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69" r:id="rId4"/>
    <p:sldId id="258" r:id="rId5"/>
    <p:sldId id="271" r:id="rId6"/>
    <p:sldId id="259" r:id="rId7"/>
    <p:sldId id="268" r:id="rId8"/>
    <p:sldId id="272" r:id="rId9"/>
    <p:sldId id="260" r:id="rId10"/>
    <p:sldId id="261" r:id="rId11"/>
    <p:sldId id="262" r:id="rId12"/>
    <p:sldId id="270" r:id="rId13"/>
    <p:sldId id="263" r:id="rId14"/>
    <p:sldId id="264" r:id="rId15"/>
    <p:sldId id="265" r:id="rId16"/>
    <p:sldId id="267" r:id="rId17"/>
    <p:sldId id="273"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714"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6BC63B-343B-4555-9BF0-E56F47922B31}"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6ACC84C3-FED2-416C-9957-E61625E53016}">
      <dgm:prSet/>
      <dgm:spPr/>
      <dgm:t>
        <a:bodyPr/>
        <a:lstStyle/>
        <a:p>
          <a:r>
            <a:rPr lang="pt-BR"/>
            <a:t>Expansão territorial </a:t>
          </a:r>
          <a:endParaRPr lang="en-US"/>
        </a:p>
      </dgm:t>
    </dgm:pt>
    <dgm:pt modelId="{4270D426-5451-43D9-9236-5DA3E85AA3B2}" type="parTrans" cxnId="{EEFB9224-F526-41EB-9883-EE8492E3D4A1}">
      <dgm:prSet/>
      <dgm:spPr/>
      <dgm:t>
        <a:bodyPr/>
        <a:lstStyle/>
        <a:p>
          <a:endParaRPr lang="en-US"/>
        </a:p>
      </dgm:t>
    </dgm:pt>
    <dgm:pt modelId="{16F71655-F7C1-4BDE-8F5E-98382196549D}" type="sibTrans" cxnId="{EEFB9224-F526-41EB-9883-EE8492E3D4A1}">
      <dgm:prSet/>
      <dgm:spPr/>
      <dgm:t>
        <a:bodyPr/>
        <a:lstStyle/>
        <a:p>
          <a:endParaRPr lang="en-US"/>
        </a:p>
      </dgm:t>
    </dgm:pt>
    <dgm:pt modelId="{22218550-A56E-4C08-A352-A5223E9B021D}">
      <dgm:prSet/>
      <dgm:spPr/>
      <dgm:t>
        <a:bodyPr/>
        <a:lstStyle/>
        <a:p>
          <a:r>
            <a:rPr lang="pt-BR"/>
            <a:t>Uma expansão que custaria milhões de vidas humanas: índios, mexicanos.</a:t>
          </a:r>
          <a:endParaRPr lang="en-US"/>
        </a:p>
      </dgm:t>
    </dgm:pt>
    <dgm:pt modelId="{429F0629-DC50-4944-BB01-6D07CAAD3C68}" type="parTrans" cxnId="{A30D539C-26EF-487A-B72F-4D126A7CBBDD}">
      <dgm:prSet/>
      <dgm:spPr/>
      <dgm:t>
        <a:bodyPr/>
        <a:lstStyle/>
        <a:p>
          <a:endParaRPr lang="en-US"/>
        </a:p>
      </dgm:t>
    </dgm:pt>
    <dgm:pt modelId="{45495F2D-FB57-4B3D-94A1-4ADB459C58F0}" type="sibTrans" cxnId="{A30D539C-26EF-487A-B72F-4D126A7CBBDD}">
      <dgm:prSet/>
      <dgm:spPr/>
      <dgm:t>
        <a:bodyPr/>
        <a:lstStyle/>
        <a:p>
          <a:endParaRPr lang="en-US"/>
        </a:p>
      </dgm:t>
    </dgm:pt>
    <dgm:pt modelId="{67E9CF91-538D-47E3-86F9-51E82FEE1D06}">
      <dgm:prSet/>
      <dgm:spPr/>
      <dgm:t>
        <a:bodyPr/>
        <a:lstStyle/>
        <a:p>
          <a:r>
            <a:rPr lang="pt-BR"/>
            <a:t>Em menos de um século o pais alcançou a costa do Pacífico.</a:t>
          </a:r>
          <a:endParaRPr lang="en-US"/>
        </a:p>
      </dgm:t>
    </dgm:pt>
    <dgm:pt modelId="{6D19BD61-9687-409D-903E-15279BD54F26}" type="parTrans" cxnId="{C26758A4-EB1E-43FC-90AE-4BFEAC7E393B}">
      <dgm:prSet/>
      <dgm:spPr/>
      <dgm:t>
        <a:bodyPr/>
        <a:lstStyle/>
        <a:p>
          <a:endParaRPr lang="en-US"/>
        </a:p>
      </dgm:t>
    </dgm:pt>
    <dgm:pt modelId="{CE51228B-FAF6-4C16-8E5E-67D7C0FF6A25}" type="sibTrans" cxnId="{C26758A4-EB1E-43FC-90AE-4BFEAC7E393B}">
      <dgm:prSet/>
      <dgm:spPr/>
      <dgm:t>
        <a:bodyPr/>
        <a:lstStyle/>
        <a:p>
          <a:endParaRPr lang="en-US"/>
        </a:p>
      </dgm:t>
    </dgm:pt>
    <dgm:pt modelId="{266C768F-0CB0-4F04-B986-395CBADD1FD6}">
      <dgm:prSet/>
      <dgm:spPr/>
      <dgm:t>
        <a:bodyPr/>
        <a:lstStyle/>
        <a:p>
          <a:r>
            <a:rPr lang="pt-BR"/>
            <a:t>Atravessou também uma guerra civil no final do século XIX.</a:t>
          </a:r>
          <a:endParaRPr lang="en-US"/>
        </a:p>
      </dgm:t>
    </dgm:pt>
    <dgm:pt modelId="{72F1F5A0-9C9C-4C8C-8C23-9440F6EF4E30}" type="parTrans" cxnId="{E7923ED9-C372-4EF7-B49F-68D655154D9F}">
      <dgm:prSet/>
      <dgm:spPr/>
      <dgm:t>
        <a:bodyPr/>
        <a:lstStyle/>
        <a:p>
          <a:endParaRPr lang="en-US"/>
        </a:p>
      </dgm:t>
    </dgm:pt>
    <dgm:pt modelId="{CAAADE64-27E6-4BF0-B68D-7ECBFDAAEBA9}" type="sibTrans" cxnId="{E7923ED9-C372-4EF7-B49F-68D655154D9F}">
      <dgm:prSet/>
      <dgm:spPr/>
      <dgm:t>
        <a:bodyPr/>
        <a:lstStyle/>
        <a:p>
          <a:endParaRPr lang="en-US"/>
        </a:p>
      </dgm:t>
    </dgm:pt>
    <dgm:pt modelId="{6DC7F865-084D-4D4A-B3A3-FE1049FD7DB4}" type="pres">
      <dgm:prSet presAssocID="{096BC63B-343B-4555-9BF0-E56F47922B31}" presName="linear" presStyleCnt="0">
        <dgm:presLayoutVars>
          <dgm:animLvl val="lvl"/>
          <dgm:resizeHandles val="exact"/>
        </dgm:presLayoutVars>
      </dgm:prSet>
      <dgm:spPr/>
    </dgm:pt>
    <dgm:pt modelId="{DF5643D2-1AA5-4603-8EFC-40E54EF13D59}" type="pres">
      <dgm:prSet presAssocID="{6ACC84C3-FED2-416C-9957-E61625E53016}" presName="parentText" presStyleLbl="node1" presStyleIdx="0" presStyleCnt="4">
        <dgm:presLayoutVars>
          <dgm:chMax val="0"/>
          <dgm:bulletEnabled val="1"/>
        </dgm:presLayoutVars>
      </dgm:prSet>
      <dgm:spPr/>
    </dgm:pt>
    <dgm:pt modelId="{927D55E7-04EF-46DC-B6C3-D8F8085F9758}" type="pres">
      <dgm:prSet presAssocID="{16F71655-F7C1-4BDE-8F5E-98382196549D}" presName="spacer" presStyleCnt="0"/>
      <dgm:spPr/>
    </dgm:pt>
    <dgm:pt modelId="{B8EE484D-0665-438E-9ED2-C9373189375A}" type="pres">
      <dgm:prSet presAssocID="{22218550-A56E-4C08-A352-A5223E9B021D}" presName="parentText" presStyleLbl="node1" presStyleIdx="1" presStyleCnt="4">
        <dgm:presLayoutVars>
          <dgm:chMax val="0"/>
          <dgm:bulletEnabled val="1"/>
        </dgm:presLayoutVars>
      </dgm:prSet>
      <dgm:spPr/>
    </dgm:pt>
    <dgm:pt modelId="{30E85AFF-0C84-4825-AD4F-AD9A30469573}" type="pres">
      <dgm:prSet presAssocID="{45495F2D-FB57-4B3D-94A1-4ADB459C58F0}" presName="spacer" presStyleCnt="0"/>
      <dgm:spPr/>
    </dgm:pt>
    <dgm:pt modelId="{40895124-877C-48A7-9323-8FB1971CCD99}" type="pres">
      <dgm:prSet presAssocID="{67E9CF91-538D-47E3-86F9-51E82FEE1D06}" presName="parentText" presStyleLbl="node1" presStyleIdx="2" presStyleCnt="4">
        <dgm:presLayoutVars>
          <dgm:chMax val="0"/>
          <dgm:bulletEnabled val="1"/>
        </dgm:presLayoutVars>
      </dgm:prSet>
      <dgm:spPr/>
    </dgm:pt>
    <dgm:pt modelId="{892F0478-4DC0-4F67-B36C-E1DD65D0906E}" type="pres">
      <dgm:prSet presAssocID="{CE51228B-FAF6-4C16-8E5E-67D7C0FF6A25}" presName="spacer" presStyleCnt="0"/>
      <dgm:spPr/>
    </dgm:pt>
    <dgm:pt modelId="{95574E67-4AFC-4D06-BBF7-C6548C63024C}" type="pres">
      <dgm:prSet presAssocID="{266C768F-0CB0-4F04-B986-395CBADD1FD6}" presName="parentText" presStyleLbl="node1" presStyleIdx="3" presStyleCnt="4">
        <dgm:presLayoutVars>
          <dgm:chMax val="0"/>
          <dgm:bulletEnabled val="1"/>
        </dgm:presLayoutVars>
      </dgm:prSet>
      <dgm:spPr/>
    </dgm:pt>
  </dgm:ptLst>
  <dgm:cxnLst>
    <dgm:cxn modelId="{EEFB9224-F526-41EB-9883-EE8492E3D4A1}" srcId="{096BC63B-343B-4555-9BF0-E56F47922B31}" destId="{6ACC84C3-FED2-416C-9957-E61625E53016}" srcOrd="0" destOrd="0" parTransId="{4270D426-5451-43D9-9236-5DA3E85AA3B2}" sibTransId="{16F71655-F7C1-4BDE-8F5E-98382196549D}"/>
    <dgm:cxn modelId="{551E572D-808F-4C05-8A65-16F3133C235A}" type="presOf" srcId="{67E9CF91-538D-47E3-86F9-51E82FEE1D06}" destId="{40895124-877C-48A7-9323-8FB1971CCD99}" srcOrd="0" destOrd="0" presId="urn:microsoft.com/office/officeart/2005/8/layout/vList2"/>
    <dgm:cxn modelId="{E40B0639-61C5-44BC-9543-6819A21D6900}" type="presOf" srcId="{6ACC84C3-FED2-416C-9957-E61625E53016}" destId="{DF5643D2-1AA5-4603-8EFC-40E54EF13D59}" srcOrd="0" destOrd="0" presId="urn:microsoft.com/office/officeart/2005/8/layout/vList2"/>
    <dgm:cxn modelId="{A30D539C-26EF-487A-B72F-4D126A7CBBDD}" srcId="{096BC63B-343B-4555-9BF0-E56F47922B31}" destId="{22218550-A56E-4C08-A352-A5223E9B021D}" srcOrd="1" destOrd="0" parTransId="{429F0629-DC50-4944-BB01-6D07CAAD3C68}" sibTransId="{45495F2D-FB57-4B3D-94A1-4ADB459C58F0}"/>
    <dgm:cxn modelId="{C26758A4-EB1E-43FC-90AE-4BFEAC7E393B}" srcId="{096BC63B-343B-4555-9BF0-E56F47922B31}" destId="{67E9CF91-538D-47E3-86F9-51E82FEE1D06}" srcOrd="2" destOrd="0" parTransId="{6D19BD61-9687-409D-903E-15279BD54F26}" sibTransId="{CE51228B-FAF6-4C16-8E5E-67D7C0FF6A25}"/>
    <dgm:cxn modelId="{F2DA5EBF-12B3-427D-976A-827714FAE99C}" type="presOf" srcId="{096BC63B-343B-4555-9BF0-E56F47922B31}" destId="{6DC7F865-084D-4D4A-B3A3-FE1049FD7DB4}" srcOrd="0" destOrd="0" presId="urn:microsoft.com/office/officeart/2005/8/layout/vList2"/>
    <dgm:cxn modelId="{E7923ED9-C372-4EF7-B49F-68D655154D9F}" srcId="{096BC63B-343B-4555-9BF0-E56F47922B31}" destId="{266C768F-0CB0-4F04-B986-395CBADD1FD6}" srcOrd="3" destOrd="0" parTransId="{72F1F5A0-9C9C-4C8C-8C23-9440F6EF4E30}" sibTransId="{CAAADE64-27E6-4BF0-B68D-7ECBFDAAEBA9}"/>
    <dgm:cxn modelId="{4304C7DF-0874-4210-9F8D-FFED7F2B3CFA}" type="presOf" srcId="{22218550-A56E-4C08-A352-A5223E9B021D}" destId="{B8EE484D-0665-438E-9ED2-C9373189375A}" srcOrd="0" destOrd="0" presId="urn:microsoft.com/office/officeart/2005/8/layout/vList2"/>
    <dgm:cxn modelId="{E753D0FB-53E8-4E06-B4A8-43618AE70BB8}" type="presOf" srcId="{266C768F-0CB0-4F04-B986-395CBADD1FD6}" destId="{95574E67-4AFC-4D06-BBF7-C6548C63024C}" srcOrd="0" destOrd="0" presId="urn:microsoft.com/office/officeart/2005/8/layout/vList2"/>
    <dgm:cxn modelId="{7529A5CC-26BC-4845-8C86-1F39E697722A}" type="presParOf" srcId="{6DC7F865-084D-4D4A-B3A3-FE1049FD7DB4}" destId="{DF5643D2-1AA5-4603-8EFC-40E54EF13D59}" srcOrd="0" destOrd="0" presId="urn:microsoft.com/office/officeart/2005/8/layout/vList2"/>
    <dgm:cxn modelId="{3DA37F38-CBD7-4F0F-9764-C9481B731795}" type="presParOf" srcId="{6DC7F865-084D-4D4A-B3A3-FE1049FD7DB4}" destId="{927D55E7-04EF-46DC-B6C3-D8F8085F9758}" srcOrd="1" destOrd="0" presId="urn:microsoft.com/office/officeart/2005/8/layout/vList2"/>
    <dgm:cxn modelId="{E2ECB81A-4D9F-4B1A-BA1C-161A6B4F860E}" type="presParOf" srcId="{6DC7F865-084D-4D4A-B3A3-FE1049FD7DB4}" destId="{B8EE484D-0665-438E-9ED2-C9373189375A}" srcOrd="2" destOrd="0" presId="urn:microsoft.com/office/officeart/2005/8/layout/vList2"/>
    <dgm:cxn modelId="{9B05F7D3-595A-417E-AA1B-FB7159A1073D}" type="presParOf" srcId="{6DC7F865-084D-4D4A-B3A3-FE1049FD7DB4}" destId="{30E85AFF-0C84-4825-AD4F-AD9A30469573}" srcOrd="3" destOrd="0" presId="urn:microsoft.com/office/officeart/2005/8/layout/vList2"/>
    <dgm:cxn modelId="{E349A301-6428-43B3-B621-73F9229FE739}" type="presParOf" srcId="{6DC7F865-084D-4D4A-B3A3-FE1049FD7DB4}" destId="{40895124-877C-48A7-9323-8FB1971CCD99}" srcOrd="4" destOrd="0" presId="urn:microsoft.com/office/officeart/2005/8/layout/vList2"/>
    <dgm:cxn modelId="{7076238B-E78E-48E4-B902-A95BA91DE97F}" type="presParOf" srcId="{6DC7F865-084D-4D4A-B3A3-FE1049FD7DB4}" destId="{892F0478-4DC0-4F67-B36C-E1DD65D0906E}" srcOrd="5" destOrd="0" presId="urn:microsoft.com/office/officeart/2005/8/layout/vList2"/>
    <dgm:cxn modelId="{43A72769-CFA8-4888-BB69-207B5D2F2DA5}" type="presParOf" srcId="{6DC7F865-084D-4D4A-B3A3-FE1049FD7DB4}" destId="{95574E67-4AFC-4D06-BBF7-C6548C63024C}"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20CF1D-7A57-4F48-B8D2-947E19A10661}"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9F30AF7A-6D4B-4F9E-86E1-325DF0EDBA2C}">
      <dgm:prSet/>
      <dgm:spPr/>
      <dgm:t>
        <a:bodyPr/>
        <a:lstStyle/>
        <a:p>
          <a:r>
            <a:rPr lang="pt-BR"/>
            <a:t>Três recursos para expansão compra, diplomacia e guerra.</a:t>
          </a:r>
          <a:endParaRPr lang="en-US"/>
        </a:p>
      </dgm:t>
    </dgm:pt>
    <dgm:pt modelId="{AB7DB700-1C09-439E-BDBA-70E79636B2B7}" type="parTrans" cxnId="{AFB4E75D-6050-4E5B-BD22-8EA564F0C041}">
      <dgm:prSet/>
      <dgm:spPr/>
      <dgm:t>
        <a:bodyPr/>
        <a:lstStyle/>
        <a:p>
          <a:endParaRPr lang="en-US"/>
        </a:p>
      </dgm:t>
    </dgm:pt>
    <dgm:pt modelId="{52D38081-0114-471C-8C56-9F6953696987}" type="sibTrans" cxnId="{AFB4E75D-6050-4E5B-BD22-8EA564F0C041}">
      <dgm:prSet/>
      <dgm:spPr/>
      <dgm:t>
        <a:bodyPr/>
        <a:lstStyle/>
        <a:p>
          <a:endParaRPr lang="en-US"/>
        </a:p>
      </dgm:t>
    </dgm:pt>
    <dgm:pt modelId="{02695AB1-88DD-4680-B30E-8BE250449351}">
      <dgm:prSet/>
      <dgm:spPr/>
      <dgm:t>
        <a:bodyPr/>
        <a:lstStyle/>
        <a:p>
          <a:r>
            <a:rPr lang="pt-BR"/>
            <a:t>Pela compra: a Luisiana 1803, que pertencia a França, a Florida 1819, que era da Espanha, e o Alasca 1867 que pertencia a Rússia.</a:t>
          </a:r>
          <a:endParaRPr lang="en-US"/>
        </a:p>
      </dgm:t>
    </dgm:pt>
    <dgm:pt modelId="{9D5A40FA-130C-4147-B411-A7961FDC8CA4}" type="parTrans" cxnId="{902E6A0F-CEAC-4065-A9E7-942588F219E4}">
      <dgm:prSet/>
      <dgm:spPr/>
      <dgm:t>
        <a:bodyPr/>
        <a:lstStyle/>
        <a:p>
          <a:endParaRPr lang="en-US"/>
        </a:p>
      </dgm:t>
    </dgm:pt>
    <dgm:pt modelId="{83DA6FB8-B20F-404C-82AF-B33395321011}" type="sibTrans" cxnId="{902E6A0F-CEAC-4065-A9E7-942588F219E4}">
      <dgm:prSet/>
      <dgm:spPr/>
      <dgm:t>
        <a:bodyPr/>
        <a:lstStyle/>
        <a:p>
          <a:endParaRPr lang="en-US"/>
        </a:p>
      </dgm:t>
    </dgm:pt>
    <dgm:pt modelId="{1878A4D0-13FB-4A3D-81FB-D3022A7B135B}">
      <dgm:prSet/>
      <dgm:spPr/>
      <dgm:t>
        <a:bodyPr/>
        <a:lstStyle/>
        <a:p>
          <a:r>
            <a:rPr lang="pt-BR"/>
            <a:t>Diplomacia: Oregon 1846 mediante cessão da Inglaterra.</a:t>
          </a:r>
          <a:endParaRPr lang="en-US"/>
        </a:p>
      </dgm:t>
    </dgm:pt>
    <dgm:pt modelId="{F62A70D4-3B27-47FC-BB23-515BD739ED8E}" type="parTrans" cxnId="{A07CE3F3-B99A-4EC4-A0D6-C3EBD8CEEF2C}">
      <dgm:prSet/>
      <dgm:spPr/>
      <dgm:t>
        <a:bodyPr/>
        <a:lstStyle/>
        <a:p>
          <a:endParaRPr lang="en-US"/>
        </a:p>
      </dgm:t>
    </dgm:pt>
    <dgm:pt modelId="{E6E465F0-2395-44F8-AF1F-1E5262A55D15}" type="sibTrans" cxnId="{A07CE3F3-B99A-4EC4-A0D6-C3EBD8CEEF2C}">
      <dgm:prSet/>
      <dgm:spPr/>
      <dgm:t>
        <a:bodyPr/>
        <a:lstStyle/>
        <a:p>
          <a:endParaRPr lang="en-US"/>
        </a:p>
      </dgm:t>
    </dgm:pt>
    <dgm:pt modelId="{59E5A033-70DA-4B40-8338-86D640A6EE80}">
      <dgm:prSet/>
      <dgm:spPr/>
      <dgm:t>
        <a:bodyPr/>
        <a:lstStyle/>
        <a:p>
          <a:r>
            <a:rPr lang="pt-BR"/>
            <a:t>Pela Guerra: Contra o México 1846 -1848, Texas, Novo México, Arizona, Colorado, Utah, Nevada e Califórnia, num total de 2 milhões de quilômetros de área.</a:t>
          </a:r>
          <a:endParaRPr lang="en-US"/>
        </a:p>
      </dgm:t>
    </dgm:pt>
    <dgm:pt modelId="{8A864590-467D-4F5C-BCA2-B47C86E0F98E}" type="parTrans" cxnId="{678D23F5-9C40-4291-A316-835B9CAB0CB5}">
      <dgm:prSet/>
      <dgm:spPr/>
      <dgm:t>
        <a:bodyPr/>
        <a:lstStyle/>
        <a:p>
          <a:endParaRPr lang="en-US"/>
        </a:p>
      </dgm:t>
    </dgm:pt>
    <dgm:pt modelId="{35893FE0-E5D0-4A66-A798-1C638287539B}" type="sibTrans" cxnId="{678D23F5-9C40-4291-A316-835B9CAB0CB5}">
      <dgm:prSet/>
      <dgm:spPr/>
      <dgm:t>
        <a:bodyPr/>
        <a:lstStyle/>
        <a:p>
          <a:endParaRPr lang="en-US"/>
        </a:p>
      </dgm:t>
    </dgm:pt>
    <dgm:pt modelId="{E557F306-E53C-4F19-8954-CEE4AEFEB731}">
      <dgm:prSet/>
      <dgm:spPr/>
      <dgm:t>
        <a:bodyPr/>
        <a:lstStyle/>
        <a:p>
          <a:r>
            <a:rPr lang="pt-BR"/>
            <a:t>Ao Final os Estados Unidos possuía  33 estados e um imenso território com uma área de 7.8 milhões de quilômetros quadrados.</a:t>
          </a:r>
          <a:endParaRPr lang="en-US"/>
        </a:p>
      </dgm:t>
    </dgm:pt>
    <dgm:pt modelId="{C911DE1C-C1D9-4439-90E0-B7DB0F7DFBE0}" type="parTrans" cxnId="{F6483B36-BBEF-4AA3-9FAB-DAFD6586F94C}">
      <dgm:prSet/>
      <dgm:spPr/>
      <dgm:t>
        <a:bodyPr/>
        <a:lstStyle/>
        <a:p>
          <a:endParaRPr lang="en-US"/>
        </a:p>
      </dgm:t>
    </dgm:pt>
    <dgm:pt modelId="{C92E1427-FE62-40A7-8F5B-D61376B09B7C}" type="sibTrans" cxnId="{F6483B36-BBEF-4AA3-9FAB-DAFD6586F94C}">
      <dgm:prSet/>
      <dgm:spPr/>
      <dgm:t>
        <a:bodyPr/>
        <a:lstStyle/>
        <a:p>
          <a:endParaRPr lang="en-US"/>
        </a:p>
      </dgm:t>
    </dgm:pt>
    <dgm:pt modelId="{0FAFBD41-9FDA-438B-A436-F7B12288AE7D}" type="pres">
      <dgm:prSet presAssocID="{5C20CF1D-7A57-4F48-B8D2-947E19A10661}" presName="linear" presStyleCnt="0">
        <dgm:presLayoutVars>
          <dgm:animLvl val="lvl"/>
          <dgm:resizeHandles val="exact"/>
        </dgm:presLayoutVars>
      </dgm:prSet>
      <dgm:spPr/>
    </dgm:pt>
    <dgm:pt modelId="{C41CA4C1-A776-4F66-808E-E716020738F6}" type="pres">
      <dgm:prSet presAssocID="{9F30AF7A-6D4B-4F9E-86E1-325DF0EDBA2C}" presName="parentText" presStyleLbl="node1" presStyleIdx="0" presStyleCnt="5">
        <dgm:presLayoutVars>
          <dgm:chMax val="0"/>
          <dgm:bulletEnabled val="1"/>
        </dgm:presLayoutVars>
      </dgm:prSet>
      <dgm:spPr/>
    </dgm:pt>
    <dgm:pt modelId="{522BCA4C-9E2B-4CD0-BA95-C95A09834E49}" type="pres">
      <dgm:prSet presAssocID="{52D38081-0114-471C-8C56-9F6953696987}" presName="spacer" presStyleCnt="0"/>
      <dgm:spPr/>
    </dgm:pt>
    <dgm:pt modelId="{A5C80970-8D03-4DED-8FB3-011D234EFD8D}" type="pres">
      <dgm:prSet presAssocID="{02695AB1-88DD-4680-B30E-8BE250449351}" presName="parentText" presStyleLbl="node1" presStyleIdx="1" presStyleCnt="5">
        <dgm:presLayoutVars>
          <dgm:chMax val="0"/>
          <dgm:bulletEnabled val="1"/>
        </dgm:presLayoutVars>
      </dgm:prSet>
      <dgm:spPr/>
    </dgm:pt>
    <dgm:pt modelId="{55764B00-5933-44E4-A226-00768CF2EA1B}" type="pres">
      <dgm:prSet presAssocID="{83DA6FB8-B20F-404C-82AF-B33395321011}" presName="spacer" presStyleCnt="0"/>
      <dgm:spPr/>
    </dgm:pt>
    <dgm:pt modelId="{85D2B960-0991-4D91-B4E0-8CDAFB842516}" type="pres">
      <dgm:prSet presAssocID="{1878A4D0-13FB-4A3D-81FB-D3022A7B135B}" presName="parentText" presStyleLbl="node1" presStyleIdx="2" presStyleCnt="5">
        <dgm:presLayoutVars>
          <dgm:chMax val="0"/>
          <dgm:bulletEnabled val="1"/>
        </dgm:presLayoutVars>
      </dgm:prSet>
      <dgm:spPr/>
    </dgm:pt>
    <dgm:pt modelId="{A1796D1A-44CF-4A80-917B-B48F870B3A4D}" type="pres">
      <dgm:prSet presAssocID="{E6E465F0-2395-44F8-AF1F-1E5262A55D15}" presName="spacer" presStyleCnt="0"/>
      <dgm:spPr/>
    </dgm:pt>
    <dgm:pt modelId="{2844A110-ECAA-481B-A191-0AAD8326DC6E}" type="pres">
      <dgm:prSet presAssocID="{59E5A033-70DA-4B40-8338-86D640A6EE80}" presName="parentText" presStyleLbl="node1" presStyleIdx="3" presStyleCnt="5">
        <dgm:presLayoutVars>
          <dgm:chMax val="0"/>
          <dgm:bulletEnabled val="1"/>
        </dgm:presLayoutVars>
      </dgm:prSet>
      <dgm:spPr/>
    </dgm:pt>
    <dgm:pt modelId="{A02281E8-CCEF-407B-B11D-79BC07C04A73}" type="pres">
      <dgm:prSet presAssocID="{35893FE0-E5D0-4A66-A798-1C638287539B}" presName="spacer" presStyleCnt="0"/>
      <dgm:spPr/>
    </dgm:pt>
    <dgm:pt modelId="{0D831733-68B5-4763-B760-E6B16733ADB5}" type="pres">
      <dgm:prSet presAssocID="{E557F306-E53C-4F19-8954-CEE4AEFEB731}" presName="parentText" presStyleLbl="node1" presStyleIdx="4" presStyleCnt="5">
        <dgm:presLayoutVars>
          <dgm:chMax val="0"/>
          <dgm:bulletEnabled val="1"/>
        </dgm:presLayoutVars>
      </dgm:prSet>
      <dgm:spPr/>
    </dgm:pt>
  </dgm:ptLst>
  <dgm:cxnLst>
    <dgm:cxn modelId="{902E6A0F-CEAC-4065-A9E7-942588F219E4}" srcId="{5C20CF1D-7A57-4F48-B8D2-947E19A10661}" destId="{02695AB1-88DD-4680-B30E-8BE250449351}" srcOrd="1" destOrd="0" parTransId="{9D5A40FA-130C-4147-B411-A7961FDC8CA4}" sibTransId="{83DA6FB8-B20F-404C-82AF-B33395321011}"/>
    <dgm:cxn modelId="{F6483B36-BBEF-4AA3-9FAB-DAFD6586F94C}" srcId="{5C20CF1D-7A57-4F48-B8D2-947E19A10661}" destId="{E557F306-E53C-4F19-8954-CEE4AEFEB731}" srcOrd="4" destOrd="0" parTransId="{C911DE1C-C1D9-4439-90E0-B7DB0F7DFBE0}" sibTransId="{C92E1427-FE62-40A7-8F5B-D61376B09B7C}"/>
    <dgm:cxn modelId="{6F869940-5A61-4E1E-929B-10A7433C0FE4}" type="presOf" srcId="{59E5A033-70DA-4B40-8338-86D640A6EE80}" destId="{2844A110-ECAA-481B-A191-0AAD8326DC6E}" srcOrd="0" destOrd="0" presId="urn:microsoft.com/office/officeart/2005/8/layout/vList2"/>
    <dgm:cxn modelId="{AFB4E75D-6050-4E5B-BD22-8EA564F0C041}" srcId="{5C20CF1D-7A57-4F48-B8D2-947E19A10661}" destId="{9F30AF7A-6D4B-4F9E-86E1-325DF0EDBA2C}" srcOrd="0" destOrd="0" parTransId="{AB7DB700-1C09-439E-BDBA-70E79636B2B7}" sibTransId="{52D38081-0114-471C-8C56-9F6953696987}"/>
    <dgm:cxn modelId="{38DBC972-32B5-45F0-A286-2707974F8954}" type="presOf" srcId="{5C20CF1D-7A57-4F48-B8D2-947E19A10661}" destId="{0FAFBD41-9FDA-438B-A436-F7B12288AE7D}" srcOrd="0" destOrd="0" presId="urn:microsoft.com/office/officeart/2005/8/layout/vList2"/>
    <dgm:cxn modelId="{0C32D68C-5C75-434F-8FB5-0CDEECDA6C7B}" type="presOf" srcId="{02695AB1-88DD-4680-B30E-8BE250449351}" destId="{A5C80970-8D03-4DED-8FB3-011D234EFD8D}" srcOrd="0" destOrd="0" presId="urn:microsoft.com/office/officeart/2005/8/layout/vList2"/>
    <dgm:cxn modelId="{0F569EB0-1860-4ABB-B44D-0479B175C48F}" type="presOf" srcId="{9F30AF7A-6D4B-4F9E-86E1-325DF0EDBA2C}" destId="{C41CA4C1-A776-4F66-808E-E716020738F6}" srcOrd="0" destOrd="0" presId="urn:microsoft.com/office/officeart/2005/8/layout/vList2"/>
    <dgm:cxn modelId="{2AF85FC2-3F00-4D52-951B-EE17ABE9DC86}" type="presOf" srcId="{E557F306-E53C-4F19-8954-CEE4AEFEB731}" destId="{0D831733-68B5-4763-B760-E6B16733ADB5}" srcOrd="0" destOrd="0" presId="urn:microsoft.com/office/officeart/2005/8/layout/vList2"/>
    <dgm:cxn modelId="{F6A0E4C2-4874-4967-B158-1CC21FA27D95}" type="presOf" srcId="{1878A4D0-13FB-4A3D-81FB-D3022A7B135B}" destId="{85D2B960-0991-4D91-B4E0-8CDAFB842516}" srcOrd="0" destOrd="0" presId="urn:microsoft.com/office/officeart/2005/8/layout/vList2"/>
    <dgm:cxn modelId="{A07CE3F3-B99A-4EC4-A0D6-C3EBD8CEEF2C}" srcId="{5C20CF1D-7A57-4F48-B8D2-947E19A10661}" destId="{1878A4D0-13FB-4A3D-81FB-D3022A7B135B}" srcOrd="2" destOrd="0" parTransId="{F62A70D4-3B27-47FC-BB23-515BD739ED8E}" sibTransId="{E6E465F0-2395-44F8-AF1F-1E5262A55D15}"/>
    <dgm:cxn modelId="{678D23F5-9C40-4291-A316-835B9CAB0CB5}" srcId="{5C20CF1D-7A57-4F48-B8D2-947E19A10661}" destId="{59E5A033-70DA-4B40-8338-86D640A6EE80}" srcOrd="3" destOrd="0" parTransId="{8A864590-467D-4F5C-BCA2-B47C86E0F98E}" sibTransId="{35893FE0-E5D0-4A66-A798-1C638287539B}"/>
    <dgm:cxn modelId="{B34AB00D-FBA7-4539-B9EA-7ADCD027385E}" type="presParOf" srcId="{0FAFBD41-9FDA-438B-A436-F7B12288AE7D}" destId="{C41CA4C1-A776-4F66-808E-E716020738F6}" srcOrd="0" destOrd="0" presId="urn:microsoft.com/office/officeart/2005/8/layout/vList2"/>
    <dgm:cxn modelId="{99DFAE5A-24C8-4E62-AE31-BB42B93E11FB}" type="presParOf" srcId="{0FAFBD41-9FDA-438B-A436-F7B12288AE7D}" destId="{522BCA4C-9E2B-4CD0-BA95-C95A09834E49}" srcOrd="1" destOrd="0" presId="urn:microsoft.com/office/officeart/2005/8/layout/vList2"/>
    <dgm:cxn modelId="{930B2B16-5F13-4EF6-AF10-10FB5F919F70}" type="presParOf" srcId="{0FAFBD41-9FDA-438B-A436-F7B12288AE7D}" destId="{A5C80970-8D03-4DED-8FB3-011D234EFD8D}" srcOrd="2" destOrd="0" presId="urn:microsoft.com/office/officeart/2005/8/layout/vList2"/>
    <dgm:cxn modelId="{7A45342A-3A05-4366-8BCF-7CC1D1EF8F78}" type="presParOf" srcId="{0FAFBD41-9FDA-438B-A436-F7B12288AE7D}" destId="{55764B00-5933-44E4-A226-00768CF2EA1B}" srcOrd="3" destOrd="0" presId="urn:microsoft.com/office/officeart/2005/8/layout/vList2"/>
    <dgm:cxn modelId="{B7F0920C-1AFA-49C8-B4E4-48F208E6B6A7}" type="presParOf" srcId="{0FAFBD41-9FDA-438B-A436-F7B12288AE7D}" destId="{85D2B960-0991-4D91-B4E0-8CDAFB842516}" srcOrd="4" destOrd="0" presId="urn:microsoft.com/office/officeart/2005/8/layout/vList2"/>
    <dgm:cxn modelId="{4F2D670A-FCCD-4E2B-A954-D5BC2F7BF6F2}" type="presParOf" srcId="{0FAFBD41-9FDA-438B-A436-F7B12288AE7D}" destId="{A1796D1A-44CF-4A80-917B-B48F870B3A4D}" srcOrd="5" destOrd="0" presId="urn:microsoft.com/office/officeart/2005/8/layout/vList2"/>
    <dgm:cxn modelId="{7A1FE498-7550-4BF4-B47A-C155414C433A}" type="presParOf" srcId="{0FAFBD41-9FDA-438B-A436-F7B12288AE7D}" destId="{2844A110-ECAA-481B-A191-0AAD8326DC6E}" srcOrd="6" destOrd="0" presId="urn:microsoft.com/office/officeart/2005/8/layout/vList2"/>
    <dgm:cxn modelId="{2789C5ED-7259-410D-8F0F-F0B316FC6E8F}" type="presParOf" srcId="{0FAFBD41-9FDA-438B-A436-F7B12288AE7D}" destId="{A02281E8-CCEF-407B-B11D-79BC07C04A73}" srcOrd="7" destOrd="0" presId="urn:microsoft.com/office/officeart/2005/8/layout/vList2"/>
    <dgm:cxn modelId="{96CE4FEA-CEE7-437E-8EF6-35E1D3770AAA}" type="presParOf" srcId="{0FAFBD41-9FDA-438B-A436-F7B12288AE7D}" destId="{0D831733-68B5-4763-B760-E6B16733ADB5}"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344F443-A6FE-4001-A303-1010F4774D2E}" type="doc">
      <dgm:prSet loTypeId="urn:microsoft.com/office/officeart/2005/8/layout/vList6" loCatId="process" qsTypeId="urn:microsoft.com/office/officeart/2005/8/quickstyle/simple1" qsCatId="simple" csTypeId="urn:microsoft.com/office/officeart/2005/8/colors/colorful5" csCatId="colorful" phldr="1"/>
      <dgm:spPr/>
      <dgm:t>
        <a:bodyPr/>
        <a:lstStyle/>
        <a:p>
          <a:endParaRPr lang="pt-BR"/>
        </a:p>
      </dgm:t>
    </dgm:pt>
    <dgm:pt modelId="{DB4E0F3D-4EE2-4F4F-B275-02311301E7B0}">
      <dgm:prSet phldrT="[Texto]"/>
      <dgm:spPr/>
      <dgm:t>
        <a:bodyPr/>
        <a:lstStyle/>
        <a:p>
          <a:r>
            <a:rPr lang="pt-BR" dirty="0"/>
            <a:t>Estados do Norte -burguesia industrial</a:t>
          </a:r>
        </a:p>
      </dgm:t>
    </dgm:pt>
    <dgm:pt modelId="{F93CF024-F328-45BE-B71F-F6FC118459CD}" type="parTrans" cxnId="{B4C781C7-E29F-4203-AB2F-46ED38D3402B}">
      <dgm:prSet/>
      <dgm:spPr/>
      <dgm:t>
        <a:bodyPr/>
        <a:lstStyle/>
        <a:p>
          <a:endParaRPr lang="pt-BR"/>
        </a:p>
      </dgm:t>
    </dgm:pt>
    <dgm:pt modelId="{744D6CDC-057A-40AE-8CB9-CB3935CA6346}" type="sibTrans" cxnId="{B4C781C7-E29F-4203-AB2F-46ED38D3402B}">
      <dgm:prSet/>
      <dgm:spPr/>
      <dgm:t>
        <a:bodyPr/>
        <a:lstStyle/>
        <a:p>
          <a:endParaRPr lang="pt-BR"/>
        </a:p>
      </dgm:t>
    </dgm:pt>
    <dgm:pt modelId="{14BAE7E5-11C9-45D0-BEF8-B1849295AA02}">
      <dgm:prSet phldrT="[Texto]"/>
      <dgm:spPr/>
      <dgm:t>
        <a:bodyPr/>
        <a:lstStyle/>
        <a:p>
          <a:r>
            <a:rPr lang="pt-BR"/>
            <a:t>O trabalho assalariado – queriam acabar com a escravidão e ampliar o mercado consumidor.</a:t>
          </a:r>
        </a:p>
      </dgm:t>
    </dgm:pt>
    <dgm:pt modelId="{C0F5095D-127F-428C-A65E-069B882BB387}" type="parTrans" cxnId="{F4CE471A-C1EF-49AC-8033-26FE3955A229}">
      <dgm:prSet/>
      <dgm:spPr/>
      <dgm:t>
        <a:bodyPr/>
        <a:lstStyle/>
        <a:p>
          <a:endParaRPr lang="pt-BR"/>
        </a:p>
      </dgm:t>
    </dgm:pt>
    <dgm:pt modelId="{1F01A003-45FF-4E8B-A319-5918F8DC91CD}" type="sibTrans" cxnId="{F4CE471A-C1EF-49AC-8033-26FE3955A229}">
      <dgm:prSet/>
      <dgm:spPr/>
      <dgm:t>
        <a:bodyPr/>
        <a:lstStyle/>
        <a:p>
          <a:endParaRPr lang="pt-BR"/>
        </a:p>
      </dgm:t>
    </dgm:pt>
    <dgm:pt modelId="{07CD7A64-8274-48D4-9A42-94AD249B23C6}">
      <dgm:prSet phldrT="[Texto]"/>
      <dgm:spPr/>
      <dgm:t>
        <a:bodyPr/>
        <a:lstStyle/>
        <a:p>
          <a:r>
            <a:rPr lang="pt-BR" dirty="0"/>
            <a:t>Estados do Sul - </a:t>
          </a:r>
          <a:r>
            <a:rPr lang="pt-BR" dirty="0" err="1"/>
            <a:t>Latifundiarios</a:t>
          </a:r>
          <a:endParaRPr lang="pt-BR" dirty="0"/>
        </a:p>
      </dgm:t>
    </dgm:pt>
    <dgm:pt modelId="{1FD5BBE8-AB3E-4193-8ACC-E510D733DFD6}" type="parTrans" cxnId="{762E9886-FDF8-4B6E-9803-C05CA06B6D51}">
      <dgm:prSet/>
      <dgm:spPr/>
      <dgm:t>
        <a:bodyPr/>
        <a:lstStyle/>
        <a:p>
          <a:endParaRPr lang="pt-BR"/>
        </a:p>
      </dgm:t>
    </dgm:pt>
    <dgm:pt modelId="{49693B5A-3628-4950-A808-D16A84F8FD11}" type="sibTrans" cxnId="{762E9886-FDF8-4B6E-9803-C05CA06B6D51}">
      <dgm:prSet/>
      <dgm:spPr/>
      <dgm:t>
        <a:bodyPr/>
        <a:lstStyle/>
        <a:p>
          <a:endParaRPr lang="pt-BR"/>
        </a:p>
      </dgm:t>
    </dgm:pt>
    <dgm:pt modelId="{36266A19-CF74-4349-9999-E7A7FC1EDE99}">
      <dgm:prSet phldrT="[Texto]"/>
      <dgm:spPr/>
      <dgm:t>
        <a:bodyPr/>
        <a:lstStyle/>
        <a:p>
          <a:r>
            <a:rPr lang="pt-BR"/>
            <a:t>Manutenção da escravidão – não se interessava pela ampliação do mercado interno, pois sua produção era quase toda voltada para o exterior. Além disso seus lucros dependiam da exploração do trabalho escravo.</a:t>
          </a:r>
        </a:p>
      </dgm:t>
    </dgm:pt>
    <dgm:pt modelId="{A370747D-6EBF-4A9C-B867-6229BFD93BE3}" type="parTrans" cxnId="{C98B6164-DA40-414C-A031-54F47D347611}">
      <dgm:prSet/>
      <dgm:spPr/>
      <dgm:t>
        <a:bodyPr/>
        <a:lstStyle/>
        <a:p>
          <a:endParaRPr lang="pt-BR"/>
        </a:p>
      </dgm:t>
    </dgm:pt>
    <dgm:pt modelId="{096D8E74-BA2A-467B-A84F-84668BB4A8F0}" type="sibTrans" cxnId="{C98B6164-DA40-414C-A031-54F47D347611}">
      <dgm:prSet/>
      <dgm:spPr/>
      <dgm:t>
        <a:bodyPr/>
        <a:lstStyle/>
        <a:p>
          <a:endParaRPr lang="pt-BR"/>
        </a:p>
      </dgm:t>
    </dgm:pt>
    <dgm:pt modelId="{AD55F61D-72AF-4446-A773-2071CA69B634}">
      <dgm:prSet phldrT="[Texto]"/>
      <dgm:spPr/>
      <dgm:t>
        <a:bodyPr/>
        <a:lstStyle/>
        <a:p>
          <a:r>
            <a:rPr lang="pt-BR"/>
            <a:t>A não implatantação do protecionismo – não se interessava por tarifas protecionista por que queria toda facilidade para vender seus produtos ao exterior e para comprar os manufaturados extrangeiros de que necessita</a:t>
          </a:r>
        </a:p>
      </dgm:t>
    </dgm:pt>
    <dgm:pt modelId="{651F3F6A-6C99-47AF-A5F1-C7F79289C446}" type="parTrans" cxnId="{A3FC7A9E-5027-439D-982A-C7C49E2D8EA3}">
      <dgm:prSet/>
      <dgm:spPr/>
      <dgm:t>
        <a:bodyPr/>
        <a:lstStyle/>
        <a:p>
          <a:endParaRPr lang="pt-BR"/>
        </a:p>
      </dgm:t>
    </dgm:pt>
    <dgm:pt modelId="{BA354064-4A3B-4C20-83B2-15F7010B320C}" type="sibTrans" cxnId="{A3FC7A9E-5027-439D-982A-C7C49E2D8EA3}">
      <dgm:prSet/>
      <dgm:spPr/>
      <dgm:t>
        <a:bodyPr/>
        <a:lstStyle/>
        <a:p>
          <a:endParaRPr lang="pt-BR"/>
        </a:p>
      </dgm:t>
    </dgm:pt>
    <dgm:pt modelId="{FE38FED2-0DE7-41D7-BAD1-84F838965D9F}">
      <dgm:prSet phldrT="[Texto]"/>
      <dgm:spPr/>
      <dgm:t>
        <a:bodyPr/>
        <a:lstStyle/>
        <a:p>
          <a:r>
            <a:rPr lang="pt-BR"/>
            <a:t>Protecionismo alfandegário – propunham o estabelecimento de tarifas protecionistas para limitar as importações de manufaturados protegendo a concorrência.</a:t>
          </a:r>
        </a:p>
      </dgm:t>
    </dgm:pt>
    <dgm:pt modelId="{03282D2D-44C0-4DDB-ADB5-2C1BC4886968}" type="parTrans" cxnId="{5C696B91-29DF-481C-977A-35334F90D3A6}">
      <dgm:prSet/>
      <dgm:spPr/>
      <dgm:t>
        <a:bodyPr/>
        <a:lstStyle/>
        <a:p>
          <a:endParaRPr lang="pt-BR"/>
        </a:p>
      </dgm:t>
    </dgm:pt>
    <dgm:pt modelId="{099F835F-1567-47E2-8E29-078B617ADD33}" type="sibTrans" cxnId="{5C696B91-29DF-481C-977A-35334F90D3A6}">
      <dgm:prSet/>
      <dgm:spPr/>
      <dgm:t>
        <a:bodyPr/>
        <a:lstStyle/>
        <a:p>
          <a:endParaRPr lang="pt-BR"/>
        </a:p>
      </dgm:t>
    </dgm:pt>
    <dgm:pt modelId="{E342F4BA-70D8-4749-9309-CA45A5097D57}" type="pres">
      <dgm:prSet presAssocID="{2344F443-A6FE-4001-A303-1010F4774D2E}" presName="Name0" presStyleCnt="0">
        <dgm:presLayoutVars>
          <dgm:dir/>
          <dgm:animLvl val="lvl"/>
          <dgm:resizeHandles/>
        </dgm:presLayoutVars>
      </dgm:prSet>
      <dgm:spPr/>
    </dgm:pt>
    <dgm:pt modelId="{E7E1EE01-2D10-43E5-99C6-030E31D803D3}" type="pres">
      <dgm:prSet presAssocID="{DB4E0F3D-4EE2-4F4F-B275-02311301E7B0}" presName="linNode" presStyleCnt="0"/>
      <dgm:spPr/>
    </dgm:pt>
    <dgm:pt modelId="{BE7E97D8-91BB-42E8-BFD1-64AA51762B2E}" type="pres">
      <dgm:prSet presAssocID="{DB4E0F3D-4EE2-4F4F-B275-02311301E7B0}" presName="parentShp" presStyleLbl="node1" presStyleIdx="0" presStyleCnt="2">
        <dgm:presLayoutVars>
          <dgm:bulletEnabled val="1"/>
        </dgm:presLayoutVars>
      </dgm:prSet>
      <dgm:spPr/>
    </dgm:pt>
    <dgm:pt modelId="{35E37324-761B-4082-9F11-B8838F088F28}" type="pres">
      <dgm:prSet presAssocID="{DB4E0F3D-4EE2-4F4F-B275-02311301E7B0}" presName="childShp" presStyleLbl="bgAccFollowNode1" presStyleIdx="0" presStyleCnt="2">
        <dgm:presLayoutVars>
          <dgm:bulletEnabled val="1"/>
        </dgm:presLayoutVars>
      </dgm:prSet>
      <dgm:spPr/>
    </dgm:pt>
    <dgm:pt modelId="{7F3EA9BE-A1D2-495E-9FEB-E75952697F79}" type="pres">
      <dgm:prSet presAssocID="{744D6CDC-057A-40AE-8CB9-CB3935CA6346}" presName="spacing" presStyleCnt="0"/>
      <dgm:spPr/>
    </dgm:pt>
    <dgm:pt modelId="{D1512049-A5E6-44AC-BAA7-566EEBA147E6}" type="pres">
      <dgm:prSet presAssocID="{07CD7A64-8274-48D4-9A42-94AD249B23C6}" presName="linNode" presStyleCnt="0"/>
      <dgm:spPr/>
    </dgm:pt>
    <dgm:pt modelId="{1EDC1FE0-0CFA-4396-9F9E-AEC5283381B2}" type="pres">
      <dgm:prSet presAssocID="{07CD7A64-8274-48D4-9A42-94AD249B23C6}" presName="parentShp" presStyleLbl="node1" presStyleIdx="1" presStyleCnt="2">
        <dgm:presLayoutVars>
          <dgm:bulletEnabled val="1"/>
        </dgm:presLayoutVars>
      </dgm:prSet>
      <dgm:spPr/>
    </dgm:pt>
    <dgm:pt modelId="{2CDF2BC1-38F0-4551-83C4-16F609B15760}" type="pres">
      <dgm:prSet presAssocID="{07CD7A64-8274-48D4-9A42-94AD249B23C6}" presName="childShp" presStyleLbl="bgAccFollowNode1" presStyleIdx="1" presStyleCnt="2">
        <dgm:presLayoutVars>
          <dgm:bulletEnabled val="1"/>
        </dgm:presLayoutVars>
      </dgm:prSet>
      <dgm:spPr/>
    </dgm:pt>
  </dgm:ptLst>
  <dgm:cxnLst>
    <dgm:cxn modelId="{F4CE471A-C1EF-49AC-8033-26FE3955A229}" srcId="{DB4E0F3D-4EE2-4F4F-B275-02311301E7B0}" destId="{14BAE7E5-11C9-45D0-BEF8-B1849295AA02}" srcOrd="0" destOrd="0" parTransId="{C0F5095D-127F-428C-A65E-069B882BB387}" sibTransId="{1F01A003-45FF-4E8B-A319-5918F8DC91CD}"/>
    <dgm:cxn modelId="{C98B6164-DA40-414C-A031-54F47D347611}" srcId="{07CD7A64-8274-48D4-9A42-94AD249B23C6}" destId="{36266A19-CF74-4349-9999-E7A7FC1EDE99}" srcOrd="0" destOrd="0" parTransId="{A370747D-6EBF-4A9C-B867-6229BFD93BE3}" sibTransId="{096D8E74-BA2A-467B-A84F-84668BB4A8F0}"/>
    <dgm:cxn modelId="{1A69CF52-3521-4661-9F57-8F135C8E660F}" type="presOf" srcId="{07CD7A64-8274-48D4-9A42-94AD249B23C6}" destId="{1EDC1FE0-0CFA-4396-9F9E-AEC5283381B2}" srcOrd="0" destOrd="0" presId="urn:microsoft.com/office/officeart/2005/8/layout/vList6"/>
    <dgm:cxn modelId="{762E9886-FDF8-4B6E-9803-C05CA06B6D51}" srcId="{2344F443-A6FE-4001-A303-1010F4774D2E}" destId="{07CD7A64-8274-48D4-9A42-94AD249B23C6}" srcOrd="1" destOrd="0" parTransId="{1FD5BBE8-AB3E-4193-8ACC-E510D733DFD6}" sibTransId="{49693B5A-3628-4950-A808-D16A84F8FD11}"/>
    <dgm:cxn modelId="{9DED2088-91B1-46BC-80A0-2B77568349C2}" type="presOf" srcId="{2344F443-A6FE-4001-A303-1010F4774D2E}" destId="{E342F4BA-70D8-4749-9309-CA45A5097D57}" srcOrd="0" destOrd="0" presId="urn:microsoft.com/office/officeart/2005/8/layout/vList6"/>
    <dgm:cxn modelId="{5C696B91-29DF-481C-977A-35334F90D3A6}" srcId="{DB4E0F3D-4EE2-4F4F-B275-02311301E7B0}" destId="{FE38FED2-0DE7-41D7-BAD1-84F838965D9F}" srcOrd="1" destOrd="0" parTransId="{03282D2D-44C0-4DDB-ADB5-2C1BC4886968}" sibTransId="{099F835F-1567-47E2-8E29-078B617ADD33}"/>
    <dgm:cxn modelId="{F4C9869C-1A5B-4CAE-9604-7A66B4B0F056}" type="presOf" srcId="{AD55F61D-72AF-4446-A773-2071CA69B634}" destId="{2CDF2BC1-38F0-4551-83C4-16F609B15760}" srcOrd="0" destOrd="1" presId="urn:microsoft.com/office/officeart/2005/8/layout/vList6"/>
    <dgm:cxn modelId="{A3FC7A9E-5027-439D-982A-C7C49E2D8EA3}" srcId="{07CD7A64-8274-48D4-9A42-94AD249B23C6}" destId="{AD55F61D-72AF-4446-A773-2071CA69B634}" srcOrd="1" destOrd="0" parTransId="{651F3F6A-6C99-47AF-A5F1-C7F79289C446}" sibTransId="{BA354064-4A3B-4C20-83B2-15F7010B320C}"/>
    <dgm:cxn modelId="{344441A8-1385-4CFE-861D-49C57CC64738}" type="presOf" srcId="{FE38FED2-0DE7-41D7-BAD1-84F838965D9F}" destId="{35E37324-761B-4082-9F11-B8838F088F28}" srcOrd="0" destOrd="1" presId="urn:microsoft.com/office/officeart/2005/8/layout/vList6"/>
    <dgm:cxn modelId="{5B2A1CC3-65B2-4C14-BE85-0623F2B2BA2F}" type="presOf" srcId="{36266A19-CF74-4349-9999-E7A7FC1EDE99}" destId="{2CDF2BC1-38F0-4551-83C4-16F609B15760}" srcOrd="0" destOrd="0" presId="urn:microsoft.com/office/officeart/2005/8/layout/vList6"/>
    <dgm:cxn modelId="{B4C781C7-E29F-4203-AB2F-46ED38D3402B}" srcId="{2344F443-A6FE-4001-A303-1010F4774D2E}" destId="{DB4E0F3D-4EE2-4F4F-B275-02311301E7B0}" srcOrd="0" destOrd="0" parTransId="{F93CF024-F328-45BE-B71F-F6FC118459CD}" sibTransId="{744D6CDC-057A-40AE-8CB9-CB3935CA6346}"/>
    <dgm:cxn modelId="{5FCD94E0-95A4-414C-A7B4-60AE415931E9}" type="presOf" srcId="{DB4E0F3D-4EE2-4F4F-B275-02311301E7B0}" destId="{BE7E97D8-91BB-42E8-BFD1-64AA51762B2E}" srcOrd="0" destOrd="0" presId="urn:microsoft.com/office/officeart/2005/8/layout/vList6"/>
    <dgm:cxn modelId="{6188C3F0-CDEA-4487-962A-E79909F8612F}" type="presOf" srcId="{14BAE7E5-11C9-45D0-BEF8-B1849295AA02}" destId="{35E37324-761B-4082-9F11-B8838F088F28}" srcOrd="0" destOrd="0" presId="urn:microsoft.com/office/officeart/2005/8/layout/vList6"/>
    <dgm:cxn modelId="{B2B3D92E-9640-4C4F-8DCD-EAC824467AD5}" type="presParOf" srcId="{E342F4BA-70D8-4749-9309-CA45A5097D57}" destId="{E7E1EE01-2D10-43E5-99C6-030E31D803D3}" srcOrd="0" destOrd="0" presId="urn:microsoft.com/office/officeart/2005/8/layout/vList6"/>
    <dgm:cxn modelId="{97470B99-22E8-4401-82EE-9EDD27DE8FD5}" type="presParOf" srcId="{E7E1EE01-2D10-43E5-99C6-030E31D803D3}" destId="{BE7E97D8-91BB-42E8-BFD1-64AA51762B2E}" srcOrd="0" destOrd="0" presId="urn:microsoft.com/office/officeart/2005/8/layout/vList6"/>
    <dgm:cxn modelId="{017A66E3-8DB4-46F7-9C07-0AD2C079F822}" type="presParOf" srcId="{E7E1EE01-2D10-43E5-99C6-030E31D803D3}" destId="{35E37324-761B-4082-9F11-B8838F088F28}" srcOrd="1" destOrd="0" presId="urn:microsoft.com/office/officeart/2005/8/layout/vList6"/>
    <dgm:cxn modelId="{EA128941-6A60-49EB-A8B4-32E4D1C5AE13}" type="presParOf" srcId="{E342F4BA-70D8-4749-9309-CA45A5097D57}" destId="{7F3EA9BE-A1D2-495E-9FEB-E75952697F79}" srcOrd="1" destOrd="0" presId="urn:microsoft.com/office/officeart/2005/8/layout/vList6"/>
    <dgm:cxn modelId="{6290DB3F-F9C6-4C94-97D2-716C332DF353}" type="presParOf" srcId="{E342F4BA-70D8-4749-9309-CA45A5097D57}" destId="{D1512049-A5E6-44AC-BAA7-566EEBA147E6}" srcOrd="2" destOrd="0" presId="urn:microsoft.com/office/officeart/2005/8/layout/vList6"/>
    <dgm:cxn modelId="{2DFE13F5-EAC6-42A0-8AC0-61B855849030}" type="presParOf" srcId="{D1512049-A5E6-44AC-BAA7-566EEBA147E6}" destId="{1EDC1FE0-0CFA-4396-9F9E-AEC5283381B2}" srcOrd="0" destOrd="0" presId="urn:microsoft.com/office/officeart/2005/8/layout/vList6"/>
    <dgm:cxn modelId="{F267B029-28A6-4EE9-9AE4-F96E84A45882}" type="presParOf" srcId="{D1512049-A5E6-44AC-BAA7-566EEBA147E6}" destId="{2CDF2BC1-38F0-4551-83C4-16F609B15760}"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5643D2-1AA5-4603-8EFC-40E54EF13D59}">
      <dsp:nvSpPr>
        <dsp:cNvPr id="0" name=""/>
        <dsp:cNvSpPr/>
      </dsp:nvSpPr>
      <dsp:spPr>
        <a:xfrm>
          <a:off x="0" y="814468"/>
          <a:ext cx="5098256" cy="953403"/>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pt-BR" sz="2400" kern="1200"/>
            <a:t>Expansão territorial </a:t>
          </a:r>
          <a:endParaRPr lang="en-US" sz="2400" kern="1200"/>
        </a:p>
      </dsp:txBody>
      <dsp:txXfrm>
        <a:off x="46541" y="861009"/>
        <a:ext cx="5005174" cy="860321"/>
      </dsp:txXfrm>
    </dsp:sp>
    <dsp:sp modelId="{B8EE484D-0665-438E-9ED2-C9373189375A}">
      <dsp:nvSpPr>
        <dsp:cNvPr id="0" name=""/>
        <dsp:cNvSpPr/>
      </dsp:nvSpPr>
      <dsp:spPr>
        <a:xfrm>
          <a:off x="0" y="1836992"/>
          <a:ext cx="5098256" cy="953403"/>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pt-BR" sz="2400" kern="1200"/>
            <a:t>Uma expansão que custaria milhões de vidas humanas: índios, mexicanos.</a:t>
          </a:r>
          <a:endParaRPr lang="en-US" sz="2400" kern="1200"/>
        </a:p>
      </dsp:txBody>
      <dsp:txXfrm>
        <a:off x="46541" y="1883533"/>
        <a:ext cx="5005174" cy="860321"/>
      </dsp:txXfrm>
    </dsp:sp>
    <dsp:sp modelId="{40895124-877C-48A7-9323-8FB1971CCD99}">
      <dsp:nvSpPr>
        <dsp:cNvPr id="0" name=""/>
        <dsp:cNvSpPr/>
      </dsp:nvSpPr>
      <dsp:spPr>
        <a:xfrm>
          <a:off x="0" y="2859516"/>
          <a:ext cx="5098256" cy="953403"/>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pt-BR" sz="2400" kern="1200"/>
            <a:t>Em menos de um século o pais alcançou a costa do Pacífico.</a:t>
          </a:r>
          <a:endParaRPr lang="en-US" sz="2400" kern="1200"/>
        </a:p>
      </dsp:txBody>
      <dsp:txXfrm>
        <a:off x="46541" y="2906057"/>
        <a:ext cx="5005174" cy="860321"/>
      </dsp:txXfrm>
    </dsp:sp>
    <dsp:sp modelId="{95574E67-4AFC-4D06-BBF7-C6548C63024C}">
      <dsp:nvSpPr>
        <dsp:cNvPr id="0" name=""/>
        <dsp:cNvSpPr/>
      </dsp:nvSpPr>
      <dsp:spPr>
        <a:xfrm>
          <a:off x="0" y="3882039"/>
          <a:ext cx="5098256" cy="953403"/>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pt-BR" sz="2400" kern="1200"/>
            <a:t>Atravessou também uma guerra civil no final do século XIX.</a:t>
          </a:r>
          <a:endParaRPr lang="en-US" sz="2400" kern="1200"/>
        </a:p>
      </dsp:txBody>
      <dsp:txXfrm>
        <a:off x="46541" y="3928580"/>
        <a:ext cx="5005174" cy="8603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1CA4C1-A776-4F66-808E-E716020738F6}">
      <dsp:nvSpPr>
        <dsp:cNvPr id="0" name=""/>
        <dsp:cNvSpPr/>
      </dsp:nvSpPr>
      <dsp:spPr>
        <a:xfrm>
          <a:off x="0" y="349559"/>
          <a:ext cx="5098256" cy="95099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pt-BR" sz="1700" kern="1200"/>
            <a:t>Três recursos para expansão compra, diplomacia e guerra.</a:t>
          </a:r>
          <a:endParaRPr lang="en-US" sz="1700" kern="1200"/>
        </a:p>
      </dsp:txBody>
      <dsp:txXfrm>
        <a:off x="46424" y="395983"/>
        <a:ext cx="5005408" cy="858142"/>
      </dsp:txXfrm>
    </dsp:sp>
    <dsp:sp modelId="{A5C80970-8D03-4DED-8FB3-011D234EFD8D}">
      <dsp:nvSpPr>
        <dsp:cNvPr id="0" name=""/>
        <dsp:cNvSpPr/>
      </dsp:nvSpPr>
      <dsp:spPr>
        <a:xfrm>
          <a:off x="0" y="1349510"/>
          <a:ext cx="5098256" cy="950990"/>
        </a:xfrm>
        <a:prstGeom prst="roundRect">
          <a:avLst/>
        </a:prstGeom>
        <a:solidFill>
          <a:schemeClr val="accent2">
            <a:hueOff val="298900"/>
            <a:satOff val="184"/>
            <a:lumOff val="240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pt-BR" sz="1700" kern="1200"/>
            <a:t>Pela compra: a Luisiana 1803, que pertencia a França, a Florida 1819, que era da Espanha, e o Alasca 1867 que pertencia a Rússia.</a:t>
          </a:r>
          <a:endParaRPr lang="en-US" sz="1700" kern="1200"/>
        </a:p>
      </dsp:txBody>
      <dsp:txXfrm>
        <a:off x="46424" y="1395934"/>
        <a:ext cx="5005408" cy="858142"/>
      </dsp:txXfrm>
    </dsp:sp>
    <dsp:sp modelId="{85D2B960-0991-4D91-B4E0-8CDAFB842516}">
      <dsp:nvSpPr>
        <dsp:cNvPr id="0" name=""/>
        <dsp:cNvSpPr/>
      </dsp:nvSpPr>
      <dsp:spPr>
        <a:xfrm>
          <a:off x="0" y="2349460"/>
          <a:ext cx="5098256" cy="950990"/>
        </a:xfrm>
        <a:prstGeom prst="roundRect">
          <a:avLst/>
        </a:prstGeom>
        <a:solidFill>
          <a:schemeClr val="accent2">
            <a:hueOff val="597799"/>
            <a:satOff val="368"/>
            <a:lumOff val="480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pt-BR" sz="1700" kern="1200"/>
            <a:t>Diplomacia: Oregon 1846 mediante cessão da Inglaterra.</a:t>
          </a:r>
          <a:endParaRPr lang="en-US" sz="1700" kern="1200"/>
        </a:p>
      </dsp:txBody>
      <dsp:txXfrm>
        <a:off x="46424" y="2395884"/>
        <a:ext cx="5005408" cy="858142"/>
      </dsp:txXfrm>
    </dsp:sp>
    <dsp:sp modelId="{2844A110-ECAA-481B-A191-0AAD8326DC6E}">
      <dsp:nvSpPr>
        <dsp:cNvPr id="0" name=""/>
        <dsp:cNvSpPr/>
      </dsp:nvSpPr>
      <dsp:spPr>
        <a:xfrm>
          <a:off x="0" y="3349411"/>
          <a:ext cx="5098256" cy="950990"/>
        </a:xfrm>
        <a:prstGeom prst="roundRect">
          <a:avLst/>
        </a:prstGeom>
        <a:solidFill>
          <a:schemeClr val="accent2">
            <a:hueOff val="896699"/>
            <a:satOff val="551"/>
            <a:lumOff val="720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pt-BR" sz="1700" kern="1200"/>
            <a:t>Pela Guerra: Contra o México 1846 -1848, Texas, Novo México, Arizona, Colorado, Utah, Nevada e Califórnia, num total de 2 milhões de quilômetros de área.</a:t>
          </a:r>
          <a:endParaRPr lang="en-US" sz="1700" kern="1200"/>
        </a:p>
      </dsp:txBody>
      <dsp:txXfrm>
        <a:off x="46424" y="3395835"/>
        <a:ext cx="5005408" cy="858142"/>
      </dsp:txXfrm>
    </dsp:sp>
    <dsp:sp modelId="{0D831733-68B5-4763-B760-E6B16733ADB5}">
      <dsp:nvSpPr>
        <dsp:cNvPr id="0" name=""/>
        <dsp:cNvSpPr/>
      </dsp:nvSpPr>
      <dsp:spPr>
        <a:xfrm>
          <a:off x="0" y="4349361"/>
          <a:ext cx="5098256" cy="950990"/>
        </a:xfrm>
        <a:prstGeom prst="roundRect">
          <a:avLst/>
        </a:prstGeom>
        <a:solidFill>
          <a:schemeClr val="accent2">
            <a:hueOff val="1195599"/>
            <a:satOff val="735"/>
            <a:lumOff val="960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pt-BR" sz="1700" kern="1200"/>
            <a:t>Ao Final os Estados Unidos possuía  33 estados e um imenso território com uma área de 7.8 milhões de quilômetros quadrados.</a:t>
          </a:r>
          <a:endParaRPr lang="en-US" sz="1700" kern="1200"/>
        </a:p>
      </dsp:txBody>
      <dsp:txXfrm>
        <a:off x="46424" y="4395785"/>
        <a:ext cx="5005408" cy="8581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E37324-761B-4082-9F11-B8838F088F28}">
      <dsp:nvSpPr>
        <dsp:cNvPr id="0" name=""/>
        <dsp:cNvSpPr/>
      </dsp:nvSpPr>
      <dsp:spPr>
        <a:xfrm>
          <a:off x="3017519" y="462"/>
          <a:ext cx="4526280" cy="1802455"/>
        </a:xfrm>
        <a:prstGeom prst="rightArrow">
          <a:avLst>
            <a:gd name="adj1" fmla="val 75000"/>
            <a:gd name="adj2" fmla="val 50000"/>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t" anchorCtr="0">
          <a:noAutofit/>
        </a:bodyPr>
        <a:lstStyle/>
        <a:p>
          <a:pPr marL="57150" lvl="1" indent="-57150" algn="l" defTabSz="488950">
            <a:lnSpc>
              <a:spcPct val="90000"/>
            </a:lnSpc>
            <a:spcBef>
              <a:spcPct val="0"/>
            </a:spcBef>
            <a:spcAft>
              <a:spcPct val="15000"/>
            </a:spcAft>
            <a:buChar char="•"/>
          </a:pPr>
          <a:r>
            <a:rPr lang="pt-BR" sz="1100" kern="1200"/>
            <a:t>O trabalho assalariado – queriam acabar com a escravidão e ampliar o mercado consumidor.</a:t>
          </a:r>
        </a:p>
        <a:p>
          <a:pPr marL="57150" lvl="1" indent="-57150" algn="l" defTabSz="488950">
            <a:lnSpc>
              <a:spcPct val="90000"/>
            </a:lnSpc>
            <a:spcBef>
              <a:spcPct val="0"/>
            </a:spcBef>
            <a:spcAft>
              <a:spcPct val="15000"/>
            </a:spcAft>
            <a:buChar char="•"/>
          </a:pPr>
          <a:r>
            <a:rPr lang="pt-BR" sz="1100" kern="1200"/>
            <a:t>Protecionismo alfandegário – propunham o estabelecimento de tarifas protecionistas para limitar as importações de manufaturados protegendo a concorrência.</a:t>
          </a:r>
        </a:p>
      </dsp:txBody>
      <dsp:txXfrm>
        <a:off x="3017519" y="225769"/>
        <a:ext cx="3850359" cy="1351841"/>
      </dsp:txXfrm>
    </dsp:sp>
    <dsp:sp modelId="{BE7E97D8-91BB-42E8-BFD1-64AA51762B2E}">
      <dsp:nvSpPr>
        <dsp:cNvPr id="0" name=""/>
        <dsp:cNvSpPr/>
      </dsp:nvSpPr>
      <dsp:spPr>
        <a:xfrm>
          <a:off x="0" y="462"/>
          <a:ext cx="3017520" cy="1802455"/>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pt-BR" sz="3000" kern="1200" dirty="0"/>
            <a:t>Estados do Norte -burguesia industrial</a:t>
          </a:r>
        </a:p>
      </dsp:txBody>
      <dsp:txXfrm>
        <a:off x="87989" y="88451"/>
        <a:ext cx="2841542" cy="1626477"/>
      </dsp:txXfrm>
    </dsp:sp>
    <dsp:sp modelId="{2CDF2BC1-38F0-4551-83C4-16F609B15760}">
      <dsp:nvSpPr>
        <dsp:cNvPr id="0" name=""/>
        <dsp:cNvSpPr/>
      </dsp:nvSpPr>
      <dsp:spPr>
        <a:xfrm>
          <a:off x="3017519" y="1983162"/>
          <a:ext cx="4526280" cy="1802455"/>
        </a:xfrm>
        <a:prstGeom prst="rightArrow">
          <a:avLst>
            <a:gd name="adj1" fmla="val 75000"/>
            <a:gd name="adj2" fmla="val 50000"/>
          </a:avLst>
        </a:prstGeom>
        <a:solidFill>
          <a:schemeClr val="accent5">
            <a:tint val="40000"/>
            <a:alpha val="90000"/>
            <a:hueOff val="1860697"/>
            <a:satOff val="19021"/>
            <a:lumOff val="794"/>
            <a:alphaOff val="0"/>
          </a:schemeClr>
        </a:solidFill>
        <a:ln w="15875" cap="flat" cmpd="sng" algn="ctr">
          <a:solidFill>
            <a:schemeClr val="accent5">
              <a:tint val="40000"/>
              <a:alpha val="90000"/>
              <a:hueOff val="1860697"/>
              <a:satOff val="19021"/>
              <a:lumOff val="79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t" anchorCtr="0">
          <a:noAutofit/>
        </a:bodyPr>
        <a:lstStyle/>
        <a:p>
          <a:pPr marL="57150" lvl="1" indent="-57150" algn="l" defTabSz="488950">
            <a:lnSpc>
              <a:spcPct val="90000"/>
            </a:lnSpc>
            <a:spcBef>
              <a:spcPct val="0"/>
            </a:spcBef>
            <a:spcAft>
              <a:spcPct val="15000"/>
            </a:spcAft>
            <a:buChar char="•"/>
          </a:pPr>
          <a:r>
            <a:rPr lang="pt-BR" sz="1100" kern="1200"/>
            <a:t>Manutenção da escravidão – não se interessava pela ampliação do mercado interno, pois sua produção era quase toda voltada para o exterior. Além disso seus lucros dependiam da exploração do trabalho escravo.</a:t>
          </a:r>
        </a:p>
        <a:p>
          <a:pPr marL="57150" lvl="1" indent="-57150" algn="l" defTabSz="488950">
            <a:lnSpc>
              <a:spcPct val="90000"/>
            </a:lnSpc>
            <a:spcBef>
              <a:spcPct val="0"/>
            </a:spcBef>
            <a:spcAft>
              <a:spcPct val="15000"/>
            </a:spcAft>
            <a:buChar char="•"/>
          </a:pPr>
          <a:r>
            <a:rPr lang="pt-BR" sz="1100" kern="1200"/>
            <a:t>A não implatantação do protecionismo – não se interessava por tarifas protecionista por que queria toda facilidade para vender seus produtos ao exterior e para comprar os manufaturados extrangeiros de que necessita</a:t>
          </a:r>
        </a:p>
      </dsp:txBody>
      <dsp:txXfrm>
        <a:off x="3017519" y="2208469"/>
        <a:ext cx="3850359" cy="1351841"/>
      </dsp:txXfrm>
    </dsp:sp>
    <dsp:sp modelId="{1EDC1FE0-0CFA-4396-9F9E-AEC5283381B2}">
      <dsp:nvSpPr>
        <dsp:cNvPr id="0" name=""/>
        <dsp:cNvSpPr/>
      </dsp:nvSpPr>
      <dsp:spPr>
        <a:xfrm>
          <a:off x="0" y="1983162"/>
          <a:ext cx="3017520" cy="1802455"/>
        </a:xfrm>
        <a:prstGeom prst="roundRect">
          <a:avLst/>
        </a:prstGeom>
        <a:solidFill>
          <a:schemeClr val="accent5">
            <a:hueOff val="1644580"/>
            <a:satOff val="34343"/>
            <a:lumOff val="-196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pt-BR" sz="3000" kern="1200" dirty="0"/>
            <a:t>Estados do Sul - </a:t>
          </a:r>
          <a:r>
            <a:rPr lang="pt-BR" sz="3000" kern="1200" dirty="0" err="1"/>
            <a:t>Latifundiarios</a:t>
          </a:r>
          <a:endParaRPr lang="pt-BR" sz="3000" kern="1200" dirty="0"/>
        </a:p>
      </dsp:txBody>
      <dsp:txXfrm>
        <a:off x="87989" y="2071151"/>
        <a:ext cx="2841542" cy="162647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pt-BR"/>
              <a:t>Clique para editar o título Mestre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7285F723-58DE-417A-8B30-93D821D017D4}" type="datetimeFigureOut">
              <a:rPr lang="pt-BR" smtClean="0"/>
              <a:pPr/>
              <a:t>30/06/2019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94B3686-2C7E-4280-BF0E-8BB75248D923}" type="slidenum">
              <a:rPr lang="pt-BR" smtClean="0"/>
              <a:pPr/>
              <a:t>‹nº›</a:t>
            </a:fld>
            <a:endParaRPr lang="pt-B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6334315"/>
            <a:ext cx="9144001" cy="659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17413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7285F723-58DE-417A-8B30-93D821D017D4}" type="datetimeFigureOut">
              <a:rPr lang="pt-BR" smtClean="0"/>
              <a:pPr/>
              <a:t>30/06/2019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94B3686-2C7E-4280-BF0E-8BB75248D923}" type="slidenum">
              <a:rPr lang="pt-BR" smtClean="0"/>
              <a:pPr/>
              <a:t>‹nº›</a:t>
            </a:fld>
            <a:endParaRPr lang="pt-BR"/>
          </a:p>
        </p:txBody>
      </p:sp>
    </p:spTree>
    <p:extLst>
      <p:ext uri="{BB962C8B-B14F-4D97-AF65-F5344CB8AC3E}">
        <p14:creationId xmlns:p14="http://schemas.microsoft.com/office/powerpoint/2010/main" val="856358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exto e Título Vertical">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3989"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7285F723-58DE-417A-8B30-93D821D017D4}" type="datetimeFigureOut">
              <a:rPr lang="pt-BR" smtClean="0"/>
              <a:pPr/>
              <a:t>30/06/2019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94B3686-2C7E-4280-BF0E-8BB75248D923}" type="slidenum">
              <a:rPr lang="pt-BR" smtClean="0"/>
              <a:pPr/>
              <a:t>‹nº›</a:t>
            </a:fld>
            <a:endParaRPr lang="pt-BR"/>
          </a:p>
        </p:txBody>
      </p:sp>
    </p:spTree>
    <p:extLst>
      <p:ext uri="{BB962C8B-B14F-4D97-AF65-F5344CB8AC3E}">
        <p14:creationId xmlns:p14="http://schemas.microsoft.com/office/powerpoint/2010/main" val="3051493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7285F723-58DE-417A-8B30-93D821D017D4}" type="datetimeFigureOut">
              <a:rPr lang="pt-BR" smtClean="0"/>
              <a:pPr/>
              <a:t>30/06/2019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94B3686-2C7E-4280-BF0E-8BB75248D923}" type="slidenum">
              <a:rPr lang="pt-BR" smtClean="0"/>
              <a:pPr/>
              <a:t>‹nº›</a:t>
            </a:fld>
            <a:endParaRPr lang="pt-BR"/>
          </a:p>
        </p:txBody>
      </p:sp>
    </p:spTree>
    <p:extLst>
      <p:ext uri="{BB962C8B-B14F-4D97-AF65-F5344CB8AC3E}">
        <p14:creationId xmlns:p14="http://schemas.microsoft.com/office/powerpoint/2010/main" val="1460079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7285F723-58DE-417A-8B30-93D821D017D4}" type="datetimeFigureOut">
              <a:rPr lang="pt-BR" smtClean="0"/>
              <a:pPr/>
              <a:t>30/06/2019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94B3686-2C7E-4280-BF0E-8BB75248D923}" type="slidenum">
              <a:rPr lang="pt-BR" smtClean="0"/>
              <a:pPr/>
              <a:t>‹nº›</a:t>
            </a:fld>
            <a:endParaRPr lang="pt-B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6334315"/>
            <a:ext cx="9144001" cy="659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96821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pt-BR"/>
              <a:t>Clique para editar o título Mestre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7285F723-58DE-417A-8B30-93D821D017D4}" type="datetimeFigureOut">
              <a:rPr lang="pt-BR" smtClean="0"/>
              <a:pPr/>
              <a:t>30/06/2019</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094B3686-2C7E-4280-BF0E-8BB75248D923}" type="slidenum">
              <a:rPr lang="pt-BR" smtClean="0"/>
              <a:pPr/>
              <a:t>‹nº›</a:t>
            </a:fld>
            <a:endParaRPr lang="pt-BR"/>
          </a:p>
        </p:txBody>
      </p:sp>
    </p:spTree>
    <p:extLst>
      <p:ext uri="{BB962C8B-B14F-4D97-AF65-F5344CB8AC3E}">
        <p14:creationId xmlns:p14="http://schemas.microsoft.com/office/powerpoint/2010/main" val="2745033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822960" y="2582334"/>
            <a:ext cx="3703320" cy="337820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4663440" y="2582334"/>
            <a:ext cx="3703320" cy="337820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7285F723-58DE-417A-8B30-93D821D017D4}" type="datetimeFigureOut">
              <a:rPr lang="pt-BR" smtClean="0"/>
              <a:pPr/>
              <a:t>30/06/2019</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094B3686-2C7E-4280-BF0E-8BB75248D923}" type="slidenum">
              <a:rPr lang="pt-BR" smtClean="0"/>
              <a:pPr/>
              <a:t>‹nº›</a:t>
            </a:fld>
            <a:endParaRPr lang="pt-BR"/>
          </a:p>
        </p:txBody>
      </p:sp>
    </p:spTree>
    <p:extLst>
      <p:ext uri="{BB962C8B-B14F-4D97-AF65-F5344CB8AC3E}">
        <p14:creationId xmlns:p14="http://schemas.microsoft.com/office/powerpoint/2010/main" val="3757760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7285F723-58DE-417A-8B30-93D821D017D4}" type="datetimeFigureOut">
              <a:rPr lang="pt-BR" smtClean="0"/>
              <a:pPr/>
              <a:t>30/06/2019</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094B3686-2C7E-4280-BF0E-8BB75248D923}" type="slidenum">
              <a:rPr lang="pt-BR" smtClean="0"/>
              <a:pPr/>
              <a:t>‹nº›</a:t>
            </a:fld>
            <a:endParaRPr lang="pt-BR"/>
          </a:p>
        </p:txBody>
      </p:sp>
    </p:spTree>
    <p:extLst>
      <p:ext uri="{BB962C8B-B14F-4D97-AF65-F5344CB8AC3E}">
        <p14:creationId xmlns:p14="http://schemas.microsoft.com/office/powerpoint/2010/main" val="1648209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285F723-58DE-417A-8B30-93D821D017D4}" type="datetimeFigureOut">
              <a:rPr lang="pt-BR" smtClean="0"/>
              <a:pPr/>
              <a:t>30/06/2019</a:t>
            </a:fld>
            <a:endParaRPr lang="pt-B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pt-BR"/>
          </a:p>
        </p:txBody>
      </p:sp>
      <p:sp>
        <p:nvSpPr>
          <p:cNvPr id="9" name="Slide Number Placeholder 8"/>
          <p:cNvSpPr>
            <a:spLocks noGrp="1"/>
          </p:cNvSpPr>
          <p:nvPr>
            <p:ph type="sldNum" sz="quarter" idx="12"/>
          </p:nvPr>
        </p:nvSpPr>
        <p:spPr/>
        <p:txBody>
          <a:bodyPr/>
          <a:lstStyle/>
          <a:p>
            <a:fld id="{094B3686-2C7E-4280-BF0E-8BB75248D923}" type="slidenum">
              <a:rPr lang="pt-BR" smtClean="0"/>
              <a:pPr/>
              <a:t>‹nº›</a:t>
            </a:fld>
            <a:endParaRPr lang="pt-BR"/>
          </a:p>
        </p:txBody>
      </p:sp>
    </p:spTree>
    <p:extLst>
      <p:ext uri="{BB962C8B-B14F-4D97-AF65-F5344CB8AC3E}">
        <p14:creationId xmlns:p14="http://schemas.microsoft.com/office/powerpoint/2010/main" val="1794408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pt-BR"/>
              <a:t>Clique para editar o título Mestre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7285F723-58DE-417A-8B30-93D821D017D4}" type="datetimeFigureOut">
              <a:rPr lang="pt-BR" smtClean="0"/>
              <a:pPr/>
              <a:t>30/06/2019</a:t>
            </a:fld>
            <a:endParaRPr lang="pt-BR"/>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pt-B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94B3686-2C7E-4280-BF0E-8BB75248D923}" type="slidenum">
              <a:rPr lang="pt-BR" smtClean="0"/>
              <a:pPr/>
              <a:t>‹nº›</a:t>
            </a:fld>
            <a:endParaRPr lang="pt-BR"/>
          </a:p>
        </p:txBody>
      </p:sp>
    </p:spTree>
    <p:extLst>
      <p:ext uri="{BB962C8B-B14F-4D97-AF65-F5344CB8AC3E}">
        <p14:creationId xmlns:p14="http://schemas.microsoft.com/office/powerpoint/2010/main" val="2471686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7285F723-58DE-417A-8B30-93D821D017D4}" type="datetimeFigureOut">
              <a:rPr lang="pt-BR" smtClean="0"/>
              <a:pPr/>
              <a:t>30/06/2019</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094B3686-2C7E-4280-BF0E-8BB75248D923}" type="slidenum">
              <a:rPr lang="pt-BR" smtClean="0"/>
              <a:pPr/>
              <a:t>‹nº›</a:t>
            </a:fld>
            <a:endParaRPr lang="pt-BR"/>
          </a:p>
        </p:txBody>
      </p:sp>
    </p:spTree>
    <p:extLst>
      <p:ext uri="{BB962C8B-B14F-4D97-AF65-F5344CB8AC3E}">
        <p14:creationId xmlns:p14="http://schemas.microsoft.com/office/powerpoint/2010/main" val="449859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pt-BR"/>
              <a:t>Clique para editar o título Mestre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7285F723-58DE-417A-8B30-93D821D017D4}" type="datetimeFigureOut">
              <a:rPr lang="pt-BR" smtClean="0"/>
              <a:pPr/>
              <a:t>30/06/2019</a:t>
            </a:fld>
            <a:endParaRPr lang="pt-BR"/>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pt-BR"/>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094B3686-2C7E-4280-BF0E-8BB75248D923}" type="slidenum">
              <a:rPr lang="pt-BR" smtClean="0"/>
              <a:pPr/>
              <a:t>‹nº›</a:t>
            </a:fld>
            <a:endParaRPr lang="pt-BR"/>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275582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images.livrariasaraiva.com.br/imagem/imagem.dll?pro_id=1915350&amp;L=500&amp;A=-1&amp;PIM_Id="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611560" y="2708920"/>
            <a:ext cx="6372200" cy="2301240"/>
          </a:xfrm>
        </p:spPr>
        <p:txBody>
          <a:bodyPr>
            <a:normAutofit fontScale="90000"/>
          </a:bodyPr>
          <a:lstStyle/>
          <a:p>
            <a:r>
              <a:rPr lang="pt-BR" dirty="0">
                <a:solidFill>
                  <a:srgbClr val="FFFF00"/>
                </a:solidFill>
                <a:latin typeface="Bernard MT Condensed" pitchFamily="18" charset="0"/>
              </a:rPr>
              <a:t>Desenvolvimento Dos Estados Unidos</a:t>
            </a:r>
          </a:p>
        </p:txBody>
      </p:sp>
      <p:sp>
        <p:nvSpPr>
          <p:cNvPr id="3" name="Subtítulo 2"/>
          <p:cNvSpPr>
            <a:spLocks noGrp="1"/>
          </p:cNvSpPr>
          <p:nvPr>
            <p:ph type="subTitle" idx="1"/>
          </p:nvPr>
        </p:nvSpPr>
        <p:spPr>
          <a:xfrm>
            <a:off x="1364566" y="4783015"/>
            <a:ext cx="6447458" cy="1838745"/>
          </a:xfrm>
        </p:spPr>
        <p:txBody>
          <a:bodyPr/>
          <a:lstStyle/>
          <a:p>
            <a:r>
              <a:rPr lang="pt-BR" dirty="0" err="1"/>
              <a:t>Profº</a:t>
            </a:r>
            <a:r>
              <a:rPr lang="pt-BR" dirty="0"/>
              <a:t> </a:t>
            </a:r>
            <a:r>
              <a:rPr lang="pt-BR"/>
              <a:t>Bruno Ferreira</a:t>
            </a:r>
            <a:endParaRPr lang="pt-B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A7C97B8-2379-40E5-A95F-FB5E61A530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5894613" y="634946"/>
            <a:ext cx="2767693" cy="1450757"/>
          </a:xfrm>
        </p:spPr>
        <p:txBody>
          <a:bodyPr>
            <a:normAutofit/>
          </a:bodyPr>
          <a:lstStyle/>
          <a:p>
            <a:r>
              <a:rPr lang="pt-BR"/>
              <a:t>Guerra de Secessão</a:t>
            </a:r>
          </a:p>
        </p:txBody>
      </p:sp>
      <p:pic>
        <p:nvPicPr>
          <p:cNvPr id="6146" name="Picture 2"/>
          <p:cNvPicPr>
            <a:picLocks noChangeAspect="1" noChangeArrowheads="1"/>
          </p:cNvPicPr>
          <p:nvPr/>
        </p:nvPicPr>
        <p:blipFill>
          <a:blip r:embed="rId2" cstate="print"/>
          <a:stretch>
            <a:fillRect/>
          </a:stretch>
        </p:blipFill>
        <p:spPr bwMode="auto">
          <a:xfrm>
            <a:off x="475499" y="1327991"/>
            <a:ext cx="5182351" cy="3938586"/>
          </a:xfrm>
          <a:prstGeom prst="rect">
            <a:avLst/>
          </a:prstGeom>
          <a:noFill/>
        </p:spPr>
      </p:pic>
      <p:cxnSp>
        <p:nvCxnSpPr>
          <p:cNvPr id="73" name="Straight Connector 72">
            <a:extLst>
              <a:ext uri="{FF2B5EF4-FFF2-40B4-BE49-F238E27FC236}">
                <a16:creationId xmlns:a16="http://schemas.microsoft.com/office/drawing/2014/main" id="{AC29A6B1-EC94-4744-BE48-B764337E95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19107" y="2085703"/>
            <a:ext cx="267462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Espaço Reservado para Conteúdo 2"/>
          <p:cNvSpPr>
            <a:spLocks noGrp="1"/>
          </p:cNvSpPr>
          <p:nvPr>
            <p:ph idx="1"/>
          </p:nvPr>
        </p:nvSpPr>
        <p:spPr>
          <a:xfrm>
            <a:off x="5894613" y="2198914"/>
            <a:ext cx="2767693" cy="3670180"/>
          </a:xfrm>
        </p:spPr>
        <p:txBody>
          <a:bodyPr>
            <a:normAutofit/>
          </a:bodyPr>
          <a:lstStyle/>
          <a:p>
            <a:r>
              <a:rPr lang="pt-BR" sz="1900"/>
              <a:t>-Por volta de 1860 consolidação da expansão territorial.</a:t>
            </a:r>
          </a:p>
          <a:p>
            <a:r>
              <a:rPr lang="pt-BR" sz="1900"/>
              <a:t>-Favoreceu o comercio internacional</a:t>
            </a:r>
          </a:p>
          <a:p>
            <a:r>
              <a:rPr lang="pt-BR" sz="1900"/>
              <a:t>-Expansão do mercado interno</a:t>
            </a:r>
          </a:p>
          <a:p>
            <a:r>
              <a:rPr lang="pt-BR" sz="1900"/>
              <a:t>-Emigração européia trouxe bom contingente de mão de obra qualificada.</a:t>
            </a:r>
          </a:p>
          <a:p>
            <a:r>
              <a:rPr lang="pt-BR" sz="1900"/>
              <a:t>-Capitais estrangeiros</a:t>
            </a:r>
          </a:p>
        </p:txBody>
      </p:sp>
      <p:sp>
        <p:nvSpPr>
          <p:cNvPr id="75" name="Rectangle 74">
            <a:extLst>
              <a:ext uri="{FF2B5EF4-FFF2-40B4-BE49-F238E27FC236}">
                <a16:creationId xmlns:a16="http://schemas.microsoft.com/office/drawing/2014/main" id="{863FF3CE-53DE-41A6-A8DF-EE8A85EDCF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Rectangle 76">
            <a:extLst>
              <a:ext uri="{FF2B5EF4-FFF2-40B4-BE49-F238E27FC236}">
                <a16:creationId xmlns:a16="http://schemas.microsoft.com/office/drawing/2014/main" id="{B0F0D992-B6E9-451D-A97E-B81C761D0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22960" y="286603"/>
            <a:ext cx="7543800" cy="1450757"/>
          </a:xfrm>
        </p:spPr>
        <p:txBody>
          <a:bodyPr>
            <a:normAutofit/>
          </a:bodyPr>
          <a:lstStyle/>
          <a:p>
            <a:r>
              <a:rPr lang="pt-BR"/>
              <a:t>Diferenças entre o Norte e o Sul</a:t>
            </a:r>
            <a:endParaRPr lang="pt-BR" dirty="0"/>
          </a:p>
        </p:txBody>
      </p:sp>
      <p:graphicFrame>
        <p:nvGraphicFramePr>
          <p:cNvPr id="4" name="Espaço Reservado para Conteúdo 3"/>
          <p:cNvGraphicFramePr>
            <a:graphicFrameLocks noGrp="1"/>
          </p:cNvGraphicFramePr>
          <p:nvPr>
            <p:ph idx="1"/>
            <p:extLst>
              <p:ext uri="{D42A27DB-BD31-4B8C-83A1-F6EECF244321}">
                <p14:modId xmlns:p14="http://schemas.microsoft.com/office/powerpoint/2010/main" val="892319734"/>
              </p:ext>
            </p:extLst>
          </p:nvPr>
        </p:nvGraphicFramePr>
        <p:xfrm>
          <a:off x="822722" y="2098515"/>
          <a:ext cx="75438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2050" name="Picture 2"/>
          <p:cNvPicPr>
            <a:picLocks noGrp="1" noChangeAspect="1" noChangeArrowheads="1"/>
          </p:cNvPicPr>
          <p:nvPr>
            <p:ph idx="1"/>
          </p:nvPr>
        </p:nvPicPr>
        <p:blipFill>
          <a:blip r:embed="rId2" cstate="print"/>
          <a:srcRect/>
          <a:stretch>
            <a:fillRect/>
          </a:stretch>
        </p:blipFill>
        <p:spPr bwMode="auto">
          <a:xfrm>
            <a:off x="323528" y="332656"/>
            <a:ext cx="8225827" cy="5471644"/>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236368CE-AF00-47F0-88CD-D862F62751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3731078" y="634946"/>
            <a:ext cx="4931229" cy="1450757"/>
          </a:xfrm>
        </p:spPr>
        <p:txBody>
          <a:bodyPr>
            <a:normAutofit/>
          </a:bodyPr>
          <a:lstStyle/>
          <a:p>
            <a:r>
              <a:rPr lang="pt-BR"/>
              <a:t>O Conflito</a:t>
            </a:r>
          </a:p>
        </p:txBody>
      </p:sp>
      <p:pic>
        <p:nvPicPr>
          <p:cNvPr id="4" name="Picture 2"/>
          <p:cNvPicPr>
            <a:picLocks noChangeAspect="1" noChangeArrowheads="1"/>
          </p:cNvPicPr>
          <p:nvPr/>
        </p:nvPicPr>
        <p:blipFill>
          <a:blip r:embed="rId2" cstate="print"/>
          <a:stretch>
            <a:fillRect/>
          </a:stretch>
        </p:blipFill>
        <p:spPr bwMode="auto">
          <a:xfrm>
            <a:off x="475499" y="2156909"/>
            <a:ext cx="3000986" cy="2280749"/>
          </a:xfrm>
          <a:prstGeom prst="rect">
            <a:avLst/>
          </a:prstGeom>
          <a:noFill/>
        </p:spPr>
      </p:pic>
      <p:cxnSp>
        <p:nvCxnSpPr>
          <p:cNvPr id="18" name="Straight Connector 10">
            <a:extLst>
              <a:ext uri="{FF2B5EF4-FFF2-40B4-BE49-F238E27FC236}">
                <a16:creationId xmlns:a16="http://schemas.microsoft.com/office/drawing/2014/main" id="{05DA45A8-E2EA-4AC4-B129-9C17785C790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1077" y="2086188"/>
            <a:ext cx="456732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Espaço Reservado para Conteúdo 2"/>
          <p:cNvSpPr>
            <a:spLocks noGrp="1"/>
          </p:cNvSpPr>
          <p:nvPr>
            <p:ph idx="1"/>
          </p:nvPr>
        </p:nvSpPr>
        <p:spPr>
          <a:xfrm>
            <a:off x="3731076" y="2198914"/>
            <a:ext cx="4931230" cy="3670180"/>
          </a:xfrm>
        </p:spPr>
        <p:txBody>
          <a:bodyPr>
            <a:normAutofit/>
          </a:bodyPr>
          <a:lstStyle/>
          <a:p>
            <a:r>
              <a:rPr lang="pt-BR" sz="1400"/>
              <a:t>Estados do Sul fundaram os Estados confederados da América.</a:t>
            </a:r>
          </a:p>
          <a:p>
            <a:r>
              <a:rPr lang="pt-BR" sz="1400"/>
              <a:t>Presidido por Jefferson Davis</a:t>
            </a:r>
          </a:p>
          <a:p>
            <a:r>
              <a:rPr lang="pt-BR" sz="1400"/>
              <a:t>Abraham Lincoln declarou guerra.</a:t>
            </a:r>
          </a:p>
          <a:p>
            <a:r>
              <a:rPr lang="pt-BR" sz="1400"/>
              <a:t>Explodiu um imenso conflito entra norte e sul que ficou conhecido como Guerra sessão (1861 – 1865)</a:t>
            </a:r>
          </a:p>
          <a:p>
            <a:r>
              <a:rPr lang="pt-BR" sz="1400"/>
              <a:t>Os estados do Norte superam os do sul por seu imenso parque industrial e recursos.</a:t>
            </a:r>
          </a:p>
          <a:p>
            <a:r>
              <a:rPr lang="pt-BR" sz="1400"/>
              <a:t>Para que os escravos do sul estivesse contra os confederados o presidente Lincoln aboliu a escravidão em 1863.</a:t>
            </a:r>
          </a:p>
          <a:p>
            <a:r>
              <a:rPr lang="pt-BR" sz="1400"/>
              <a:t>A guerra termina em 1865 e logo os estados unidos empenharam se na reconstrução do pais</a:t>
            </a:r>
          </a:p>
          <a:p>
            <a:r>
              <a:rPr lang="pt-BR" sz="1400"/>
              <a:t>E o pais se tornou grande potencia industrial.</a:t>
            </a:r>
          </a:p>
          <a:p>
            <a:endParaRPr lang="pt-BR" sz="1400"/>
          </a:p>
        </p:txBody>
      </p:sp>
      <p:sp>
        <p:nvSpPr>
          <p:cNvPr id="19" name="Rectangle 12">
            <a:extLst>
              <a:ext uri="{FF2B5EF4-FFF2-40B4-BE49-F238E27FC236}">
                <a16:creationId xmlns:a16="http://schemas.microsoft.com/office/drawing/2014/main" id="{1011F05C-FD37-486B-9F4E-6533087760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4">
            <a:extLst>
              <a:ext uri="{FF2B5EF4-FFF2-40B4-BE49-F238E27FC236}">
                <a16:creationId xmlns:a16="http://schemas.microsoft.com/office/drawing/2014/main" id="{9B3C60A3-4E82-45D1-8328-7440A9EB45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34D33442-D148-4775-BF80-91F053E571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4808763" y="634946"/>
            <a:ext cx="3845379" cy="1450757"/>
          </a:xfrm>
        </p:spPr>
        <p:txBody>
          <a:bodyPr>
            <a:normAutofit/>
          </a:bodyPr>
          <a:lstStyle/>
          <a:p>
            <a:r>
              <a:rPr lang="pt-BR" sz="3700"/>
              <a:t>Saldos da Guerra: violência e racismo</a:t>
            </a:r>
          </a:p>
        </p:txBody>
      </p:sp>
      <p:pic>
        <p:nvPicPr>
          <p:cNvPr id="8194" name="Picture 2"/>
          <p:cNvPicPr>
            <a:picLocks noChangeAspect="1" noChangeArrowheads="1"/>
          </p:cNvPicPr>
          <p:nvPr/>
        </p:nvPicPr>
        <p:blipFill>
          <a:blip r:embed="rId2" cstate="print"/>
          <a:stretch>
            <a:fillRect/>
          </a:stretch>
        </p:blipFill>
        <p:spPr bwMode="auto">
          <a:xfrm>
            <a:off x="482394" y="1034706"/>
            <a:ext cx="4088720" cy="4468546"/>
          </a:xfrm>
          <a:prstGeom prst="rect">
            <a:avLst/>
          </a:prstGeom>
          <a:noFill/>
        </p:spPr>
      </p:pic>
      <p:cxnSp>
        <p:nvCxnSpPr>
          <p:cNvPr id="73" name="Straight Connector 72">
            <a:extLst>
              <a:ext uri="{FF2B5EF4-FFF2-40B4-BE49-F238E27FC236}">
                <a16:creationId xmlns:a16="http://schemas.microsoft.com/office/drawing/2014/main" id="{E8EF2C47-53DA-4F9F-918A-F6057C8EB82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08763" y="2086188"/>
            <a:ext cx="356160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Espaço Reservado para Conteúdo 2"/>
          <p:cNvSpPr>
            <a:spLocks noGrp="1"/>
          </p:cNvSpPr>
          <p:nvPr>
            <p:ph idx="1"/>
          </p:nvPr>
        </p:nvSpPr>
        <p:spPr>
          <a:xfrm>
            <a:off x="4808763" y="2198914"/>
            <a:ext cx="3845379" cy="3670180"/>
          </a:xfrm>
        </p:spPr>
        <p:txBody>
          <a:bodyPr>
            <a:normAutofit/>
          </a:bodyPr>
          <a:lstStyle/>
          <a:p>
            <a:r>
              <a:rPr lang="pt-BR" sz="1900"/>
              <a:t>Saldo de violência</a:t>
            </a:r>
          </a:p>
          <a:p>
            <a:r>
              <a:rPr lang="pt-BR" sz="1900"/>
              <a:t>Abraham Lincoln morto por um sulista</a:t>
            </a:r>
          </a:p>
          <a:p>
            <a:r>
              <a:rPr lang="pt-BR" sz="1900"/>
              <a:t>Sul resiste a abolição da escravatura.</a:t>
            </a:r>
          </a:p>
          <a:p>
            <a:r>
              <a:rPr lang="pt-BR" sz="1900" err="1"/>
              <a:t>Ku</a:t>
            </a:r>
            <a:r>
              <a:rPr lang="pt-BR" sz="1900"/>
              <a:t> </a:t>
            </a:r>
            <a:r>
              <a:rPr lang="pt-BR" sz="1900" err="1"/>
              <a:t>klux</a:t>
            </a:r>
            <a:r>
              <a:rPr lang="pt-BR" sz="1900"/>
              <a:t> </a:t>
            </a:r>
            <a:r>
              <a:rPr lang="pt-BR" sz="1900" err="1"/>
              <a:t>klan</a:t>
            </a:r>
            <a:r>
              <a:rPr lang="pt-BR" sz="1900"/>
              <a:t> </a:t>
            </a:r>
          </a:p>
          <a:p>
            <a:r>
              <a:rPr lang="pt-BR" sz="1900"/>
              <a:t>Discriminação racial</a:t>
            </a:r>
          </a:p>
          <a:p>
            <a:r>
              <a:rPr lang="pt-BR" sz="1900"/>
              <a:t>Negros sempre sujeitos a humilhações cotidianas.</a:t>
            </a:r>
          </a:p>
          <a:p>
            <a:r>
              <a:rPr lang="pt-BR" sz="1900"/>
              <a:t>No sul o racismo era mais profundo do que no norte.</a:t>
            </a:r>
          </a:p>
        </p:txBody>
      </p:sp>
      <p:sp>
        <p:nvSpPr>
          <p:cNvPr id="75" name="Rectangle 74">
            <a:extLst>
              <a:ext uri="{FF2B5EF4-FFF2-40B4-BE49-F238E27FC236}">
                <a16:creationId xmlns:a16="http://schemas.microsoft.com/office/drawing/2014/main" id="{BD5E068D-E677-4E1B-8CE2-8CE1826A1D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Rectangle 76">
            <a:extLst>
              <a:ext uri="{FF2B5EF4-FFF2-40B4-BE49-F238E27FC236}">
                <a16:creationId xmlns:a16="http://schemas.microsoft.com/office/drawing/2014/main" id="{F9AD6E12-8A58-4D86-AACD-D58C4B2566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22960" y="286603"/>
            <a:ext cx="7543800" cy="1450757"/>
          </a:xfrm>
        </p:spPr>
        <p:txBody>
          <a:bodyPr>
            <a:normAutofit/>
          </a:bodyPr>
          <a:lstStyle/>
          <a:p>
            <a:r>
              <a:rPr lang="pt-BR"/>
              <a:t>Para Saber Mais</a:t>
            </a:r>
          </a:p>
        </p:txBody>
      </p:sp>
      <p:sp>
        <p:nvSpPr>
          <p:cNvPr id="3" name="Espaço Reservado para Conteúdo 2"/>
          <p:cNvSpPr>
            <a:spLocks noGrp="1"/>
          </p:cNvSpPr>
          <p:nvPr>
            <p:ph idx="1"/>
          </p:nvPr>
        </p:nvSpPr>
        <p:spPr>
          <a:xfrm>
            <a:off x="822959" y="1845734"/>
            <a:ext cx="4841240" cy="4023360"/>
          </a:xfrm>
        </p:spPr>
        <p:txBody>
          <a:bodyPr>
            <a:normAutofit/>
          </a:bodyPr>
          <a:lstStyle/>
          <a:p>
            <a:r>
              <a:rPr lang="pt-BR" sz="1100"/>
              <a:t>História dos Estados Unidos</a:t>
            </a:r>
          </a:p>
          <a:p>
            <a:r>
              <a:rPr lang="pt-BR" sz="1100"/>
              <a:t>Autor: </a:t>
            </a:r>
            <a:r>
              <a:rPr lang="pt-BR" sz="1100" err="1"/>
              <a:t>Karnal</a:t>
            </a:r>
            <a:r>
              <a:rPr lang="pt-BR" sz="1100"/>
              <a:t>, Leandro</a:t>
            </a:r>
          </a:p>
          <a:p>
            <a:r>
              <a:rPr lang="pt-BR" sz="1100"/>
              <a:t>Editora: Contexto </a:t>
            </a:r>
          </a:p>
          <a:p>
            <a:r>
              <a:rPr lang="pt-BR" sz="1100"/>
              <a:t>Categoria: Geografia e Historia / Historia Mundial</a:t>
            </a:r>
          </a:p>
          <a:p>
            <a:endParaRPr lang="pt-BR" sz="1100"/>
          </a:p>
          <a:p>
            <a:r>
              <a:rPr lang="pt-BR" sz="1100"/>
              <a:t>Como pode os Estados Unidos provocarem tanto ódio, a ponto de muita gente no mundo ficar feliz com ataques suicidas de fanáticos obscurantistas contra eles? Como pode uma cultura influenciar tantas outras e ostentar, muitas vezes, um provincianismo digno de rincões escondidos no espaço e no tempo? Nação que absorveu mais imigrantes que nenhuma outra na história, que respeita as diferenças criando etiquetas para as minorias, que incorpora cientistas do mundo todo em suas melhores universidades, que espalhou para o mundo o cinema e o jazz, séries de </a:t>
            </a:r>
            <a:r>
              <a:rPr lang="pt-BR" sz="1100" err="1"/>
              <a:t>tv</a:t>
            </a:r>
            <a:r>
              <a:rPr lang="pt-BR" sz="1100"/>
              <a:t> e calças jeans, padrão de magreza anoréxica e de seios inflados; país que defendeu a democracia em “guerras justas” e atentou contra ela em invasões injustificáveis. É sobre esse fascinante país que trata este livro. Primeira e única obra feita com olhar brasileiro, foi escrita por quatro especialistas da área, passando longe da visão maniqueísta com que o tema comumente é tratado. Obra de referência, essencial para quem não é indiferente (gostando ou não) às influências que a terra do Tio Sam exerce sobre nós.</a:t>
            </a:r>
          </a:p>
          <a:p>
            <a:endParaRPr lang="pt-BR" sz="1100"/>
          </a:p>
        </p:txBody>
      </p:sp>
      <p:pic>
        <p:nvPicPr>
          <p:cNvPr id="4" name="Picture 2" descr="História dos Estados Unidos">
            <a:hlinkClick r:id="rId2"/>
          </p:cNvPr>
          <p:cNvPicPr>
            <a:picLocks noChangeAspect="1" noChangeArrowheads="1"/>
          </p:cNvPicPr>
          <p:nvPr/>
        </p:nvPicPr>
        <p:blipFill>
          <a:blip r:embed="rId3" cstate="print"/>
          <a:stretch>
            <a:fillRect/>
          </a:stretch>
        </p:blipFill>
        <p:spPr bwMode="auto">
          <a:xfrm>
            <a:off x="6015427" y="2043513"/>
            <a:ext cx="2351332" cy="3216622"/>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4D33442-D148-4775-BF80-91F053E571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4808763" y="634946"/>
            <a:ext cx="3845379" cy="1450757"/>
          </a:xfrm>
        </p:spPr>
        <p:txBody>
          <a:bodyPr>
            <a:normAutofit/>
          </a:bodyPr>
          <a:lstStyle/>
          <a:p>
            <a:r>
              <a:rPr lang="pt-BR"/>
              <a:t>Questões</a:t>
            </a:r>
          </a:p>
        </p:txBody>
      </p:sp>
      <p:pic>
        <p:nvPicPr>
          <p:cNvPr id="4" name="Picture 2" descr="http://3.bp.blogspot.com/-8UHI8QtUUd4/T1u1sIj54bI/AAAAAAAACLs/C4swPRrr6ME/s1600/Ponto-de-interroga%C3%A7%C3%A3o.jpg"/>
          <p:cNvPicPr>
            <a:picLocks noChangeAspect="1" noChangeArrowheads="1"/>
          </p:cNvPicPr>
          <p:nvPr/>
        </p:nvPicPr>
        <p:blipFill>
          <a:blip r:embed="rId2" cstate="print"/>
          <a:stretch>
            <a:fillRect/>
          </a:stretch>
        </p:blipFill>
        <p:spPr bwMode="auto">
          <a:xfrm>
            <a:off x="482394" y="1224619"/>
            <a:ext cx="4088720" cy="4088720"/>
          </a:xfrm>
          <a:prstGeom prst="rect">
            <a:avLst/>
          </a:prstGeom>
          <a:noFill/>
        </p:spPr>
      </p:pic>
      <p:cxnSp>
        <p:nvCxnSpPr>
          <p:cNvPr id="11" name="Straight Connector 10">
            <a:extLst>
              <a:ext uri="{FF2B5EF4-FFF2-40B4-BE49-F238E27FC236}">
                <a16:creationId xmlns:a16="http://schemas.microsoft.com/office/drawing/2014/main" id="{E8EF2C47-53DA-4F9F-918A-F6057C8EB82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08763" y="2086188"/>
            <a:ext cx="356160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Espaço Reservado para Conteúdo 2"/>
          <p:cNvSpPr>
            <a:spLocks noGrp="1"/>
          </p:cNvSpPr>
          <p:nvPr>
            <p:ph idx="1"/>
          </p:nvPr>
        </p:nvSpPr>
        <p:spPr>
          <a:xfrm>
            <a:off x="4808763" y="2198914"/>
            <a:ext cx="3845379" cy="3670180"/>
          </a:xfrm>
        </p:spPr>
        <p:txBody>
          <a:bodyPr>
            <a:normAutofit/>
          </a:bodyPr>
          <a:lstStyle/>
          <a:p>
            <a:r>
              <a:rPr lang="pt-BR"/>
              <a:t>1 – Qual o fator que contribuiu para a vitória dos estados do norte?</a:t>
            </a:r>
          </a:p>
          <a:p>
            <a:r>
              <a:rPr lang="pt-BR"/>
              <a:t>2 – comente sobre a situação social do negro nos Estados Unidos.</a:t>
            </a:r>
          </a:p>
          <a:p>
            <a:r>
              <a:rPr lang="pt-BR"/>
              <a:t>– Faça uma dissertação </a:t>
            </a:r>
          </a:p>
          <a:p>
            <a:r>
              <a:rPr lang="pt-BR"/>
              <a:t>(aproximadamente 15 linhas)?</a:t>
            </a:r>
          </a:p>
          <a:p>
            <a:endParaRPr lang="pt-BR" dirty="0"/>
          </a:p>
        </p:txBody>
      </p:sp>
      <p:sp>
        <p:nvSpPr>
          <p:cNvPr id="13" name="Rectangle 12">
            <a:extLst>
              <a:ext uri="{FF2B5EF4-FFF2-40B4-BE49-F238E27FC236}">
                <a16:creationId xmlns:a16="http://schemas.microsoft.com/office/drawing/2014/main" id="{BD5E068D-E677-4E1B-8CE2-8CE1826A1D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F9AD6E12-8A58-4D86-AACD-D58C4B2566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5" name="Espaço Reservado para Conteúdo 3"/>
          <p:cNvPicPr>
            <a:picLocks noGrp="1" noChangeAspect="1"/>
          </p:cNvPicPr>
          <p:nvPr/>
        </p:nvPicPr>
        <p:blipFill>
          <a:blip r:embed="rId2" cstate="print"/>
          <a:stretch>
            <a:fillRect/>
          </a:stretch>
        </p:blipFill>
        <p:spPr>
          <a:xfrm>
            <a:off x="-83968" y="94320"/>
            <a:ext cx="9311937" cy="6669360"/>
          </a:xfrm>
          <a:prstGeom prst="rect">
            <a:avLst/>
          </a:prstGeom>
        </p:spPr>
      </p:pic>
      <p:pic>
        <p:nvPicPr>
          <p:cNvPr id="4" name="Imagem 3"/>
          <p:cNvPicPr>
            <a:picLocks noChangeAspect="1"/>
          </p:cNvPicPr>
          <p:nvPr/>
        </p:nvPicPr>
        <p:blipFill>
          <a:blip r:embed="rId3"/>
          <a:stretch>
            <a:fillRect/>
          </a:stretch>
        </p:blipFill>
        <p:spPr>
          <a:xfrm>
            <a:off x="773130" y="0"/>
            <a:ext cx="7597739" cy="6858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36368CE-AF00-47F0-88CD-D862F62751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3731078" y="634946"/>
            <a:ext cx="4931229" cy="1450757"/>
          </a:xfrm>
        </p:spPr>
        <p:txBody>
          <a:bodyPr>
            <a:normAutofit/>
          </a:bodyPr>
          <a:lstStyle/>
          <a:p>
            <a:r>
              <a:rPr lang="pt-BR"/>
              <a:t>Conquista do Oeste</a:t>
            </a:r>
          </a:p>
        </p:txBody>
      </p:sp>
      <p:pic>
        <p:nvPicPr>
          <p:cNvPr id="16386" name="Picture 2" descr="http://www.hobbymodelismo.com.br/foto/AIRFIX/AF1715.jpg"/>
          <p:cNvPicPr>
            <a:picLocks noChangeAspect="1" noChangeArrowheads="1"/>
          </p:cNvPicPr>
          <p:nvPr/>
        </p:nvPicPr>
        <p:blipFill>
          <a:blip r:embed="rId2" cstate="print"/>
          <a:stretch>
            <a:fillRect/>
          </a:stretch>
        </p:blipFill>
        <p:spPr bwMode="auto">
          <a:xfrm>
            <a:off x="475499" y="2072882"/>
            <a:ext cx="3000986" cy="2448804"/>
          </a:xfrm>
          <a:prstGeom prst="rect">
            <a:avLst/>
          </a:prstGeom>
          <a:noFill/>
        </p:spPr>
      </p:pic>
      <p:cxnSp>
        <p:nvCxnSpPr>
          <p:cNvPr id="73" name="Straight Connector 72">
            <a:extLst>
              <a:ext uri="{FF2B5EF4-FFF2-40B4-BE49-F238E27FC236}">
                <a16:creationId xmlns:a16="http://schemas.microsoft.com/office/drawing/2014/main" id="{05DA45A8-E2EA-4AC4-B129-9C17785C790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1077" y="2086188"/>
            <a:ext cx="456732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Espaço Reservado para Conteúdo 2"/>
          <p:cNvSpPr>
            <a:spLocks noGrp="1"/>
          </p:cNvSpPr>
          <p:nvPr>
            <p:ph idx="1"/>
          </p:nvPr>
        </p:nvSpPr>
        <p:spPr>
          <a:xfrm>
            <a:off x="3731076" y="2198914"/>
            <a:ext cx="4931230" cy="3670180"/>
          </a:xfrm>
        </p:spPr>
        <p:txBody>
          <a:bodyPr>
            <a:normAutofit/>
          </a:bodyPr>
          <a:lstStyle/>
          <a:p>
            <a:r>
              <a:rPr lang="pt-BR"/>
              <a:t>Após a promulgação da constituição de 1787, os Estados Unidos tiveram como presidente </a:t>
            </a:r>
            <a:r>
              <a:rPr lang="pt-BR" err="1"/>
              <a:t>Gerge</a:t>
            </a:r>
            <a:r>
              <a:rPr lang="pt-BR"/>
              <a:t> Washington ( 1789 – 1797).</a:t>
            </a:r>
          </a:p>
          <a:p>
            <a:r>
              <a:rPr lang="pt-BR"/>
              <a:t>Que lançou programas para desenvolver a indústria, o comércio e as finanças.</a:t>
            </a:r>
          </a:p>
          <a:p>
            <a:r>
              <a:rPr lang="pt-BR"/>
              <a:t>Fortalecendo as estruturas capitalistas do jovem país.</a:t>
            </a:r>
          </a:p>
          <a:p>
            <a:r>
              <a:rPr lang="pt-BR"/>
              <a:t>Que tinha uma população de 3.5 milhões.</a:t>
            </a:r>
          </a:p>
          <a:p>
            <a:r>
              <a:rPr lang="pt-BR"/>
              <a:t>Ocupava apenas a </a:t>
            </a:r>
            <a:r>
              <a:rPr lang="pt-BR" dirty="0"/>
              <a:t>costa leste da América do Norte.</a:t>
            </a:r>
            <a:endParaRPr lang="pt-BR"/>
          </a:p>
        </p:txBody>
      </p:sp>
      <p:sp>
        <p:nvSpPr>
          <p:cNvPr id="75" name="Rectangle 74">
            <a:extLst>
              <a:ext uri="{FF2B5EF4-FFF2-40B4-BE49-F238E27FC236}">
                <a16:creationId xmlns:a16="http://schemas.microsoft.com/office/drawing/2014/main" id="{1011F05C-FD37-486B-9F4E-6533087760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Rectangle 76">
            <a:extLst>
              <a:ext uri="{FF2B5EF4-FFF2-40B4-BE49-F238E27FC236}">
                <a16:creationId xmlns:a16="http://schemas.microsoft.com/office/drawing/2014/main" id="{9B3C60A3-4E82-45D1-8328-7440A9EB45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429A099-5CB1-4A20-B64F-4F0562EF33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87C0A89-7FB3-43F8-9DE3-0177E3E27B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399F4DD4-CC07-42A8-8AF8-069654F1A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Espaço Reservado para Conteúdo 2">
            <a:extLst>
              <a:ext uri="{FF2B5EF4-FFF2-40B4-BE49-F238E27FC236}">
                <a16:creationId xmlns:a16="http://schemas.microsoft.com/office/drawing/2014/main" id="{95668E5A-3130-4683-BCC8-484AA0D1E2F4}"/>
              </a:ext>
            </a:extLst>
          </p:cNvPr>
          <p:cNvGraphicFramePr>
            <a:graphicFrameLocks noGrp="1"/>
          </p:cNvGraphicFramePr>
          <p:nvPr>
            <p:ph idx="1"/>
            <p:extLst>
              <p:ext uri="{D42A27DB-BD31-4B8C-83A1-F6EECF244321}">
                <p14:modId xmlns:p14="http://schemas.microsoft.com/office/powerpoint/2010/main" val="1172167582"/>
              </p:ext>
            </p:extLst>
          </p:nvPr>
        </p:nvGraphicFramePr>
        <p:xfrm>
          <a:off x="3556397" y="639763"/>
          <a:ext cx="5098256"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CC58D234-4C66-4A1F-8F97-0CDD64DB01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3731078" y="634946"/>
            <a:ext cx="4931229" cy="1450757"/>
          </a:xfrm>
        </p:spPr>
        <p:txBody>
          <a:bodyPr>
            <a:normAutofit/>
          </a:bodyPr>
          <a:lstStyle/>
          <a:p>
            <a:r>
              <a:rPr lang="pt-BR"/>
              <a:t>Expropriação de terras indígenas</a:t>
            </a:r>
          </a:p>
        </p:txBody>
      </p:sp>
      <p:pic>
        <p:nvPicPr>
          <p:cNvPr id="3074" name="Picture 2"/>
          <p:cNvPicPr>
            <a:picLocks noChangeAspect="1" noChangeArrowheads="1"/>
          </p:cNvPicPr>
          <p:nvPr/>
        </p:nvPicPr>
        <p:blipFill rotWithShape="1">
          <a:blip r:embed="rId2" cstate="print"/>
          <a:srcRect l="9078" r="14612"/>
          <a:stretch/>
        </p:blipFill>
        <p:spPr bwMode="auto">
          <a:xfrm>
            <a:off x="475499" y="640081"/>
            <a:ext cx="3000986" cy="5314406"/>
          </a:xfrm>
          <a:prstGeom prst="rect">
            <a:avLst/>
          </a:prstGeom>
          <a:noFill/>
        </p:spPr>
      </p:pic>
      <p:cxnSp>
        <p:nvCxnSpPr>
          <p:cNvPr id="73" name="Straight Connector 72">
            <a:extLst>
              <a:ext uri="{FF2B5EF4-FFF2-40B4-BE49-F238E27FC236}">
                <a16:creationId xmlns:a16="http://schemas.microsoft.com/office/drawing/2014/main" id="{4783D10D-285D-4110-B9FD-D0BEEDDA17F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1077" y="2086188"/>
            <a:ext cx="456732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Espaço Reservado para Conteúdo 2"/>
          <p:cNvSpPr>
            <a:spLocks noGrp="1"/>
          </p:cNvSpPr>
          <p:nvPr>
            <p:ph idx="1"/>
          </p:nvPr>
        </p:nvSpPr>
        <p:spPr>
          <a:xfrm>
            <a:off x="3731076" y="2198914"/>
            <a:ext cx="4931230" cy="3670180"/>
          </a:xfrm>
        </p:spPr>
        <p:txBody>
          <a:bodyPr>
            <a:normAutofit/>
          </a:bodyPr>
          <a:lstStyle/>
          <a:p>
            <a:r>
              <a:rPr lang="pt-BR"/>
              <a:t>Conquista do Oeste</a:t>
            </a:r>
          </a:p>
          <a:p>
            <a:r>
              <a:rPr lang="pt-BR"/>
              <a:t>Incentivos para a expansão</a:t>
            </a:r>
          </a:p>
          <a:p>
            <a:r>
              <a:rPr lang="pt-BR"/>
              <a:t>Sangrento conflitos entra brancos e índios.</a:t>
            </a:r>
          </a:p>
          <a:p>
            <a:r>
              <a:rPr lang="pt-BR"/>
              <a:t>Os índios lutaram bravamente mais foi superados pelos brancos.</a:t>
            </a:r>
          </a:p>
          <a:p>
            <a:r>
              <a:rPr lang="pt-BR"/>
              <a:t>Antes da chegada </a:t>
            </a:r>
            <a:r>
              <a:rPr lang="pt-BR" dirty="0"/>
              <a:t>dos brancos </a:t>
            </a:r>
            <a:r>
              <a:rPr lang="pt-BR"/>
              <a:t>havia mais de 1 milhão de índios depois restaram 300 mil os sobreviventes ficavam </a:t>
            </a:r>
            <a:r>
              <a:rPr lang="pt-BR" dirty="0"/>
              <a:t>em </a:t>
            </a:r>
            <a:r>
              <a:rPr lang="pt-BR"/>
              <a:t>reservas federais.</a:t>
            </a:r>
          </a:p>
        </p:txBody>
      </p:sp>
      <p:sp>
        <p:nvSpPr>
          <p:cNvPr id="75" name="Rectangle 74">
            <a:extLst>
              <a:ext uri="{FF2B5EF4-FFF2-40B4-BE49-F238E27FC236}">
                <a16:creationId xmlns:a16="http://schemas.microsoft.com/office/drawing/2014/main" id="{1B4D1BCF-ED84-4A3E-9778-96611AEB23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Rectangle 76">
            <a:extLst>
              <a:ext uri="{FF2B5EF4-FFF2-40B4-BE49-F238E27FC236}">
                <a16:creationId xmlns:a16="http://schemas.microsoft.com/office/drawing/2014/main" id="{5674E15A-CAAD-4AED-95A1-B9B3D91B9A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5122" name="Picture 2"/>
          <p:cNvPicPr>
            <a:picLocks noGrp="1" noChangeAspect="1" noChangeArrowheads="1"/>
          </p:cNvPicPr>
          <p:nvPr>
            <p:ph idx="1"/>
          </p:nvPr>
        </p:nvPicPr>
        <p:blipFill>
          <a:blip r:embed="rId2" cstate="print"/>
          <a:srcRect/>
          <a:stretch>
            <a:fillRect/>
          </a:stretch>
        </p:blipFill>
        <p:spPr bwMode="auto">
          <a:xfrm>
            <a:off x="467544" y="332656"/>
            <a:ext cx="7795720" cy="5776828"/>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429A099-5CB1-4A20-B64F-4F0562EF33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87C0A89-7FB3-43F8-9DE3-0177E3E27B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a:xfrm>
            <a:off x="369277" y="516835"/>
            <a:ext cx="2313633" cy="5772840"/>
          </a:xfrm>
        </p:spPr>
        <p:txBody>
          <a:bodyPr anchor="ctr">
            <a:normAutofit/>
          </a:bodyPr>
          <a:lstStyle/>
          <a:p>
            <a:r>
              <a:rPr lang="pt-BR" sz="3100">
                <a:solidFill>
                  <a:srgbClr val="FFFFFF"/>
                </a:solidFill>
              </a:rPr>
              <a:t>Compra, diplomacia e Guerra</a:t>
            </a:r>
          </a:p>
        </p:txBody>
      </p:sp>
      <p:sp>
        <p:nvSpPr>
          <p:cNvPr id="14" name="Rectangle 13">
            <a:extLst>
              <a:ext uri="{FF2B5EF4-FFF2-40B4-BE49-F238E27FC236}">
                <a16:creationId xmlns:a16="http://schemas.microsoft.com/office/drawing/2014/main" id="{399F4DD4-CC07-42A8-8AF8-069654F1A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Espaço Reservado para Conteúdo 2">
            <a:extLst>
              <a:ext uri="{FF2B5EF4-FFF2-40B4-BE49-F238E27FC236}">
                <a16:creationId xmlns:a16="http://schemas.microsoft.com/office/drawing/2014/main" id="{29765E47-F24B-48B6-8DE1-4954B92E49CE}"/>
              </a:ext>
            </a:extLst>
          </p:cNvPr>
          <p:cNvGraphicFramePr>
            <a:graphicFrameLocks noGrp="1"/>
          </p:cNvGraphicFramePr>
          <p:nvPr>
            <p:ph idx="1"/>
            <p:extLst>
              <p:ext uri="{D42A27DB-BD31-4B8C-83A1-F6EECF244321}">
                <p14:modId xmlns:p14="http://schemas.microsoft.com/office/powerpoint/2010/main" val="4255954075"/>
              </p:ext>
            </p:extLst>
          </p:nvPr>
        </p:nvGraphicFramePr>
        <p:xfrm>
          <a:off x="3556397" y="639763"/>
          <a:ext cx="5098256"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1027" name="Picture 3"/>
          <p:cNvPicPr>
            <a:picLocks noGrp="1" noChangeAspect="1" noChangeArrowheads="1"/>
          </p:cNvPicPr>
          <p:nvPr>
            <p:ph idx="1"/>
          </p:nvPr>
        </p:nvPicPr>
        <p:blipFill>
          <a:blip r:embed="rId2" cstate="print"/>
          <a:srcRect/>
          <a:stretch>
            <a:fillRect/>
          </a:stretch>
        </p:blipFill>
        <p:spPr bwMode="auto">
          <a:xfrm>
            <a:off x="251520" y="332656"/>
            <a:ext cx="8497323" cy="573291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D02FF74F-004A-40F8-9BBA-1170E3C129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747D77ED-28A8-4135-8177-8466BFF329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 y="0"/>
            <a:ext cx="5660909"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a:xfrm>
            <a:off x="822960" y="516835"/>
            <a:ext cx="4483452" cy="1666501"/>
          </a:xfrm>
        </p:spPr>
        <p:txBody>
          <a:bodyPr>
            <a:normAutofit/>
          </a:bodyPr>
          <a:lstStyle/>
          <a:p>
            <a:r>
              <a:rPr lang="pt-BR" sz="3500">
                <a:solidFill>
                  <a:srgbClr val="FFFFFF"/>
                </a:solidFill>
              </a:rPr>
              <a:t>Presidente do México tempos depois.</a:t>
            </a:r>
          </a:p>
        </p:txBody>
      </p:sp>
      <p:sp>
        <p:nvSpPr>
          <p:cNvPr id="3" name="Espaço Reservado para Conteúdo 2"/>
          <p:cNvSpPr>
            <a:spLocks noGrp="1"/>
          </p:cNvSpPr>
          <p:nvPr>
            <p:ph idx="1"/>
          </p:nvPr>
        </p:nvSpPr>
        <p:spPr>
          <a:xfrm>
            <a:off x="822959" y="2236304"/>
            <a:ext cx="4483453" cy="3652667"/>
          </a:xfrm>
        </p:spPr>
        <p:txBody>
          <a:bodyPr>
            <a:normAutofit/>
          </a:bodyPr>
          <a:lstStyle/>
          <a:p>
            <a:r>
              <a:rPr lang="pt-BR" sz="1600">
                <a:solidFill>
                  <a:srgbClr val="FFFFFF"/>
                </a:solidFill>
              </a:rPr>
              <a:t>Lazaro Cárdenas (1934 – 1940) disse tempos depois</a:t>
            </a:r>
          </a:p>
          <a:p>
            <a:pPr>
              <a:buNone/>
            </a:pPr>
            <a:r>
              <a:rPr lang="pt-BR" sz="1600">
                <a:solidFill>
                  <a:srgbClr val="FFFFFF"/>
                </a:solidFill>
              </a:rPr>
              <a:t> “</a:t>
            </a:r>
            <a:r>
              <a:rPr lang="pt-BR" sz="1600" i="1">
                <a:solidFill>
                  <a:srgbClr val="FFFFFF"/>
                </a:solidFill>
              </a:rPr>
              <a:t>Pobre México, tão longe de Deus e tão próximo dos Estados Unidos”</a:t>
            </a:r>
          </a:p>
        </p:txBody>
      </p:sp>
      <p:sp>
        <p:nvSpPr>
          <p:cNvPr id="75" name="Rectangle 74">
            <a:extLst>
              <a:ext uri="{FF2B5EF4-FFF2-40B4-BE49-F238E27FC236}">
                <a16:creationId xmlns:a16="http://schemas.microsoft.com/office/drawing/2014/main" id="{F2E484CB-1781-4421-8EB9-D785B95047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0920" y="0"/>
            <a:ext cx="4800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170" name="Picture 2"/>
          <p:cNvPicPr>
            <a:picLocks noChangeAspect="1" noChangeArrowheads="1"/>
          </p:cNvPicPr>
          <p:nvPr/>
        </p:nvPicPr>
        <p:blipFill>
          <a:blip r:embed="rId2" cstate="print"/>
          <a:stretch>
            <a:fillRect/>
          </a:stretch>
        </p:blipFill>
        <p:spPr bwMode="auto">
          <a:xfrm>
            <a:off x="6188986" y="1731626"/>
            <a:ext cx="2470690" cy="3372955"/>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34D33442-D148-4775-BF80-91F053E571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4808763" y="634946"/>
            <a:ext cx="3845379" cy="1450757"/>
          </a:xfrm>
        </p:spPr>
        <p:txBody>
          <a:bodyPr>
            <a:normAutofit/>
          </a:bodyPr>
          <a:lstStyle/>
          <a:p>
            <a:r>
              <a:rPr lang="pt-BR" sz="3400"/>
              <a:t>Povoamento: imigração européia e descoberta do ouro</a:t>
            </a:r>
          </a:p>
        </p:txBody>
      </p:sp>
      <p:pic>
        <p:nvPicPr>
          <p:cNvPr id="4098" name="Picture 2"/>
          <p:cNvPicPr>
            <a:picLocks noChangeAspect="1" noChangeArrowheads="1"/>
          </p:cNvPicPr>
          <p:nvPr/>
        </p:nvPicPr>
        <p:blipFill>
          <a:blip r:embed="rId2" cstate="print"/>
          <a:stretch>
            <a:fillRect/>
          </a:stretch>
        </p:blipFill>
        <p:spPr bwMode="auto">
          <a:xfrm>
            <a:off x="482394" y="1224619"/>
            <a:ext cx="4088720" cy="4088720"/>
          </a:xfrm>
          <a:prstGeom prst="rect">
            <a:avLst/>
          </a:prstGeom>
          <a:noFill/>
        </p:spPr>
      </p:pic>
      <p:cxnSp>
        <p:nvCxnSpPr>
          <p:cNvPr id="73" name="Straight Connector 72">
            <a:extLst>
              <a:ext uri="{FF2B5EF4-FFF2-40B4-BE49-F238E27FC236}">
                <a16:creationId xmlns:a16="http://schemas.microsoft.com/office/drawing/2014/main" id="{E8EF2C47-53DA-4F9F-918A-F6057C8EB82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08763" y="2086188"/>
            <a:ext cx="356160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Espaço Reservado para Conteúdo 2"/>
          <p:cNvSpPr>
            <a:spLocks noGrp="1"/>
          </p:cNvSpPr>
          <p:nvPr>
            <p:ph idx="1"/>
          </p:nvPr>
        </p:nvSpPr>
        <p:spPr>
          <a:xfrm>
            <a:off x="4808763" y="2198914"/>
            <a:ext cx="3845379" cy="3670180"/>
          </a:xfrm>
        </p:spPr>
        <p:txBody>
          <a:bodyPr>
            <a:normAutofit/>
          </a:bodyPr>
          <a:lstStyle/>
          <a:p>
            <a:r>
              <a:rPr lang="pt-BR" sz="1700"/>
              <a:t>Entre 1820 a 1860 a população norte-americana cresceu:</a:t>
            </a:r>
          </a:p>
          <a:p>
            <a:r>
              <a:rPr lang="pt-BR" sz="1700"/>
              <a:t>9,6 de 1820</a:t>
            </a:r>
          </a:p>
          <a:p>
            <a:r>
              <a:rPr lang="pt-BR" sz="1700"/>
              <a:t>31,3 para 1860</a:t>
            </a:r>
          </a:p>
          <a:p>
            <a:r>
              <a:rPr lang="pt-BR" sz="1700"/>
              <a:t>Grande fluxo de migrantes europeus</a:t>
            </a:r>
          </a:p>
          <a:p>
            <a:r>
              <a:rPr lang="pt-BR" sz="1700"/>
              <a:t>4,6 milhões</a:t>
            </a:r>
          </a:p>
          <a:p>
            <a:r>
              <a:rPr lang="pt-BR" sz="1700"/>
              <a:t>Alemães, ingleses e irlandeses.</a:t>
            </a:r>
          </a:p>
          <a:p>
            <a:r>
              <a:rPr lang="pt-BR" sz="1700"/>
              <a:t>Descoberta de ouro e ligação do oeste e leste alavancaram o desenvolvimento.</a:t>
            </a:r>
          </a:p>
        </p:txBody>
      </p:sp>
      <p:sp>
        <p:nvSpPr>
          <p:cNvPr id="75" name="Rectangle 74">
            <a:extLst>
              <a:ext uri="{FF2B5EF4-FFF2-40B4-BE49-F238E27FC236}">
                <a16:creationId xmlns:a16="http://schemas.microsoft.com/office/drawing/2014/main" id="{BD5E068D-E677-4E1B-8CE2-8CE1826A1D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Rectangle 76">
            <a:extLst>
              <a:ext uri="{FF2B5EF4-FFF2-40B4-BE49-F238E27FC236}">
                <a16:creationId xmlns:a16="http://schemas.microsoft.com/office/drawing/2014/main" id="{F9AD6E12-8A58-4D86-AACD-D58C4B2566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
</file>

<file path=ppt/theme/theme1.xml><?xml version="1.0" encoding="utf-8"?>
<a:theme xmlns:a="http://schemas.openxmlformats.org/drawingml/2006/main" name="Retrospectiva">
  <a:themeElements>
    <a:clrScheme name="Retrospectiva">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Retrospectiv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243AF7DC-D15B-41C0-AE81-23980D1B9FC4}"/>
    </a:ext>
  </a:extLst>
</a:theme>
</file>

<file path=docProps/app.xml><?xml version="1.0" encoding="utf-8"?>
<Properties xmlns="http://schemas.openxmlformats.org/officeDocument/2006/extended-properties" xmlns:vt="http://schemas.openxmlformats.org/officeDocument/2006/docPropsVTypes">
  <TotalTime>0</TotalTime>
  <Words>704</Words>
  <Application>Microsoft Office PowerPoint</Application>
  <PresentationFormat>Apresentação na tela (4:3)</PresentationFormat>
  <Paragraphs>77</Paragraphs>
  <Slides>17</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17</vt:i4>
      </vt:variant>
    </vt:vector>
  </HeadingPairs>
  <TitlesOfParts>
    <vt:vector size="21" baseType="lpstr">
      <vt:lpstr>Bernard MT Condensed</vt:lpstr>
      <vt:lpstr>Calibri</vt:lpstr>
      <vt:lpstr>Calibri Light</vt:lpstr>
      <vt:lpstr>Retrospectiva</vt:lpstr>
      <vt:lpstr>Desenvolvimento Dos Estados Unidos</vt:lpstr>
      <vt:lpstr>Conquista do Oeste</vt:lpstr>
      <vt:lpstr>Apresentação do PowerPoint</vt:lpstr>
      <vt:lpstr>Expropriação de terras indígenas</vt:lpstr>
      <vt:lpstr>Apresentação do PowerPoint</vt:lpstr>
      <vt:lpstr>Compra, diplomacia e Guerra</vt:lpstr>
      <vt:lpstr>Apresentação do PowerPoint</vt:lpstr>
      <vt:lpstr>Presidente do México tempos depois.</vt:lpstr>
      <vt:lpstr>Povoamento: imigração européia e descoberta do ouro</vt:lpstr>
      <vt:lpstr>Guerra de Secessão</vt:lpstr>
      <vt:lpstr>Diferenças entre o Norte e o Sul</vt:lpstr>
      <vt:lpstr>Apresentação do PowerPoint</vt:lpstr>
      <vt:lpstr>O Conflito</vt:lpstr>
      <vt:lpstr>Saldos da Guerra: violência e racismo</vt:lpstr>
      <vt:lpstr>Para Saber Mais</vt:lpstr>
      <vt:lpstr>Questões</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Desenvolvimento Dos Estados Unidos</dc:title>
  <dc:creator>BRUNO FERREIRA</dc:creator>
  <cp:lastModifiedBy>BRUNO FERREIRA</cp:lastModifiedBy>
  <cp:revision>1</cp:revision>
  <dcterms:created xsi:type="dcterms:W3CDTF">2019-06-30T18:09:08Z</dcterms:created>
  <dcterms:modified xsi:type="dcterms:W3CDTF">2019-06-30T18:09:20Z</dcterms:modified>
</cp:coreProperties>
</file>