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3"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a Bertozzi" initials="CB" lastIdx="1" clrIdx="0">
    <p:extLst>
      <p:ext uri="{19B8F6BF-5375-455C-9EA6-DF929625EA0E}">
        <p15:presenceInfo xmlns:p15="http://schemas.microsoft.com/office/powerpoint/2012/main" userId="2a0e2cad2b25f7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A43"/>
    <a:srgbClr val="1B27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3" autoAdjust="0"/>
    <p:restoredTop sz="93896" autoAdjust="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19/11/2017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8689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19/11/2017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401847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19/11/2017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84454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19/11/2017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81940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6BA06C-0552-4B8F-B9C8-90048F27EC04}" type="datetimeFigureOut">
              <a:rPr lang="pt-BR" smtClean="0"/>
              <a:t>19/11/2017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399952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6BA06C-0552-4B8F-B9C8-90048F27EC04}" type="datetimeFigureOut">
              <a:rPr lang="pt-BR" smtClean="0"/>
              <a:t>19/11/2017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376055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6BA06C-0552-4B8F-B9C8-90048F27EC04}" type="datetimeFigureOut">
              <a:rPr lang="pt-BR" smtClean="0"/>
              <a:t>19/11/2017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42887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6BA06C-0552-4B8F-B9C8-90048F27EC04}" type="datetimeFigureOut">
              <a:rPr lang="pt-BR" smtClean="0"/>
              <a:t>19/11/2017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209692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BA06C-0552-4B8F-B9C8-90048F27EC04}" type="datetimeFigureOut">
              <a:rPr lang="pt-BR" smtClean="0"/>
              <a:t>19/11/2017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4589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26BA06C-0552-4B8F-B9C8-90048F27EC04}" type="datetimeFigureOut">
              <a:rPr lang="pt-BR" smtClean="0"/>
              <a:t>19/11/2017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53065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26BA06C-0552-4B8F-B9C8-90048F27EC04}" type="datetimeFigureOut">
              <a:rPr lang="pt-BR" smtClean="0"/>
              <a:t>19/11/2017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428949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BA06C-0552-4B8F-B9C8-90048F27EC04}" type="datetimeFigureOut">
              <a:rPr lang="pt-BR" smtClean="0"/>
              <a:t>19/11/2017</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D98A-5527-41A3-B061-067452C4E619}" type="slidenum">
              <a:rPr lang="pt-BR" smtClean="0"/>
              <a:t>‹nº›</a:t>
            </a:fld>
            <a:endParaRPr lang="pt-BR"/>
          </a:p>
        </p:txBody>
      </p:sp>
    </p:spTree>
    <p:extLst>
      <p:ext uri="{BB962C8B-B14F-4D97-AF65-F5344CB8AC3E}">
        <p14:creationId xmlns:p14="http://schemas.microsoft.com/office/powerpoint/2010/main" val="34855539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grupar 18">
            <a:extLst>
              <a:ext uri="{FF2B5EF4-FFF2-40B4-BE49-F238E27FC236}">
                <a16:creationId xmlns="" xmlns:a16="http://schemas.microsoft.com/office/drawing/2014/main" id="{ABCA1AAB-F93D-46F7-9BE9-A856EC2F2712}"/>
              </a:ext>
            </a:extLst>
          </p:cNvPr>
          <p:cNvGrpSpPr/>
          <p:nvPr/>
        </p:nvGrpSpPr>
        <p:grpSpPr>
          <a:xfrm>
            <a:off x="20" y="10"/>
            <a:ext cx="12191980" cy="6857990"/>
            <a:chOff x="20" y="10"/>
            <a:chExt cx="12191980" cy="6857990"/>
          </a:xfrm>
        </p:grpSpPr>
        <p:pic>
          <p:nvPicPr>
            <p:cNvPr id="11" name="Imagem 10" descr="Uma imagem contendo interior, parede, objeto, escuro&#10;&#10;Descrição gerada com alta confiança">
              <a:extLst>
                <a:ext uri="{FF2B5EF4-FFF2-40B4-BE49-F238E27FC236}">
                  <a16:creationId xmlns="" xmlns:a16="http://schemas.microsoft.com/office/drawing/2014/main" id="{EEB6CB6A-90C9-4402-8CD1-90B3FA205E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14" r="9091" b="21609"/>
            <a:stretch/>
          </p:blipFill>
          <p:spPr>
            <a:xfrm>
              <a:off x="20" y="10"/>
              <a:ext cx="12191980" cy="6857990"/>
            </a:xfrm>
            <a:prstGeom prst="rect">
              <a:avLst/>
            </a:prstGeom>
          </p:spPr>
        </p:pic>
        <p:pic>
          <p:nvPicPr>
            <p:cNvPr id="17" name="Imagem 16">
              <a:extLst>
                <a:ext uri="{FF2B5EF4-FFF2-40B4-BE49-F238E27FC236}">
                  <a16:creationId xmlns="" xmlns:a16="http://schemas.microsoft.com/office/drawing/2014/main" id="{338972D8-C23F-4434-9DEE-9594B60A5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9990" y="457200"/>
              <a:ext cx="6232021" cy="3425116"/>
            </a:xfrm>
            <a:prstGeom prst="rect">
              <a:avLst/>
            </a:prstGeom>
          </p:spPr>
        </p:pic>
      </p:grpSp>
      <p:sp>
        <p:nvSpPr>
          <p:cNvPr id="32" name="Rectangle 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17"/>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 xmlns:a16="http://schemas.microsoft.com/office/drawing/2014/main" id="{66B58509-61AE-4F34-AE01-101F6620A048}"/>
              </a:ext>
            </a:extLst>
          </p:cNvPr>
          <p:cNvSpPr>
            <a:spLocks noGrp="1"/>
          </p:cNvSpPr>
          <p:nvPr>
            <p:ph type="subTitle" idx="1"/>
          </p:nvPr>
        </p:nvSpPr>
        <p:spPr>
          <a:xfrm>
            <a:off x="635384" y="4514546"/>
            <a:ext cx="10918056" cy="1848476"/>
          </a:xfrm>
        </p:spPr>
        <p:txBody>
          <a:bodyPr>
            <a:normAutofit fontScale="85000" lnSpcReduction="20000"/>
          </a:bodyPr>
          <a:lstStyle/>
          <a:p>
            <a:r>
              <a:rPr lang="pt-BR" sz="5200" b="1" dirty="0" smtClean="0">
                <a:solidFill>
                  <a:srgbClr val="C89A43"/>
                </a:solidFill>
                <a:latin typeface="Trajan Pro" panose="02020502050506020301" pitchFamily="18" charset="0"/>
              </a:rPr>
              <a:t>O QUE É O CONSERVADORISMO?</a:t>
            </a:r>
            <a:endParaRPr lang="pt-BR" sz="5200" b="1" dirty="0">
              <a:solidFill>
                <a:srgbClr val="1B2758"/>
              </a:solidFill>
              <a:latin typeface="Trajan Pro" panose="02020502050506020301" pitchFamily="18" charset="0"/>
            </a:endParaRPr>
          </a:p>
          <a:p>
            <a:r>
              <a:rPr lang="pt-BR" sz="2800" b="1" dirty="0" smtClean="0">
                <a:solidFill>
                  <a:srgbClr val="1B2758"/>
                </a:solidFill>
                <a:latin typeface="Trajan Pro" panose="02020502050506020301" pitchFamily="18" charset="0"/>
              </a:rPr>
              <a:t>Introdução ao pensamento conservador  </a:t>
            </a:r>
            <a:r>
              <a:rPr lang="pt-BR" sz="2800" b="1" dirty="0">
                <a:solidFill>
                  <a:srgbClr val="1B2758"/>
                </a:solidFill>
                <a:latin typeface="Trajan Pro" panose="02020502050506020301" pitchFamily="18" charset="0"/>
              </a:rPr>
              <a:t>- AULA </a:t>
            </a:r>
            <a:r>
              <a:rPr lang="pt-BR" sz="3800" b="1" dirty="0">
                <a:solidFill>
                  <a:srgbClr val="1B2758"/>
                </a:solidFill>
                <a:latin typeface="Trajan Pro" panose="02020502050506020301" pitchFamily="18" charset="0"/>
              </a:rPr>
              <a:t>2</a:t>
            </a:r>
            <a:endParaRPr lang="pt-BR" sz="2800" b="1" dirty="0">
              <a:solidFill>
                <a:srgbClr val="1B2758"/>
              </a:solidFill>
              <a:latin typeface="Trajan Pro" panose="02020502050506020301" pitchFamily="18" charset="0"/>
            </a:endParaRPr>
          </a:p>
          <a:p>
            <a:endParaRPr lang="pt-BR" sz="2800" b="1" dirty="0">
              <a:solidFill>
                <a:srgbClr val="1B2758"/>
              </a:solidFill>
              <a:latin typeface="Trajan Pro" panose="02020502050506020301" pitchFamily="18" charset="0"/>
            </a:endParaRPr>
          </a:p>
          <a:p>
            <a:pPr algn="r"/>
            <a:r>
              <a:rPr lang="pt-BR" sz="2800" b="1" dirty="0" smtClean="0">
                <a:solidFill>
                  <a:srgbClr val="1B2758"/>
                </a:solidFill>
                <a:latin typeface="CastleTLig" panose="020B0402040704020204" pitchFamily="34" charset="0"/>
              </a:rPr>
              <a:t>PROF: TIAGO ROSSI MARQUES</a:t>
            </a:r>
            <a:endParaRPr lang="pt-BR" sz="2800" b="1" dirty="0">
              <a:solidFill>
                <a:srgbClr val="1B2758"/>
              </a:solidFill>
              <a:latin typeface="CastleTLig" panose="020B0402040704020204" pitchFamily="34" charset="0"/>
            </a:endParaRPr>
          </a:p>
        </p:txBody>
      </p:sp>
    </p:spTree>
    <p:extLst>
      <p:ext uri="{BB962C8B-B14F-4D97-AF65-F5344CB8AC3E}">
        <p14:creationId xmlns:p14="http://schemas.microsoft.com/office/powerpoint/2010/main" val="206169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 xmlns:a16="http://schemas.microsoft.com/office/drawing/2014/main"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 xmlns:a16="http://schemas.microsoft.com/office/drawing/2014/main" id="{7B2705C0-EE27-4E03-9CEE-64975E179759}"/>
              </a:ext>
            </a:extLst>
          </p:cNvPr>
          <p:cNvSpPr txBox="1"/>
          <p:nvPr/>
        </p:nvSpPr>
        <p:spPr>
          <a:xfrm>
            <a:off x="189875" y="175452"/>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INTRODUÇÃO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 xmlns:a16="http://schemas.microsoft.com/office/drawing/2014/main"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 xmlns:a16="http://schemas.microsoft.com/office/drawing/2014/main" id="{E7FD5253-4371-4B7E-9F3D-FFF56BFBCA0A}"/>
              </a:ext>
            </a:extLst>
          </p:cNvPr>
          <p:cNvSpPr txBox="1"/>
          <p:nvPr/>
        </p:nvSpPr>
        <p:spPr>
          <a:xfrm>
            <a:off x="449705" y="1469036"/>
            <a:ext cx="11527647" cy="5078313"/>
          </a:xfrm>
          <a:prstGeom prst="rect">
            <a:avLst/>
          </a:prstGeom>
          <a:noFill/>
        </p:spPr>
        <p:txBody>
          <a:bodyPr wrap="square" rtlCol="0">
            <a:spAutoFit/>
          </a:bodyPr>
          <a:lstStyle/>
          <a:p>
            <a:pPr algn="just">
              <a:lnSpc>
                <a:spcPct val="150000"/>
              </a:lnSpc>
            </a:pPr>
            <a:r>
              <a:rPr lang="pt-BR" sz="2400" b="1" dirty="0" smtClean="0">
                <a:latin typeface="CastleTLig" panose="020B0402040704020204" pitchFamily="34" charset="0"/>
              </a:rPr>
              <a:t>Olá,</a:t>
            </a:r>
          </a:p>
          <a:p>
            <a:pPr algn="just">
              <a:lnSpc>
                <a:spcPct val="150000"/>
              </a:lnSpc>
            </a:pPr>
            <a:endParaRPr lang="pt-BR" sz="2400" b="1" dirty="0" smtClean="0">
              <a:latin typeface="CastleTLig" panose="020B0402040704020204" pitchFamily="34" charset="0"/>
            </a:endParaRPr>
          </a:p>
          <a:p>
            <a:pPr algn="just">
              <a:lnSpc>
                <a:spcPct val="150000"/>
              </a:lnSpc>
            </a:pPr>
            <a:r>
              <a:rPr lang="pt-BR" sz="2400" b="1" dirty="0" smtClean="0">
                <a:latin typeface="CastleTLig" panose="020B0402040704020204" pitchFamily="34" charset="0"/>
              </a:rPr>
              <a:t>Quando falamos de conservadorismo estamos falando de algo abrangente, uma disposição, força interior, de uma percepção desconfiada. É um tema demasiadamente amplo e profundo para ser </a:t>
            </a:r>
            <a:r>
              <a:rPr lang="pt-BR" sz="2400" b="1" dirty="0" err="1" smtClean="0">
                <a:latin typeface="CastleTLig" panose="020B0402040704020204" pitchFamily="34" charset="0"/>
              </a:rPr>
              <a:t>aboradado</a:t>
            </a:r>
            <a:r>
              <a:rPr lang="pt-BR" sz="2400" b="1" dirty="0" smtClean="0">
                <a:latin typeface="CastleTLig" panose="020B0402040704020204" pitchFamily="34" charset="0"/>
              </a:rPr>
              <a:t>.</a:t>
            </a:r>
          </a:p>
          <a:p>
            <a:pPr algn="just">
              <a:lnSpc>
                <a:spcPct val="150000"/>
              </a:lnSpc>
            </a:pPr>
            <a:r>
              <a:rPr lang="pt-BR" sz="2400" b="1" dirty="0" smtClean="0">
                <a:latin typeface="CastleTLig" panose="020B0402040704020204" pitchFamily="34" charset="0"/>
              </a:rPr>
              <a:t>Nessa aula professor Tiago Rossi Marques, nos apresentará um pouco mais do pensamento conservador e seu desenvolvimento. </a:t>
            </a:r>
            <a:endParaRPr lang="pt-BR" sz="2400" b="1" dirty="0">
              <a:latin typeface="CastleTLig" panose="020B0402040704020204" pitchFamily="34" charset="0"/>
            </a:endParaRPr>
          </a:p>
          <a:p>
            <a:pPr algn="just">
              <a:lnSpc>
                <a:spcPct val="150000"/>
              </a:lnSpc>
            </a:pPr>
            <a:endParaRPr lang="pt-BR" sz="2400" b="1" dirty="0" smtClean="0">
              <a:latin typeface="CastleTLig" panose="020B0402040704020204" pitchFamily="34" charset="0"/>
            </a:endParaRPr>
          </a:p>
          <a:p>
            <a:pPr algn="just">
              <a:lnSpc>
                <a:spcPct val="150000"/>
              </a:lnSpc>
            </a:pPr>
            <a:r>
              <a:rPr lang="pt-BR" sz="2400" b="1" dirty="0" smtClean="0">
                <a:latin typeface="CastleTLig" panose="020B0402040704020204" pitchFamily="34" charset="0"/>
              </a:rPr>
              <a:t>Vamos </a:t>
            </a:r>
            <a:r>
              <a:rPr lang="pt-BR" sz="2400" b="1" dirty="0" smtClean="0">
                <a:latin typeface="CastleTLig" panose="020B0402040704020204" pitchFamily="34" charset="0"/>
              </a:rPr>
              <a:t>a aula!</a:t>
            </a:r>
          </a:p>
        </p:txBody>
      </p:sp>
    </p:spTree>
    <p:extLst>
      <p:ext uri="{BB962C8B-B14F-4D97-AF65-F5344CB8AC3E}">
        <p14:creationId xmlns:p14="http://schemas.microsoft.com/office/powerpoint/2010/main" val="125194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 xmlns:a16="http://schemas.microsoft.com/office/drawing/2014/main"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37"/>
            <a:ext cx="12192000" cy="1259174"/>
          </a:xfrm>
          <a:prstGeom prst="rect">
            <a:avLst/>
          </a:prstGeom>
        </p:spPr>
      </p:pic>
      <p:sp>
        <p:nvSpPr>
          <p:cNvPr id="10" name="CaixaDeTexto 9">
            <a:extLst>
              <a:ext uri="{FF2B5EF4-FFF2-40B4-BE49-F238E27FC236}">
                <a16:creationId xmlns="" xmlns:a16="http://schemas.microsoft.com/office/drawing/2014/main" id="{7B2705C0-EE27-4E03-9CEE-64975E179759}"/>
              </a:ext>
            </a:extLst>
          </p:cNvPr>
          <p:cNvSpPr txBox="1"/>
          <p:nvPr/>
        </p:nvSpPr>
        <p:spPr>
          <a:xfrm>
            <a:off x="189875" y="136815"/>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 VIDEOAULA</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 xmlns:a16="http://schemas.microsoft.com/office/drawing/2014/main"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 xmlns:a16="http://schemas.microsoft.com/office/drawing/2014/main" id="{E7FD5253-4371-4B7E-9F3D-FFF56BFBCA0A}"/>
              </a:ext>
            </a:extLst>
          </p:cNvPr>
          <p:cNvSpPr txBox="1"/>
          <p:nvPr/>
        </p:nvSpPr>
        <p:spPr>
          <a:xfrm>
            <a:off x="602661" y="1414360"/>
            <a:ext cx="11205675" cy="496674"/>
          </a:xfrm>
          <a:prstGeom prst="rect">
            <a:avLst/>
          </a:prstGeom>
          <a:noFill/>
        </p:spPr>
        <p:txBody>
          <a:bodyPr wrap="square" rtlCol="0">
            <a:spAutoFit/>
          </a:bodyPr>
          <a:lstStyle/>
          <a:p>
            <a:pPr algn="just">
              <a:lnSpc>
                <a:spcPct val="150000"/>
              </a:lnSpc>
            </a:pPr>
            <a:r>
              <a:rPr lang="pt-BR" sz="2000" b="1" dirty="0" smtClean="0">
                <a:latin typeface="CastleTLig" panose="020B0402040704020204" pitchFamily="34" charset="0"/>
              </a:rPr>
              <a:t>ASSISTA A VIDEOAULA:</a:t>
            </a:r>
          </a:p>
        </p:txBody>
      </p:sp>
    </p:spTree>
    <p:extLst>
      <p:ext uri="{BB962C8B-B14F-4D97-AF65-F5344CB8AC3E}">
        <p14:creationId xmlns:p14="http://schemas.microsoft.com/office/powerpoint/2010/main" val="3135724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 xmlns:a16="http://schemas.microsoft.com/office/drawing/2014/main"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 xmlns:a16="http://schemas.microsoft.com/office/drawing/2014/main" id="{7B2705C0-EE27-4E03-9CEE-64975E179759}"/>
              </a:ext>
            </a:extLst>
          </p:cNvPr>
          <p:cNvSpPr txBox="1"/>
          <p:nvPr/>
        </p:nvSpPr>
        <p:spPr>
          <a:xfrm>
            <a:off x="189875" y="175452"/>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EXERCÍCIO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 xmlns:a16="http://schemas.microsoft.com/office/drawing/2014/main"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 xmlns:a16="http://schemas.microsoft.com/office/drawing/2014/main" id="{E7FD5253-4371-4B7E-9F3D-FFF56BFBCA0A}"/>
              </a:ext>
            </a:extLst>
          </p:cNvPr>
          <p:cNvSpPr txBox="1"/>
          <p:nvPr/>
        </p:nvSpPr>
        <p:spPr>
          <a:xfrm>
            <a:off x="332176" y="1546309"/>
            <a:ext cx="11527647" cy="5078313"/>
          </a:xfrm>
          <a:prstGeom prst="rect">
            <a:avLst/>
          </a:prstGeom>
          <a:noFill/>
        </p:spPr>
        <p:txBody>
          <a:bodyPr wrap="square" rtlCol="0">
            <a:spAutoFit/>
          </a:bodyPr>
          <a:lstStyle/>
          <a:p>
            <a:pPr algn="just">
              <a:lnSpc>
                <a:spcPct val="150000"/>
              </a:lnSpc>
            </a:pPr>
            <a:r>
              <a:rPr lang="pt-BR" sz="2400" b="1" dirty="0" smtClean="0">
                <a:latin typeface="CastleTLig" panose="020B0402040704020204" pitchFamily="34" charset="0"/>
              </a:rPr>
              <a:t>O conservadorismo acredita que</a:t>
            </a:r>
            <a:r>
              <a:rPr lang="pt-BR" sz="2400" b="1" dirty="0" smtClean="0">
                <a:latin typeface="CastleTLig" panose="020B0402040704020204" pitchFamily="34" charset="0"/>
              </a:rPr>
              <a:t>:</a:t>
            </a:r>
            <a:endParaRPr lang="pt-BR" sz="2400" dirty="0">
              <a:latin typeface="CastleTLig" panose="020B0402040704020204" pitchFamily="34" charset="0"/>
            </a:endParaRPr>
          </a:p>
          <a:p>
            <a:pPr algn="just">
              <a:lnSpc>
                <a:spcPct val="150000"/>
              </a:lnSpc>
            </a:pPr>
            <a:r>
              <a:rPr lang="pt-BR" sz="2400" b="1" dirty="0" smtClean="0">
                <a:latin typeface="CastleTLig" panose="020B0402040704020204" pitchFamily="34" charset="0"/>
              </a:rPr>
              <a:t>A </a:t>
            </a:r>
            <a:r>
              <a:rPr lang="pt-BR" sz="2400" b="1" dirty="0" smtClean="0">
                <a:latin typeface="CastleTLig" panose="020B0402040704020204" pitchFamily="34" charset="0"/>
              </a:rPr>
              <a:t>– O novo pode ser bom, se não deferir do velho. Não nega o passado, como faz o progressista. Tão pouco nega o futuro como o reacionário. </a:t>
            </a:r>
          </a:p>
          <a:p>
            <a:pPr algn="just">
              <a:lnSpc>
                <a:spcPct val="150000"/>
              </a:lnSpc>
            </a:pPr>
            <a:endParaRPr lang="pt-BR" sz="2400" dirty="0" smtClean="0">
              <a:latin typeface="CastleTLig" panose="020B0402040704020204" pitchFamily="34" charset="0"/>
            </a:endParaRPr>
          </a:p>
          <a:p>
            <a:pPr algn="just">
              <a:lnSpc>
                <a:spcPct val="150000"/>
              </a:lnSpc>
            </a:pPr>
            <a:r>
              <a:rPr lang="pt-BR" sz="2400" dirty="0" smtClean="0">
                <a:latin typeface="CastleTLig" panose="020B0402040704020204" pitchFamily="34" charset="0"/>
              </a:rPr>
              <a:t>B – Nega o futuro, busca viver no passado. </a:t>
            </a:r>
            <a:r>
              <a:rPr lang="pt-BR" sz="2400" dirty="0" smtClean="0">
                <a:latin typeface="CastleTLig" panose="020B0402040704020204" pitchFamily="34" charset="0"/>
              </a:rPr>
              <a:t>Não acredita que o dia de amanhã possa trazer grandes alegrias. </a:t>
            </a:r>
          </a:p>
          <a:p>
            <a:pPr algn="just">
              <a:lnSpc>
                <a:spcPct val="150000"/>
              </a:lnSpc>
            </a:pPr>
            <a:endParaRPr lang="pt-BR" sz="2400" dirty="0" smtClean="0">
              <a:latin typeface="CastleTLig" panose="020B0402040704020204" pitchFamily="34" charset="0"/>
            </a:endParaRPr>
          </a:p>
          <a:p>
            <a:pPr algn="just">
              <a:lnSpc>
                <a:spcPct val="150000"/>
              </a:lnSpc>
            </a:pPr>
            <a:r>
              <a:rPr lang="pt-BR" sz="2400" dirty="0" smtClean="0">
                <a:latin typeface="CastleTLig" panose="020B0402040704020204" pitchFamily="34" charset="0"/>
              </a:rPr>
              <a:t>C – Olha para o futuro, nega o passado, pois acredita na transformação da sociedade somente pela visão progressista. </a:t>
            </a:r>
            <a:endParaRPr lang="pt-BR" sz="2400" dirty="0" smtClean="0">
              <a:latin typeface="CastleTLig" panose="020B0402040704020204" pitchFamily="34" charset="0"/>
            </a:endParaRPr>
          </a:p>
        </p:txBody>
      </p:sp>
    </p:spTree>
    <p:extLst>
      <p:ext uri="{BB962C8B-B14F-4D97-AF65-F5344CB8AC3E}">
        <p14:creationId xmlns:p14="http://schemas.microsoft.com/office/powerpoint/2010/main" val="44419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 xmlns:a16="http://schemas.microsoft.com/office/drawing/2014/main"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 xmlns:a16="http://schemas.microsoft.com/office/drawing/2014/main" id="{7B2705C0-EE27-4E03-9CEE-64975E179759}"/>
              </a:ext>
            </a:extLst>
          </p:cNvPr>
          <p:cNvSpPr txBox="1"/>
          <p:nvPr/>
        </p:nvSpPr>
        <p:spPr>
          <a:xfrm>
            <a:off x="189875" y="175452"/>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FÓRUM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 xmlns:a16="http://schemas.microsoft.com/office/drawing/2014/main"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 xmlns:a16="http://schemas.microsoft.com/office/drawing/2014/main" id="{E7FD5253-4371-4B7E-9F3D-FFF56BFBCA0A}"/>
              </a:ext>
            </a:extLst>
          </p:cNvPr>
          <p:cNvSpPr txBox="1"/>
          <p:nvPr/>
        </p:nvSpPr>
        <p:spPr>
          <a:xfrm>
            <a:off x="332176" y="1559188"/>
            <a:ext cx="11488547" cy="3970318"/>
          </a:xfrm>
          <a:prstGeom prst="rect">
            <a:avLst/>
          </a:prstGeom>
          <a:noFill/>
        </p:spPr>
        <p:txBody>
          <a:bodyPr wrap="square" rtlCol="0">
            <a:spAutoFit/>
          </a:bodyPr>
          <a:lstStyle/>
          <a:p>
            <a:pPr algn="just">
              <a:lnSpc>
                <a:spcPct val="150000"/>
              </a:lnSpc>
            </a:pPr>
            <a:r>
              <a:rPr lang="pt-BR" sz="2400" b="1" dirty="0">
                <a:latin typeface="+mj-lt"/>
                <a:cs typeface="Times New Roman" panose="02020603050405020304" pitchFamily="18" charset="0"/>
              </a:rPr>
              <a:t>Este fórum tem por finalidade, ajudá-lo a raciocinar e desenvolver o pensamento, sendo assim, evitaremos discussões e vamos nos concentrar no crescimento do </a:t>
            </a:r>
            <a:r>
              <a:rPr lang="pt-BR" sz="2400" b="1" dirty="0" smtClean="0">
                <a:latin typeface="+mj-lt"/>
                <a:cs typeface="Times New Roman" panose="02020603050405020304" pitchFamily="18" charset="0"/>
              </a:rPr>
              <a:t>conhecimento.</a:t>
            </a:r>
          </a:p>
          <a:p>
            <a:pPr marL="342900" indent="-342900" algn="just">
              <a:lnSpc>
                <a:spcPct val="150000"/>
              </a:lnSpc>
              <a:buFont typeface="Arial" panose="020B0604020202020204" pitchFamily="34" charset="0"/>
              <a:buChar char="•"/>
            </a:pPr>
            <a:r>
              <a:rPr lang="pt-BR" sz="2400" b="1" dirty="0">
                <a:latin typeface="+mj-lt"/>
                <a:cs typeface="Times New Roman" panose="02020603050405020304" pitchFamily="18" charset="0"/>
              </a:rPr>
              <a:t>	</a:t>
            </a:r>
            <a:r>
              <a:rPr lang="pt-BR" sz="2400" b="1" dirty="0" smtClean="0">
                <a:latin typeface="+mj-lt"/>
                <a:cs typeface="Times New Roman" panose="02020603050405020304" pitchFamily="18" charset="0"/>
              </a:rPr>
              <a:t>Após assistir essa </a:t>
            </a:r>
            <a:r>
              <a:rPr lang="pt-BR" sz="2400" b="1" dirty="0" err="1" smtClean="0">
                <a:latin typeface="+mj-lt"/>
                <a:cs typeface="Times New Roman" panose="02020603050405020304" pitchFamily="18" charset="0"/>
              </a:rPr>
              <a:t>videoaula</a:t>
            </a:r>
            <a:r>
              <a:rPr lang="pt-BR" sz="2400" b="1" dirty="0" smtClean="0">
                <a:latin typeface="+mj-lt"/>
                <a:cs typeface="Times New Roman" panose="02020603050405020304" pitchFamily="18" charset="0"/>
              </a:rPr>
              <a:t> e responder o exercício, descreva em suas </a:t>
            </a:r>
            <a:r>
              <a:rPr lang="pt-BR" sz="2400" b="1" dirty="0" smtClean="0">
                <a:latin typeface="+mj-lt"/>
                <a:cs typeface="Times New Roman" panose="02020603050405020304" pitchFamily="18" charset="0"/>
              </a:rPr>
              <a:t>palavras o pensamento conservador: </a:t>
            </a:r>
            <a:endParaRPr lang="pt-BR" sz="2400" b="1" dirty="0" smtClean="0">
              <a:latin typeface="+mj-lt"/>
              <a:cs typeface="Times New Roman" panose="02020603050405020304" pitchFamily="18" charset="0"/>
            </a:endParaRPr>
          </a:p>
          <a:p>
            <a:pPr algn="just">
              <a:lnSpc>
                <a:spcPct val="150000"/>
              </a:lnSpc>
            </a:pPr>
            <a:endParaRPr lang="pt-BR" sz="2400" b="1" dirty="0" smtClean="0">
              <a:latin typeface="CastleTLig" panose="020B0402040704020204" pitchFamily="34" charset="0"/>
            </a:endParaRPr>
          </a:p>
          <a:p>
            <a:pPr algn="just">
              <a:lnSpc>
                <a:spcPct val="150000"/>
              </a:lnSpc>
            </a:pPr>
            <a:endParaRPr lang="pt-BR" sz="2400" b="1" dirty="0">
              <a:latin typeface="CastleTLig" panose="020B0402040704020204" pitchFamily="34" charset="0"/>
            </a:endParaRPr>
          </a:p>
          <a:p>
            <a:pPr algn="just">
              <a:lnSpc>
                <a:spcPct val="150000"/>
              </a:lnSpc>
            </a:pPr>
            <a:endParaRPr lang="pt-BR" sz="2400" b="1" dirty="0" smtClean="0">
              <a:latin typeface="CastleTLig" panose="020B0402040704020204" pitchFamily="34" charset="0"/>
            </a:endParaRPr>
          </a:p>
        </p:txBody>
      </p:sp>
    </p:spTree>
    <p:extLst>
      <p:ext uri="{BB962C8B-B14F-4D97-AF65-F5344CB8AC3E}">
        <p14:creationId xmlns:p14="http://schemas.microsoft.com/office/powerpoint/2010/main" val="93114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 xmlns:a16="http://schemas.microsoft.com/office/drawing/2014/main"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 xmlns:a16="http://schemas.microsoft.com/office/drawing/2014/main" id="{7B2705C0-EE27-4E03-9CEE-64975E179759}"/>
              </a:ext>
            </a:extLst>
          </p:cNvPr>
          <p:cNvSpPr txBox="1"/>
          <p:nvPr/>
        </p:nvSpPr>
        <p:spPr>
          <a:xfrm>
            <a:off x="189875" y="175452"/>
            <a:ext cx="9377206"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CONCLUSÃO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 xmlns:a16="http://schemas.microsoft.com/office/drawing/2014/main"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 xmlns:a16="http://schemas.microsoft.com/office/drawing/2014/main" id="{E7FD5253-4371-4B7E-9F3D-FFF56BFBCA0A}"/>
              </a:ext>
            </a:extLst>
          </p:cNvPr>
          <p:cNvSpPr txBox="1"/>
          <p:nvPr/>
        </p:nvSpPr>
        <p:spPr>
          <a:xfrm>
            <a:off x="332176" y="1559188"/>
            <a:ext cx="11488547" cy="4524315"/>
          </a:xfrm>
          <a:prstGeom prst="rect">
            <a:avLst/>
          </a:prstGeom>
          <a:noFill/>
        </p:spPr>
        <p:txBody>
          <a:bodyPr wrap="square" rtlCol="0">
            <a:spAutoFit/>
          </a:bodyPr>
          <a:lstStyle/>
          <a:p>
            <a:pPr algn="just">
              <a:lnSpc>
                <a:spcPct val="150000"/>
              </a:lnSpc>
            </a:pPr>
            <a:endParaRPr lang="pt-BR" sz="2400" b="1" dirty="0" smtClean="0">
              <a:latin typeface="+mj-lt"/>
              <a:cs typeface="Times New Roman" panose="02020603050405020304" pitchFamily="18" charset="0"/>
            </a:endParaRPr>
          </a:p>
          <a:p>
            <a:pPr algn="just">
              <a:lnSpc>
                <a:spcPct val="150000"/>
              </a:lnSpc>
            </a:pPr>
            <a:endParaRPr lang="pt-BR" sz="2400" b="1" dirty="0" smtClean="0">
              <a:latin typeface="+mj-lt"/>
              <a:cs typeface="Times New Roman" panose="02020603050405020304" pitchFamily="18" charset="0"/>
            </a:endParaRPr>
          </a:p>
          <a:p>
            <a:pPr algn="just">
              <a:lnSpc>
                <a:spcPct val="150000"/>
              </a:lnSpc>
            </a:pPr>
            <a:r>
              <a:rPr lang="pt-BR" sz="2400" b="1" dirty="0" smtClean="0">
                <a:latin typeface="+mj-lt"/>
                <a:cs typeface="Times New Roman" panose="02020603050405020304" pitchFamily="18" charset="0"/>
              </a:rPr>
              <a:t>Nessa </a:t>
            </a:r>
            <a:r>
              <a:rPr lang="pt-BR" sz="2400" b="1" dirty="0" smtClean="0">
                <a:latin typeface="+mj-lt"/>
                <a:cs typeface="Times New Roman" panose="02020603050405020304" pitchFamily="18" charset="0"/>
              </a:rPr>
              <a:t>aula </a:t>
            </a:r>
            <a:r>
              <a:rPr lang="pt-BR" sz="2400" b="1" dirty="0" smtClean="0">
                <a:latin typeface="+mj-lt"/>
                <a:cs typeface="Times New Roman" panose="02020603050405020304" pitchFamily="18" charset="0"/>
              </a:rPr>
              <a:t>vimos que quando falamos de conservadorismo, estamos falando de algo abrangente, não reducionista e não necessariamente sistematizado, de uma disposição, uma força interior, um espírito, uma inclinação, de uma percepção desconfiada da natureza humana, de esquemas grandiosos de pensamentos, as ideologias. Mas, também de uma ideologia situacional. </a:t>
            </a:r>
          </a:p>
          <a:p>
            <a:pPr algn="just">
              <a:lnSpc>
                <a:spcPct val="150000"/>
              </a:lnSpc>
            </a:pPr>
            <a:r>
              <a:rPr lang="pt-BR" sz="2400" b="1" dirty="0" smtClean="0">
                <a:latin typeface="+mj-lt"/>
                <a:cs typeface="Times New Roman" panose="02020603050405020304" pitchFamily="18" charset="0"/>
              </a:rPr>
              <a:t> </a:t>
            </a:r>
            <a:endParaRPr lang="pt-BR" sz="2400" b="1" dirty="0" smtClean="0">
              <a:latin typeface="+mj-lt"/>
            </a:endParaRPr>
          </a:p>
        </p:txBody>
      </p:sp>
    </p:spTree>
    <p:extLst>
      <p:ext uri="{BB962C8B-B14F-4D97-AF65-F5344CB8AC3E}">
        <p14:creationId xmlns:p14="http://schemas.microsoft.com/office/powerpoint/2010/main" val="309082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interior, parede, objeto, escuro&#10;&#10;Descrição gerada com alta confiança">
            <a:extLst>
              <a:ext uri="{FF2B5EF4-FFF2-40B4-BE49-F238E27FC236}">
                <a16:creationId xmlns="" xmlns:a16="http://schemas.microsoft.com/office/drawing/2014/main" id="{A5E8BE68-3E33-4CDE-AD77-2B77290E1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 xmlns:a16="http://schemas.microsoft.com/office/drawing/2014/main" id="{F0AF8154-CD75-4BA2-847B-FD5D130203EB}"/>
              </a:ext>
            </a:extLst>
          </p:cNvPr>
          <p:cNvSpPr txBox="1"/>
          <p:nvPr/>
        </p:nvSpPr>
        <p:spPr>
          <a:xfrm>
            <a:off x="5230194" y="3868628"/>
            <a:ext cx="1731607" cy="830997"/>
          </a:xfrm>
          <a:prstGeom prst="rect">
            <a:avLst/>
          </a:prstGeom>
          <a:noFill/>
        </p:spPr>
        <p:txBody>
          <a:bodyPr wrap="square" rtlCol="0">
            <a:spAutoFit/>
          </a:bodyPr>
          <a:lstStyle/>
          <a:p>
            <a:r>
              <a:rPr lang="pt-BR" sz="4800" dirty="0">
                <a:solidFill>
                  <a:srgbClr val="C89A43"/>
                </a:solidFill>
                <a:latin typeface="Trajan Pro" panose="02020502050506020301" pitchFamily="18" charset="0"/>
              </a:rPr>
              <a:t>FIM</a:t>
            </a:r>
          </a:p>
        </p:txBody>
      </p:sp>
      <p:sp>
        <p:nvSpPr>
          <p:cNvPr id="6" name="CaixaDeTexto 5">
            <a:extLst>
              <a:ext uri="{FF2B5EF4-FFF2-40B4-BE49-F238E27FC236}">
                <a16:creationId xmlns="" xmlns:a16="http://schemas.microsoft.com/office/drawing/2014/main" id="{A3A2CC45-AC20-43F5-8A06-BD3564C59CFE}"/>
              </a:ext>
            </a:extLst>
          </p:cNvPr>
          <p:cNvSpPr txBox="1"/>
          <p:nvPr/>
        </p:nvSpPr>
        <p:spPr>
          <a:xfrm>
            <a:off x="5069264" y="5220345"/>
            <a:ext cx="1892537" cy="523220"/>
          </a:xfrm>
          <a:prstGeom prst="rect">
            <a:avLst/>
          </a:prstGeom>
          <a:noFill/>
        </p:spPr>
        <p:txBody>
          <a:bodyPr wrap="square" rtlCol="0">
            <a:spAutoFit/>
          </a:bodyPr>
          <a:lstStyle/>
          <a:p>
            <a:pPr algn="ctr"/>
            <a:r>
              <a:rPr lang="pt-BR" sz="2800" dirty="0">
                <a:solidFill>
                  <a:srgbClr val="C89A43"/>
                </a:solidFill>
                <a:latin typeface="CastleTLig" panose="020B0402040704020204" pitchFamily="34" charset="0"/>
              </a:rPr>
              <a:t> </a:t>
            </a:r>
            <a:r>
              <a:rPr lang="pt-BR" sz="2800">
                <a:solidFill>
                  <a:srgbClr val="C89A43"/>
                </a:solidFill>
                <a:latin typeface="CastleTLig" panose="020B0402040704020204" pitchFamily="34" charset="0"/>
              </a:rPr>
              <a:t>AULA </a:t>
            </a:r>
            <a:r>
              <a:rPr lang="pt-BR" sz="2800" smtClean="0">
                <a:solidFill>
                  <a:srgbClr val="C89A43"/>
                </a:solidFill>
                <a:latin typeface="CastleTLig" panose="020B0402040704020204" pitchFamily="34" charset="0"/>
              </a:rPr>
              <a:t>2</a:t>
            </a:r>
            <a:endParaRPr lang="pt-BR" sz="2800" dirty="0">
              <a:solidFill>
                <a:srgbClr val="C89A43"/>
              </a:solidFill>
              <a:latin typeface="CastleTLig" panose="020B0402040704020204" pitchFamily="34" charset="0"/>
            </a:endParaRPr>
          </a:p>
        </p:txBody>
      </p:sp>
      <p:pic>
        <p:nvPicPr>
          <p:cNvPr id="7" name="Imagem 6">
            <a:extLst>
              <a:ext uri="{FF2B5EF4-FFF2-40B4-BE49-F238E27FC236}">
                <a16:creationId xmlns="" xmlns:a16="http://schemas.microsoft.com/office/drawing/2014/main" id="{0465EE58-8790-478C-86A0-A7AED4FED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729" y="340206"/>
            <a:ext cx="4996533" cy="2746092"/>
          </a:xfrm>
          <a:prstGeom prst="rect">
            <a:avLst/>
          </a:prstGeom>
        </p:spPr>
      </p:pic>
    </p:spTree>
    <p:extLst>
      <p:ext uri="{BB962C8B-B14F-4D97-AF65-F5344CB8AC3E}">
        <p14:creationId xmlns:p14="http://schemas.microsoft.com/office/powerpoint/2010/main" val="100558771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_Aula.potx" id="{52AD98BC-ED10-4516-AD9A-BFBEA4EB45DA}" vid="{6A8C66E7-10EB-4DC3-BC20-AC4E0F0D6525}"/>
    </a:ext>
  </a:extLst>
</a:theme>
</file>

<file path=docProps/app.xml><?xml version="1.0" encoding="utf-8"?>
<Properties xmlns="http://schemas.openxmlformats.org/officeDocument/2006/extended-properties" xmlns:vt="http://schemas.openxmlformats.org/officeDocument/2006/docPropsVTypes">
  <Template>Modelo_Aula</Template>
  <TotalTime>178</TotalTime>
  <Words>262</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7</vt:i4>
      </vt:variant>
    </vt:vector>
  </HeadingPairs>
  <TitlesOfParts>
    <vt:vector size="14" baseType="lpstr">
      <vt:lpstr>Arial</vt:lpstr>
      <vt:lpstr>Calibri</vt:lpstr>
      <vt:lpstr>Calibri Light</vt:lpstr>
      <vt:lpstr>CastleTLig</vt:lpstr>
      <vt:lpstr>Times New Roman</vt:lpstr>
      <vt:lpstr>Trajan Pro</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Camila Bertozzi</dc:creator>
  <cp:lastModifiedBy>Wesley Felipe</cp:lastModifiedBy>
  <cp:revision>21</cp:revision>
  <dcterms:created xsi:type="dcterms:W3CDTF">2017-08-23T23:50:35Z</dcterms:created>
  <dcterms:modified xsi:type="dcterms:W3CDTF">2017-11-20T03:24:32Z</dcterms:modified>
</cp:coreProperties>
</file>