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86" r:id="rId11"/>
    <p:sldId id="291" r:id="rId12"/>
    <p:sldId id="265" r:id="rId13"/>
    <p:sldId id="266" r:id="rId14"/>
    <p:sldId id="289" r:id="rId15"/>
    <p:sldId id="267" r:id="rId16"/>
    <p:sldId id="268" r:id="rId17"/>
    <p:sldId id="269" r:id="rId18"/>
    <p:sldId id="288" r:id="rId19"/>
    <p:sldId id="290" r:id="rId20"/>
    <p:sldId id="270" r:id="rId21"/>
    <p:sldId id="287" r:id="rId22"/>
    <p:sldId id="292" r:id="rId23"/>
    <p:sldId id="271" r:id="rId24"/>
    <p:sldId id="293" r:id="rId25"/>
    <p:sldId id="272" r:id="rId26"/>
    <p:sldId id="273" r:id="rId27"/>
    <p:sldId id="274" r:id="rId28"/>
    <p:sldId id="275" r:id="rId29"/>
    <p:sldId id="276" r:id="rId30"/>
    <p:sldId id="277" r:id="rId31"/>
    <p:sldId id="278" r:id="rId32"/>
    <p:sldId id="279" r:id="rId33"/>
    <p:sldId id="280" r:id="rId34"/>
    <p:sldId id="283" r:id="rId35"/>
    <p:sldId id="281" r:id="rId36"/>
    <p:sldId id="285"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1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svg"/><Relationship Id="rId1"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23.svg"/><Relationship Id="rId1" Type="http://schemas.openxmlformats.org/officeDocument/2006/relationships/image" Target="../media/image30.png"/><Relationship Id="rId6" Type="http://schemas.openxmlformats.org/officeDocument/2006/relationships/image" Target="../media/image27.svg"/><Relationship Id="rId5" Type="http://schemas.openxmlformats.org/officeDocument/2006/relationships/image" Target="../media/image3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C72C2E3-59AB-48BC-870E-A98A6284DB8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712712-018B-4055-A805-535C599B07DF}">
      <dgm:prSet/>
      <dgm:spPr/>
      <dgm:t>
        <a:bodyPr/>
        <a:lstStyle/>
        <a:p>
          <a:pPr>
            <a:defRPr cap="all"/>
          </a:pPr>
          <a:r>
            <a:rPr lang="pt-BR"/>
            <a:t>Anistia</a:t>
          </a:r>
          <a:endParaRPr lang="en-US"/>
        </a:p>
      </dgm:t>
    </dgm:pt>
    <dgm:pt modelId="{5692C02F-3131-4154-A921-EF2B7B3F04DE}" type="parTrans" cxnId="{4CEDE144-209D-4A10-A889-20E003472B52}">
      <dgm:prSet/>
      <dgm:spPr/>
      <dgm:t>
        <a:bodyPr/>
        <a:lstStyle/>
        <a:p>
          <a:endParaRPr lang="en-US"/>
        </a:p>
      </dgm:t>
    </dgm:pt>
    <dgm:pt modelId="{1611FC68-66DE-44E7-848B-472375373CAB}" type="sibTrans" cxnId="{4CEDE144-209D-4A10-A889-20E003472B52}">
      <dgm:prSet/>
      <dgm:spPr/>
      <dgm:t>
        <a:bodyPr/>
        <a:lstStyle/>
        <a:p>
          <a:endParaRPr lang="en-US"/>
        </a:p>
      </dgm:t>
    </dgm:pt>
    <dgm:pt modelId="{AD1FA233-DE9A-4233-A8ED-6203280A3246}">
      <dgm:prSet/>
      <dgm:spPr/>
      <dgm:t>
        <a:bodyPr/>
        <a:lstStyle/>
        <a:p>
          <a:pPr>
            <a:defRPr cap="all"/>
          </a:pPr>
          <a:r>
            <a:rPr lang="pt-BR"/>
            <a:t>Fim do Bipartidarismo</a:t>
          </a:r>
          <a:endParaRPr lang="en-US"/>
        </a:p>
      </dgm:t>
    </dgm:pt>
    <dgm:pt modelId="{3BCB6807-1849-4445-8333-BEB53E65A8F9}" type="parTrans" cxnId="{CE35690D-5794-44B1-B240-974963C77A3A}">
      <dgm:prSet/>
      <dgm:spPr/>
      <dgm:t>
        <a:bodyPr/>
        <a:lstStyle/>
        <a:p>
          <a:endParaRPr lang="en-US"/>
        </a:p>
      </dgm:t>
    </dgm:pt>
    <dgm:pt modelId="{50E4DA95-A4BE-4B69-9D25-F9D9737AF36B}" type="sibTrans" cxnId="{CE35690D-5794-44B1-B240-974963C77A3A}">
      <dgm:prSet/>
      <dgm:spPr/>
      <dgm:t>
        <a:bodyPr/>
        <a:lstStyle/>
        <a:p>
          <a:endParaRPr lang="en-US"/>
        </a:p>
      </dgm:t>
    </dgm:pt>
    <dgm:pt modelId="{22FB84D7-1797-4642-9AB9-79F8BFEEDECB}" type="pres">
      <dgm:prSet presAssocID="{0C72C2E3-59AB-48BC-870E-A98A6284DB80}" presName="root" presStyleCnt="0">
        <dgm:presLayoutVars>
          <dgm:dir/>
          <dgm:resizeHandles val="exact"/>
        </dgm:presLayoutVars>
      </dgm:prSet>
      <dgm:spPr/>
    </dgm:pt>
    <dgm:pt modelId="{569586A4-B95C-4EC6-80B9-4A03EB6304D1}" type="pres">
      <dgm:prSet presAssocID="{F0712712-018B-4055-A805-535C599B07DF}" presName="compNode" presStyleCnt="0"/>
      <dgm:spPr/>
    </dgm:pt>
    <dgm:pt modelId="{682A85AF-808C-4C91-AFB3-991E1B2876AC}" type="pres">
      <dgm:prSet presAssocID="{F0712712-018B-4055-A805-535C599B07DF}" presName="iconBgRect" presStyleLbl="bgShp" presStyleIdx="0" presStyleCnt="2"/>
      <dgm:spPr/>
    </dgm:pt>
    <dgm:pt modelId="{4F466A7B-03B7-47F4-B576-0BBF56CF4649}" type="pres">
      <dgm:prSet presAssocID="{F0712712-018B-4055-A805-535C599B07D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log"/>
        </a:ext>
      </dgm:extLst>
    </dgm:pt>
    <dgm:pt modelId="{F79E977C-A1B6-40A5-ADE4-9A407F8F723B}" type="pres">
      <dgm:prSet presAssocID="{F0712712-018B-4055-A805-535C599B07DF}" presName="spaceRect" presStyleCnt="0"/>
      <dgm:spPr/>
    </dgm:pt>
    <dgm:pt modelId="{F6B2F000-067E-4CA9-81B9-11A365AAEADD}" type="pres">
      <dgm:prSet presAssocID="{F0712712-018B-4055-A805-535C599B07DF}" presName="textRect" presStyleLbl="revTx" presStyleIdx="0" presStyleCnt="2">
        <dgm:presLayoutVars>
          <dgm:chMax val="1"/>
          <dgm:chPref val="1"/>
        </dgm:presLayoutVars>
      </dgm:prSet>
      <dgm:spPr/>
    </dgm:pt>
    <dgm:pt modelId="{CA26E902-0407-409A-905F-B38199B2B3DB}" type="pres">
      <dgm:prSet presAssocID="{1611FC68-66DE-44E7-848B-472375373CAB}" presName="sibTrans" presStyleCnt="0"/>
      <dgm:spPr/>
    </dgm:pt>
    <dgm:pt modelId="{AFD99694-7B39-4FC2-B15B-FA9E530E5B55}" type="pres">
      <dgm:prSet presAssocID="{AD1FA233-DE9A-4233-A8ED-6203280A3246}" presName="compNode" presStyleCnt="0"/>
      <dgm:spPr/>
    </dgm:pt>
    <dgm:pt modelId="{512920ED-2A36-448E-A4D4-4DEF13EE54DD}" type="pres">
      <dgm:prSet presAssocID="{AD1FA233-DE9A-4233-A8ED-6203280A3246}" presName="iconBgRect" presStyleLbl="bgShp" presStyleIdx="1" presStyleCnt="2"/>
      <dgm:spPr/>
    </dgm:pt>
    <dgm:pt modelId="{CBA04107-E228-4621-AC75-6B40B21E4634}" type="pres">
      <dgm:prSet presAssocID="{AD1FA233-DE9A-4233-A8ED-6203280A324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mo"/>
        </a:ext>
      </dgm:extLst>
    </dgm:pt>
    <dgm:pt modelId="{00036A8E-CE59-4D7C-917D-4549520EE859}" type="pres">
      <dgm:prSet presAssocID="{AD1FA233-DE9A-4233-A8ED-6203280A3246}" presName="spaceRect" presStyleCnt="0"/>
      <dgm:spPr/>
    </dgm:pt>
    <dgm:pt modelId="{08689DB2-FE17-49EC-B618-ABE5F3540419}" type="pres">
      <dgm:prSet presAssocID="{AD1FA233-DE9A-4233-A8ED-6203280A3246}" presName="textRect" presStyleLbl="revTx" presStyleIdx="1" presStyleCnt="2">
        <dgm:presLayoutVars>
          <dgm:chMax val="1"/>
          <dgm:chPref val="1"/>
        </dgm:presLayoutVars>
      </dgm:prSet>
      <dgm:spPr/>
    </dgm:pt>
  </dgm:ptLst>
  <dgm:cxnLst>
    <dgm:cxn modelId="{CE35690D-5794-44B1-B240-974963C77A3A}" srcId="{0C72C2E3-59AB-48BC-870E-A98A6284DB80}" destId="{AD1FA233-DE9A-4233-A8ED-6203280A3246}" srcOrd="1" destOrd="0" parTransId="{3BCB6807-1849-4445-8333-BEB53E65A8F9}" sibTransId="{50E4DA95-A4BE-4B69-9D25-F9D9737AF36B}"/>
    <dgm:cxn modelId="{4CEDE144-209D-4A10-A889-20E003472B52}" srcId="{0C72C2E3-59AB-48BC-870E-A98A6284DB80}" destId="{F0712712-018B-4055-A805-535C599B07DF}" srcOrd="0" destOrd="0" parTransId="{5692C02F-3131-4154-A921-EF2B7B3F04DE}" sibTransId="{1611FC68-66DE-44E7-848B-472375373CAB}"/>
    <dgm:cxn modelId="{DFCCA346-9A59-445A-A8A4-7F86584C1D44}" type="presOf" srcId="{F0712712-018B-4055-A805-535C599B07DF}" destId="{F6B2F000-067E-4CA9-81B9-11A365AAEADD}" srcOrd="0" destOrd="0" presId="urn:microsoft.com/office/officeart/2018/5/layout/IconCircleLabelList"/>
    <dgm:cxn modelId="{195937A5-D439-433F-B8D1-399419A17E87}" type="presOf" srcId="{0C72C2E3-59AB-48BC-870E-A98A6284DB80}" destId="{22FB84D7-1797-4642-9AB9-79F8BFEEDECB}" srcOrd="0" destOrd="0" presId="urn:microsoft.com/office/officeart/2018/5/layout/IconCircleLabelList"/>
    <dgm:cxn modelId="{DD87A2D1-2D32-4F39-BDD1-0E158E4C2683}" type="presOf" srcId="{AD1FA233-DE9A-4233-A8ED-6203280A3246}" destId="{08689DB2-FE17-49EC-B618-ABE5F3540419}" srcOrd="0" destOrd="0" presId="urn:microsoft.com/office/officeart/2018/5/layout/IconCircleLabelList"/>
    <dgm:cxn modelId="{20E29E3E-8C0A-458B-9D5A-DD2059480BCE}" type="presParOf" srcId="{22FB84D7-1797-4642-9AB9-79F8BFEEDECB}" destId="{569586A4-B95C-4EC6-80B9-4A03EB6304D1}" srcOrd="0" destOrd="0" presId="urn:microsoft.com/office/officeart/2018/5/layout/IconCircleLabelList"/>
    <dgm:cxn modelId="{8EF1E721-C3CC-4E7C-8A76-C5A783ABAE75}" type="presParOf" srcId="{569586A4-B95C-4EC6-80B9-4A03EB6304D1}" destId="{682A85AF-808C-4C91-AFB3-991E1B2876AC}" srcOrd="0" destOrd="0" presId="urn:microsoft.com/office/officeart/2018/5/layout/IconCircleLabelList"/>
    <dgm:cxn modelId="{603C637D-6454-47D2-B8A6-6BD7BD32E70E}" type="presParOf" srcId="{569586A4-B95C-4EC6-80B9-4A03EB6304D1}" destId="{4F466A7B-03B7-47F4-B576-0BBF56CF4649}" srcOrd="1" destOrd="0" presId="urn:microsoft.com/office/officeart/2018/5/layout/IconCircleLabelList"/>
    <dgm:cxn modelId="{90AB6361-61F0-47F1-8CE8-2F9F2D9504F9}" type="presParOf" srcId="{569586A4-B95C-4EC6-80B9-4A03EB6304D1}" destId="{F79E977C-A1B6-40A5-ADE4-9A407F8F723B}" srcOrd="2" destOrd="0" presId="urn:microsoft.com/office/officeart/2018/5/layout/IconCircleLabelList"/>
    <dgm:cxn modelId="{FF8826B5-AD69-4F69-943D-FF58106FBD7D}" type="presParOf" srcId="{569586A4-B95C-4EC6-80B9-4A03EB6304D1}" destId="{F6B2F000-067E-4CA9-81B9-11A365AAEADD}" srcOrd="3" destOrd="0" presId="urn:microsoft.com/office/officeart/2018/5/layout/IconCircleLabelList"/>
    <dgm:cxn modelId="{9C38B89F-EA68-4C73-AEE1-1FB5D5B9C34B}" type="presParOf" srcId="{22FB84D7-1797-4642-9AB9-79F8BFEEDECB}" destId="{CA26E902-0407-409A-905F-B38199B2B3DB}" srcOrd="1" destOrd="0" presId="urn:microsoft.com/office/officeart/2018/5/layout/IconCircleLabelList"/>
    <dgm:cxn modelId="{86F6B72B-0C6E-4A95-9ABC-FA1EA1152820}" type="presParOf" srcId="{22FB84D7-1797-4642-9AB9-79F8BFEEDECB}" destId="{AFD99694-7B39-4FC2-B15B-FA9E530E5B55}" srcOrd="2" destOrd="0" presId="urn:microsoft.com/office/officeart/2018/5/layout/IconCircleLabelList"/>
    <dgm:cxn modelId="{15E1A207-F3F1-4959-86AC-F01F38F96353}" type="presParOf" srcId="{AFD99694-7B39-4FC2-B15B-FA9E530E5B55}" destId="{512920ED-2A36-448E-A4D4-4DEF13EE54DD}" srcOrd="0" destOrd="0" presId="urn:microsoft.com/office/officeart/2018/5/layout/IconCircleLabelList"/>
    <dgm:cxn modelId="{692E4A91-F6A2-4873-9A12-E99BA92ECE63}" type="presParOf" srcId="{AFD99694-7B39-4FC2-B15B-FA9E530E5B55}" destId="{CBA04107-E228-4621-AC75-6B40B21E4634}" srcOrd="1" destOrd="0" presId="urn:microsoft.com/office/officeart/2018/5/layout/IconCircleLabelList"/>
    <dgm:cxn modelId="{906294BD-AA9D-45E3-B168-F9C91F44117F}" type="presParOf" srcId="{AFD99694-7B39-4FC2-B15B-FA9E530E5B55}" destId="{00036A8E-CE59-4D7C-917D-4549520EE859}" srcOrd="2" destOrd="0" presId="urn:microsoft.com/office/officeart/2018/5/layout/IconCircleLabelList"/>
    <dgm:cxn modelId="{9E9C5443-93DA-4BBF-906B-7270A7B96803}" type="presParOf" srcId="{AFD99694-7B39-4FC2-B15B-FA9E530E5B55}" destId="{08689DB2-FE17-49EC-B618-ABE5F354041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5FBBEF-4B33-4348-8E31-AD284EEF23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E0C14AA-4132-4CBC-83A8-D5760C576547}">
      <dgm:prSet/>
      <dgm:spPr/>
      <dgm:t>
        <a:bodyPr/>
        <a:lstStyle/>
        <a:p>
          <a:r>
            <a:rPr lang="pt-BR"/>
            <a:t>Grandes conquistas foram</a:t>
          </a:r>
          <a:endParaRPr lang="en-US"/>
        </a:p>
      </dgm:t>
    </dgm:pt>
    <dgm:pt modelId="{9317071A-8C48-4624-8E03-DC58F33ECF3D}" type="parTrans" cxnId="{4F07D738-D663-4754-8683-B32D5EC32EC4}">
      <dgm:prSet/>
      <dgm:spPr/>
      <dgm:t>
        <a:bodyPr/>
        <a:lstStyle/>
        <a:p>
          <a:endParaRPr lang="en-US"/>
        </a:p>
      </dgm:t>
    </dgm:pt>
    <dgm:pt modelId="{1AAC8D73-1553-4B30-8A08-52EAF60E62B9}" type="sibTrans" cxnId="{4F07D738-D663-4754-8683-B32D5EC32EC4}">
      <dgm:prSet/>
      <dgm:spPr/>
      <dgm:t>
        <a:bodyPr/>
        <a:lstStyle/>
        <a:p>
          <a:endParaRPr lang="en-US"/>
        </a:p>
      </dgm:t>
    </dgm:pt>
    <dgm:pt modelId="{E6D1F133-1EEB-4D3C-9253-3392B3BA9879}">
      <dgm:prSet/>
      <dgm:spPr/>
      <dgm:t>
        <a:bodyPr/>
        <a:lstStyle/>
        <a:p>
          <a:r>
            <a:rPr lang="pt-BR"/>
            <a:t>Energia</a:t>
          </a:r>
          <a:endParaRPr lang="en-US"/>
        </a:p>
      </dgm:t>
    </dgm:pt>
    <dgm:pt modelId="{84428377-3AE2-44E4-8B54-259517EE960E}" type="parTrans" cxnId="{8E710F33-CCB6-4B50-8284-03472EFBB09E}">
      <dgm:prSet/>
      <dgm:spPr/>
      <dgm:t>
        <a:bodyPr/>
        <a:lstStyle/>
        <a:p>
          <a:endParaRPr lang="en-US"/>
        </a:p>
      </dgm:t>
    </dgm:pt>
    <dgm:pt modelId="{E78155F9-F66D-49CB-82E1-C82E91B0DF5F}" type="sibTrans" cxnId="{8E710F33-CCB6-4B50-8284-03472EFBB09E}">
      <dgm:prSet/>
      <dgm:spPr/>
      <dgm:t>
        <a:bodyPr/>
        <a:lstStyle/>
        <a:p>
          <a:endParaRPr lang="en-US"/>
        </a:p>
      </dgm:t>
    </dgm:pt>
    <dgm:pt modelId="{B3EFC31B-C1A4-4226-80F3-070239F3EB98}">
      <dgm:prSet/>
      <dgm:spPr/>
      <dgm:t>
        <a:bodyPr/>
        <a:lstStyle/>
        <a:p>
          <a:r>
            <a:rPr lang="pt-BR"/>
            <a:t>Transportes</a:t>
          </a:r>
          <a:endParaRPr lang="en-US"/>
        </a:p>
      </dgm:t>
    </dgm:pt>
    <dgm:pt modelId="{36418ED9-5898-4976-95EF-D1E0DEF92A8F}" type="parTrans" cxnId="{1EC0507D-916F-4A89-B326-EDFAC720389B}">
      <dgm:prSet/>
      <dgm:spPr/>
      <dgm:t>
        <a:bodyPr/>
        <a:lstStyle/>
        <a:p>
          <a:endParaRPr lang="en-US"/>
        </a:p>
      </dgm:t>
    </dgm:pt>
    <dgm:pt modelId="{BD1A72DF-AD3D-4BCA-A724-0834B84C75F4}" type="sibTrans" cxnId="{1EC0507D-916F-4A89-B326-EDFAC720389B}">
      <dgm:prSet/>
      <dgm:spPr/>
      <dgm:t>
        <a:bodyPr/>
        <a:lstStyle/>
        <a:p>
          <a:endParaRPr lang="en-US"/>
        </a:p>
      </dgm:t>
    </dgm:pt>
    <dgm:pt modelId="{E71F5A95-F026-4046-8325-F203FC19EC2A}">
      <dgm:prSet/>
      <dgm:spPr/>
      <dgm:t>
        <a:bodyPr/>
        <a:lstStyle/>
        <a:p>
          <a:r>
            <a:rPr lang="pt-BR"/>
            <a:t>Comunicações</a:t>
          </a:r>
          <a:endParaRPr lang="en-US"/>
        </a:p>
      </dgm:t>
    </dgm:pt>
    <dgm:pt modelId="{63F43751-39C3-4B71-95F0-0C394B3B9B0D}" type="parTrans" cxnId="{5FF9DF8A-EC22-41C6-B02C-AF5EE1038DFC}">
      <dgm:prSet/>
      <dgm:spPr/>
      <dgm:t>
        <a:bodyPr/>
        <a:lstStyle/>
        <a:p>
          <a:endParaRPr lang="en-US"/>
        </a:p>
      </dgm:t>
    </dgm:pt>
    <dgm:pt modelId="{93350BFE-23F6-4205-B1FB-32461124B000}" type="sibTrans" cxnId="{5FF9DF8A-EC22-41C6-B02C-AF5EE1038DFC}">
      <dgm:prSet/>
      <dgm:spPr/>
      <dgm:t>
        <a:bodyPr/>
        <a:lstStyle/>
        <a:p>
          <a:endParaRPr lang="en-US"/>
        </a:p>
      </dgm:t>
    </dgm:pt>
    <dgm:pt modelId="{19D8C5AB-8992-4016-9C77-757D168D066E}" type="pres">
      <dgm:prSet presAssocID="{8E5FBBEF-4B33-4348-8E31-AD284EEF2341}" presName="root" presStyleCnt="0">
        <dgm:presLayoutVars>
          <dgm:dir/>
          <dgm:resizeHandles val="exact"/>
        </dgm:presLayoutVars>
      </dgm:prSet>
      <dgm:spPr/>
    </dgm:pt>
    <dgm:pt modelId="{1865DC3E-AFE3-4207-BE5D-1148311529B2}" type="pres">
      <dgm:prSet presAssocID="{AE0C14AA-4132-4CBC-83A8-D5760C576547}" presName="compNode" presStyleCnt="0"/>
      <dgm:spPr/>
    </dgm:pt>
    <dgm:pt modelId="{7097299D-9C9B-4BCC-B1B5-42E0F2F9FDB2}" type="pres">
      <dgm:prSet presAssocID="{AE0C14AA-4132-4CBC-83A8-D5760C576547}" presName="bgRect" presStyleLbl="bgShp" presStyleIdx="0" presStyleCnt="4"/>
      <dgm:spPr/>
    </dgm:pt>
    <dgm:pt modelId="{1E53995B-4A82-4D68-BCE4-E37F01D7E4C6}" type="pres">
      <dgm:prSet presAssocID="{AE0C14AA-4132-4CBC-83A8-D5760C5765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ophy"/>
        </a:ext>
      </dgm:extLst>
    </dgm:pt>
    <dgm:pt modelId="{09D32951-FC9B-4AAF-8272-E5F8396761A7}" type="pres">
      <dgm:prSet presAssocID="{AE0C14AA-4132-4CBC-83A8-D5760C576547}" presName="spaceRect" presStyleCnt="0"/>
      <dgm:spPr/>
    </dgm:pt>
    <dgm:pt modelId="{9DC5EB87-CB46-4A6B-A859-DB43DEA3F3EB}" type="pres">
      <dgm:prSet presAssocID="{AE0C14AA-4132-4CBC-83A8-D5760C576547}" presName="parTx" presStyleLbl="revTx" presStyleIdx="0" presStyleCnt="4">
        <dgm:presLayoutVars>
          <dgm:chMax val="0"/>
          <dgm:chPref val="0"/>
        </dgm:presLayoutVars>
      </dgm:prSet>
      <dgm:spPr/>
    </dgm:pt>
    <dgm:pt modelId="{85784FDE-719A-4F9F-B676-3B96A409D6A7}" type="pres">
      <dgm:prSet presAssocID="{1AAC8D73-1553-4B30-8A08-52EAF60E62B9}" presName="sibTrans" presStyleCnt="0"/>
      <dgm:spPr/>
    </dgm:pt>
    <dgm:pt modelId="{F1BC7245-0D86-4B17-AADE-58AA4210BDFC}" type="pres">
      <dgm:prSet presAssocID="{E6D1F133-1EEB-4D3C-9253-3392B3BA9879}" presName="compNode" presStyleCnt="0"/>
      <dgm:spPr/>
    </dgm:pt>
    <dgm:pt modelId="{CE77E0D7-CA27-4046-9938-DF6865974566}" type="pres">
      <dgm:prSet presAssocID="{E6D1F133-1EEB-4D3C-9253-3392B3BA9879}" presName="bgRect" presStyleLbl="bgShp" presStyleIdx="1" presStyleCnt="4"/>
      <dgm:spPr/>
    </dgm:pt>
    <dgm:pt modelId="{3518A814-0608-4CEB-9C34-00A3E36F1581}" type="pres">
      <dgm:prSet presAssocID="{E6D1F133-1EEB-4D3C-9253-3392B3BA98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gh Voltage"/>
        </a:ext>
      </dgm:extLst>
    </dgm:pt>
    <dgm:pt modelId="{D9E95A72-DF4A-4DCD-BDB0-7C44E5C7A144}" type="pres">
      <dgm:prSet presAssocID="{E6D1F133-1EEB-4D3C-9253-3392B3BA9879}" presName="spaceRect" presStyleCnt="0"/>
      <dgm:spPr/>
    </dgm:pt>
    <dgm:pt modelId="{9B2C893A-2719-4E6C-8C75-86CC09423285}" type="pres">
      <dgm:prSet presAssocID="{E6D1F133-1EEB-4D3C-9253-3392B3BA9879}" presName="parTx" presStyleLbl="revTx" presStyleIdx="1" presStyleCnt="4">
        <dgm:presLayoutVars>
          <dgm:chMax val="0"/>
          <dgm:chPref val="0"/>
        </dgm:presLayoutVars>
      </dgm:prSet>
      <dgm:spPr/>
    </dgm:pt>
    <dgm:pt modelId="{173C4B3D-5B8D-440D-914A-80DBDFF44FFB}" type="pres">
      <dgm:prSet presAssocID="{E78155F9-F66D-49CB-82E1-C82E91B0DF5F}" presName="sibTrans" presStyleCnt="0"/>
      <dgm:spPr/>
    </dgm:pt>
    <dgm:pt modelId="{8C09FB25-75C1-4597-AB55-20EE4B5035F3}" type="pres">
      <dgm:prSet presAssocID="{B3EFC31B-C1A4-4226-80F3-070239F3EB98}" presName="compNode" presStyleCnt="0"/>
      <dgm:spPr/>
    </dgm:pt>
    <dgm:pt modelId="{5BFFB37D-6278-44F9-9DCD-DCBAE4C2F8CB}" type="pres">
      <dgm:prSet presAssocID="{B3EFC31B-C1A4-4226-80F3-070239F3EB98}" presName="bgRect" presStyleLbl="bgShp" presStyleIdx="2" presStyleCnt="4"/>
      <dgm:spPr/>
    </dgm:pt>
    <dgm:pt modelId="{82680026-DAAB-496D-B954-0305A145AAB1}" type="pres">
      <dgm:prSet presAssocID="{B3EFC31B-C1A4-4226-80F3-070239F3EB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
        </a:ext>
      </dgm:extLst>
    </dgm:pt>
    <dgm:pt modelId="{1E166216-2B35-435C-94FD-C6690245782B}" type="pres">
      <dgm:prSet presAssocID="{B3EFC31B-C1A4-4226-80F3-070239F3EB98}" presName="spaceRect" presStyleCnt="0"/>
      <dgm:spPr/>
    </dgm:pt>
    <dgm:pt modelId="{C9FD2F38-868E-4605-B0B8-3698B3E2433B}" type="pres">
      <dgm:prSet presAssocID="{B3EFC31B-C1A4-4226-80F3-070239F3EB98}" presName="parTx" presStyleLbl="revTx" presStyleIdx="2" presStyleCnt="4">
        <dgm:presLayoutVars>
          <dgm:chMax val="0"/>
          <dgm:chPref val="0"/>
        </dgm:presLayoutVars>
      </dgm:prSet>
      <dgm:spPr/>
    </dgm:pt>
    <dgm:pt modelId="{20D161F3-2391-499A-8B9D-94910C56E771}" type="pres">
      <dgm:prSet presAssocID="{BD1A72DF-AD3D-4BCA-A724-0834B84C75F4}" presName="sibTrans" presStyleCnt="0"/>
      <dgm:spPr/>
    </dgm:pt>
    <dgm:pt modelId="{BD3F14E7-0723-4009-BCDE-FEDCECA4890A}" type="pres">
      <dgm:prSet presAssocID="{E71F5A95-F026-4046-8325-F203FC19EC2A}" presName="compNode" presStyleCnt="0"/>
      <dgm:spPr/>
    </dgm:pt>
    <dgm:pt modelId="{61C60B91-8F58-4B15-9961-464DDDCCAA9B}" type="pres">
      <dgm:prSet presAssocID="{E71F5A95-F026-4046-8325-F203FC19EC2A}" presName="bgRect" presStyleLbl="bgShp" presStyleIdx="3" presStyleCnt="4"/>
      <dgm:spPr/>
    </dgm:pt>
    <dgm:pt modelId="{E4723944-AE2E-4139-9975-9CA95B8326D1}" type="pres">
      <dgm:prSet presAssocID="{E71F5A95-F026-4046-8325-F203FC19EC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6413CE90-9118-49AE-9CFC-67C1CCC390B7}" type="pres">
      <dgm:prSet presAssocID="{E71F5A95-F026-4046-8325-F203FC19EC2A}" presName="spaceRect" presStyleCnt="0"/>
      <dgm:spPr/>
    </dgm:pt>
    <dgm:pt modelId="{64F58718-5F6B-4BB3-8E06-E67B00B99FE6}" type="pres">
      <dgm:prSet presAssocID="{E71F5A95-F026-4046-8325-F203FC19EC2A}" presName="parTx" presStyleLbl="revTx" presStyleIdx="3" presStyleCnt="4">
        <dgm:presLayoutVars>
          <dgm:chMax val="0"/>
          <dgm:chPref val="0"/>
        </dgm:presLayoutVars>
      </dgm:prSet>
      <dgm:spPr/>
    </dgm:pt>
  </dgm:ptLst>
  <dgm:cxnLst>
    <dgm:cxn modelId="{0EEE9C1D-D1C9-4BB6-9ACA-B164E715F8EB}" type="presOf" srcId="{E71F5A95-F026-4046-8325-F203FC19EC2A}" destId="{64F58718-5F6B-4BB3-8E06-E67B00B99FE6}" srcOrd="0" destOrd="0" presId="urn:microsoft.com/office/officeart/2018/2/layout/IconVerticalSolidList"/>
    <dgm:cxn modelId="{0341702E-1A4F-4AF7-8C6A-D837AB253CEF}" type="presOf" srcId="{B3EFC31B-C1A4-4226-80F3-070239F3EB98}" destId="{C9FD2F38-868E-4605-B0B8-3698B3E2433B}" srcOrd="0" destOrd="0" presId="urn:microsoft.com/office/officeart/2018/2/layout/IconVerticalSolidList"/>
    <dgm:cxn modelId="{8E710F33-CCB6-4B50-8284-03472EFBB09E}" srcId="{8E5FBBEF-4B33-4348-8E31-AD284EEF2341}" destId="{E6D1F133-1EEB-4D3C-9253-3392B3BA9879}" srcOrd="1" destOrd="0" parTransId="{84428377-3AE2-44E4-8B54-259517EE960E}" sibTransId="{E78155F9-F66D-49CB-82E1-C82E91B0DF5F}"/>
    <dgm:cxn modelId="{4F07D738-D663-4754-8683-B32D5EC32EC4}" srcId="{8E5FBBEF-4B33-4348-8E31-AD284EEF2341}" destId="{AE0C14AA-4132-4CBC-83A8-D5760C576547}" srcOrd="0" destOrd="0" parTransId="{9317071A-8C48-4624-8E03-DC58F33ECF3D}" sibTransId="{1AAC8D73-1553-4B30-8A08-52EAF60E62B9}"/>
    <dgm:cxn modelId="{1EC0507D-916F-4A89-B326-EDFAC720389B}" srcId="{8E5FBBEF-4B33-4348-8E31-AD284EEF2341}" destId="{B3EFC31B-C1A4-4226-80F3-070239F3EB98}" srcOrd="2" destOrd="0" parTransId="{36418ED9-5898-4976-95EF-D1E0DEF92A8F}" sibTransId="{BD1A72DF-AD3D-4BCA-A724-0834B84C75F4}"/>
    <dgm:cxn modelId="{5FF9DF8A-EC22-41C6-B02C-AF5EE1038DFC}" srcId="{8E5FBBEF-4B33-4348-8E31-AD284EEF2341}" destId="{E71F5A95-F026-4046-8325-F203FC19EC2A}" srcOrd="3" destOrd="0" parTransId="{63F43751-39C3-4B71-95F0-0C394B3B9B0D}" sibTransId="{93350BFE-23F6-4205-B1FB-32461124B000}"/>
    <dgm:cxn modelId="{A08524CF-A02B-4970-8850-A86A543E4DC0}" type="presOf" srcId="{E6D1F133-1EEB-4D3C-9253-3392B3BA9879}" destId="{9B2C893A-2719-4E6C-8C75-86CC09423285}" srcOrd="0" destOrd="0" presId="urn:microsoft.com/office/officeart/2018/2/layout/IconVerticalSolidList"/>
    <dgm:cxn modelId="{C2C987D1-E5ED-4284-960E-C1E5147C375B}" type="presOf" srcId="{AE0C14AA-4132-4CBC-83A8-D5760C576547}" destId="{9DC5EB87-CB46-4A6B-A859-DB43DEA3F3EB}" srcOrd="0" destOrd="0" presId="urn:microsoft.com/office/officeart/2018/2/layout/IconVerticalSolidList"/>
    <dgm:cxn modelId="{37ED7AF5-5391-4747-AEAA-9EEBD2DDC66F}" type="presOf" srcId="{8E5FBBEF-4B33-4348-8E31-AD284EEF2341}" destId="{19D8C5AB-8992-4016-9C77-757D168D066E}" srcOrd="0" destOrd="0" presId="urn:microsoft.com/office/officeart/2018/2/layout/IconVerticalSolidList"/>
    <dgm:cxn modelId="{39A2274B-01C9-40AC-BB96-481952A391E7}" type="presParOf" srcId="{19D8C5AB-8992-4016-9C77-757D168D066E}" destId="{1865DC3E-AFE3-4207-BE5D-1148311529B2}" srcOrd="0" destOrd="0" presId="urn:microsoft.com/office/officeart/2018/2/layout/IconVerticalSolidList"/>
    <dgm:cxn modelId="{9B4680A5-6447-44C2-8241-DB7FECC60BB0}" type="presParOf" srcId="{1865DC3E-AFE3-4207-BE5D-1148311529B2}" destId="{7097299D-9C9B-4BCC-B1B5-42E0F2F9FDB2}" srcOrd="0" destOrd="0" presId="urn:microsoft.com/office/officeart/2018/2/layout/IconVerticalSolidList"/>
    <dgm:cxn modelId="{53BD8E79-A87E-4F65-A547-786AEF196E3E}" type="presParOf" srcId="{1865DC3E-AFE3-4207-BE5D-1148311529B2}" destId="{1E53995B-4A82-4D68-BCE4-E37F01D7E4C6}" srcOrd="1" destOrd="0" presId="urn:microsoft.com/office/officeart/2018/2/layout/IconVerticalSolidList"/>
    <dgm:cxn modelId="{D7FC12C7-2AA2-45B5-8021-7B03E24B0781}" type="presParOf" srcId="{1865DC3E-AFE3-4207-BE5D-1148311529B2}" destId="{09D32951-FC9B-4AAF-8272-E5F8396761A7}" srcOrd="2" destOrd="0" presId="urn:microsoft.com/office/officeart/2018/2/layout/IconVerticalSolidList"/>
    <dgm:cxn modelId="{0F2B424E-C855-4183-8115-D043AE63A0FB}" type="presParOf" srcId="{1865DC3E-AFE3-4207-BE5D-1148311529B2}" destId="{9DC5EB87-CB46-4A6B-A859-DB43DEA3F3EB}" srcOrd="3" destOrd="0" presId="urn:microsoft.com/office/officeart/2018/2/layout/IconVerticalSolidList"/>
    <dgm:cxn modelId="{A71881F9-BB10-4D62-A6A2-CD42D9D6EEC2}" type="presParOf" srcId="{19D8C5AB-8992-4016-9C77-757D168D066E}" destId="{85784FDE-719A-4F9F-B676-3B96A409D6A7}" srcOrd="1" destOrd="0" presId="urn:microsoft.com/office/officeart/2018/2/layout/IconVerticalSolidList"/>
    <dgm:cxn modelId="{EEDEEFEC-4E0C-40CB-AD93-C71890C1BC75}" type="presParOf" srcId="{19D8C5AB-8992-4016-9C77-757D168D066E}" destId="{F1BC7245-0D86-4B17-AADE-58AA4210BDFC}" srcOrd="2" destOrd="0" presId="urn:microsoft.com/office/officeart/2018/2/layout/IconVerticalSolidList"/>
    <dgm:cxn modelId="{5D90117F-F5D2-4DA3-BABC-668168E0B6B1}" type="presParOf" srcId="{F1BC7245-0D86-4B17-AADE-58AA4210BDFC}" destId="{CE77E0D7-CA27-4046-9938-DF6865974566}" srcOrd="0" destOrd="0" presId="urn:microsoft.com/office/officeart/2018/2/layout/IconVerticalSolidList"/>
    <dgm:cxn modelId="{09D4F342-5C67-463B-B01F-A401367EED8F}" type="presParOf" srcId="{F1BC7245-0D86-4B17-AADE-58AA4210BDFC}" destId="{3518A814-0608-4CEB-9C34-00A3E36F1581}" srcOrd="1" destOrd="0" presId="urn:microsoft.com/office/officeart/2018/2/layout/IconVerticalSolidList"/>
    <dgm:cxn modelId="{E4317BF0-7134-47CA-A5BC-691396B79053}" type="presParOf" srcId="{F1BC7245-0D86-4B17-AADE-58AA4210BDFC}" destId="{D9E95A72-DF4A-4DCD-BDB0-7C44E5C7A144}" srcOrd="2" destOrd="0" presId="urn:microsoft.com/office/officeart/2018/2/layout/IconVerticalSolidList"/>
    <dgm:cxn modelId="{2251F185-73F4-4AFE-A0CA-22214A1AA054}" type="presParOf" srcId="{F1BC7245-0D86-4B17-AADE-58AA4210BDFC}" destId="{9B2C893A-2719-4E6C-8C75-86CC09423285}" srcOrd="3" destOrd="0" presId="urn:microsoft.com/office/officeart/2018/2/layout/IconVerticalSolidList"/>
    <dgm:cxn modelId="{00F31960-E270-4D8D-A7B6-2E83656BFD58}" type="presParOf" srcId="{19D8C5AB-8992-4016-9C77-757D168D066E}" destId="{173C4B3D-5B8D-440D-914A-80DBDFF44FFB}" srcOrd="3" destOrd="0" presId="urn:microsoft.com/office/officeart/2018/2/layout/IconVerticalSolidList"/>
    <dgm:cxn modelId="{B88D949C-AF46-48EF-A2D9-272855D39EF0}" type="presParOf" srcId="{19D8C5AB-8992-4016-9C77-757D168D066E}" destId="{8C09FB25-75C1-4597-AB55-20EE4B5035F3}" srcOrd="4" destOrd="0" presId="urn:microsoft.com/office/officeart/2018/2/layout/IconVerticalSolidList"/>
    <dgm:cxn modelId="{C4283C4D-B02D-4F22-944B-56303A848E39}" type="presParOf" srcId="{8C09FB25-75C1-4597-AB55-20EE4B5035F3}" destId="{5BFFB37D-6278-44F9-9DCD-DCBAE4C2F8CB}" srcOrd="0" destOrd="0" presId="urn:microsoft.com/office/officeart/2018/2/layout/IconVerticalSolidList"/>
    <dgm:cxn modelId="{8E15FD3B-7A4F-43DF-BCA1-CA2594AD3D63}" type="presParOf" srcId="{8C09FB25-75C1-4597-AB55-20EE4B5035F3}" destId="{82680026-DAAB-496D-B954-0305A145AAB1}" srcOrd="1" destOrd="0" presId="urn:microsoft.com/office/officeart/2018/2/layout/IconVerticalSolidList"/>
    <dgm:cxn modelId="{09BB0D2B-1822-4783-BB47-35BAB2460E18}" type="presParOf" srcId="{8C09FB25-75C1-4597-AB55-20EE4B5035F3}" destId="{1E166216-2B35-435C-94FD-C6690245782B}" srcOrd="2" destOrd="0" presId="urn:microsoft.com/office/officeart/2018/2/layout/IconVerticalSolidList"/>
    <dgm:cxn modelId="{5E4F569C-36C7-4D37-B6E0-CC545F37E769}" type="presParOf" srcId="{8C09FB25-75C1-4597-AB55-20EE4B5035F3}" destId="{C9FD2F38-868E-4605-B0B8-3698B3E2433B}" srcOrd="3" destOrd="0" presId="urn:microsoft.com/office/officeart/2018/2/layout/IconVerticalSolidList"/>
    <dgm:cxn modelId="{FCA9171C-1ACF-4D3B-BC54-EA99F42FBC8C}" type="presParOf" srcId="{19D8C5AB-8992-4016-9C77-757D168D066E}" destId="{20D161F3-2391-499A-8B9D-94910C56E771}" srcOrd="5" destOrd="0" presId="urn:microsoft.com/office/officeart/2018/2/layout/IconVerticalSolidList"/>
    <dgm:cxn modelId="{D96B1887-E4E7-4D17-896B-50D7DF830A9D}" type="presParOf" srcId="{19D8C5AB-8992-4016-9C77-757D168D066E}" destId="{BD3F14E7-0723-4009-BCDE-FEDCECA4890A}" srcOrd="6" destOrd="0" presId="urn:microsoft.com/office/officeart/2018/2/layout/IconVerticalSolidList"/>
    <dgm:cxn modelId="{95107C55-1C3C-4B04-9113-8FABCC0C267A}" type="presParOf" srcId="{BD3F14E7-0723-4009-BCDE-FEDCECA4890A}" destId="{61C60B91-8F58-4B15-9961-464DDDCCAA9B}" srcOrd="0" destOrd="0" presId="urn:microsoft.com/office/officeart/2018/2/layout/IconVerticalSolidList"/>
    <dgm:cxn modelId="{152A9084-7CBB-4555-9B76-A98C261EDE4E}" type="presParOf" srcId="{BD3F14E7-0723-4009-BCDE-FEDCECA4890A}" destId="{E4723944-AE2E-4139-9975-9CA95B8326D1}" srcOrd="1" destOrd="0" presId="urn:microsoft.com/office/officeart/2018/2/layout/IconVerticalSolidList"/>
    <dgm:cxn modelId="{E77AD0A8-EDC3-4D62-8120-CB87BAB58D38}" type="presParOf" srcId="{BD3F14E7-0723-4009-BCDE-FEDCECA4890A}" destId="{6413CE90-9118-49AE-9CFC-67C1CCC390B7}" srcOrd="2" destOrd="0" presId="urn:microsoft.com/office/officeart/2018/2/layout/IconVerticalSolidList"/>
    <dgm:cxn modelId="{ED7A367F-0971-4638-AD24-187912E0B327}" type="presParOf" srcId="{BD3F14E7-0723-4009-BCDE-FEDCECA4890A}" destId="{64F58718-5F6B-4BB3-8E06-E67B00B99FE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2A85AF-808C-4C91-AFB3-991E1B2876AC}">
      <dsp:nvSpPr>
        <dsp:cNvPr id="0" name=""/>
        <dsp:cNvSpPr/>
      </dsp:nvSpPr>
      <dsp:spPr>
        <a:xfrm>
          <a:off x="695018" y="381740"/>
          <a:ext cx="1990125" cy="19901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66A7B-03B7-47F4-B576-0BBF56CF4649}">
      <dsp:nvSpPr>
        <dsp:cNvPr id="0" name=""/>
        <dsp:cNvSpPr/>
      </dsp:nvSpPr>
      <dsp:spPr>
        <a:xfrm>
          <a:off x="1119143" y="805865"/>
          <a:ext cx="1141875" cy="1141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B2F000-067E-4CA9-81B9-11A365AAEADD}">
      <dsp:nvSpPr>
        <dsp:cNvPr id="0" name=""/>
        <dsp:cNvSpPr/>
      </dsp:nvSpPr>
      <dsp:spPr>
        <a:xfrm>
          <a:off x="58831" y="299174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pt-BR" sz="2700" kern="1200"/>
            <a:t>Anistia</a:t>
          </a:r>
          <a:endParaRPr lang="en-US" sz="2700" kern="1200"/>
        </a:p>
      </dsp:txBody>
      <dsp:txXfrm>
        <a:off x="58831" y="2991741"/>
        <a:ext cx="3262500" cy="720000"/>
      </dsp:txXfrm>
    </dsp:sp>
    <dsp:sp modelId="{512920ED-2A36-448E-A4D4-4DEF13EE54DD}">
      <dsp:nvSpPr>
        <dsp:cNvPr id="0" name=""/>
        <dsp:cNvSpPr/>
      </dsp:nvSpPr>
      <dsp:spPr>
        <a:xfrm>
          <a:off x="4528456" y="381740"/>
          <a:ext cx="1990125" cy="19901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04107-E228-4621-AC75-6B40B21E4634}">
      <dsp:nvSpPr>
        <dsp:cNvPr id="0" name=""/>
        <dsp:cNvSpPr/>
      </dsp:nvSpPr>
      <dsp:spPr>
        <a:xfrm>
          <a:off x="4952581" y="805865"/>
          <a:ext cx="1141875" cy="1141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689DB2-FE17-49EC-B618-ABE5F3540419}">
      <dsp:nvSpPr>
        <dsp:cNvPr id="0" name=""/>
        <dsp:cNvSpPr/>
      </dsp:nvSpPr>
      <dsp:spPr>
        <a:xfrm>
          <a:off x="3892268" y="2991741"/>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pt-BR" sz="2700" kern="1200"/>
            <a:t>Fim do Bipartidarismo</a:t>
          </a:r>
          <a:endParaRPr lang="en-US" sz="2700" kern="1200"/>
        </a:p>
      </dsp:txBody>
      <dsp:txXfrm>
        <a:off x="3892268" y="2991741"/>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7299D-9C9B-4BCC-B1B5-42E0F2F9FDB2}">
      <dsp:nvSpPr>
        <dsp:cNvPr id="0" name=""/>
        <dsp:cNvSpPr/>
      </dsp:nvSpPr>
      <dsp:spPr>
        <a:xfrm>
          <a:off x="0" y="2042"/>
          <a:ext cx="4992577" cy="103518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53995B-4A82-4D68-BCE4-E37F01D7E4C6}">
      <dsp:nvSpPr>
        <dsp:cNvPr id="0" name=""/>
        <dsp:cNvSpPr/>
      </dsp:nvSpPr>
      <dsp:spPr>
        <a:xfrm>
          <a:off x="313143" y="234959"/>
          <a:ext cx="569351" cy="5693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C5EB87-CB46-4A6B-A859-DB43DEA3F3EB}">
      <dsp:nvSpPr>
        <dsp:cNvPr id="0" name=""/>
        <dsp:cNvSpPr/>
      </dsp:nvSpPr>
      <dsp:spPr>
        <a:xfrm>
          <a:off x="1195638" y="2042"/>
          <a:ext cx="3796938"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marL="0" lvl="0" indent="0" algn="l" defTabSz="977900">
            <a:lnSpc>
              <a:spcPct val="90000"/>
            </a:lnSpc>
            <a:spcBef>
              <a:spcPct val="0"/>
            </a:spcBef>
            <a:spcAft>
              <a:spcPct val="35000"/>
            </a:spcAft>
            <a:buNone/>
          </a:pPr>
          <a:r>
            <a:rPr lang="pt-BR" sz="2200" kern="1200"/>
            <a:t>Grandes conquistas foram</a:t>
          </a:r>
          <a:endParaRPr lang="en-US" sz="2200" kern="1200"/>
        </a:p>
      </dsp:txBody>
      <dsp:txXfrm>
        <a:off x="1195638" y="2042"/>
        <a:ext cx="3796938" cy="1035185"/>
      </dsp:txXfrm>
    </dsp:sp>
    <dsp:sp modelId="{CE77E0D7-CA27-4046-9938-DF6865974566}">
      <dsp:nvSpPr>
        <dsp:cNvPr id="0" name=""/>
        <dsp:cNvSpPr/>
      </dsp:nvSpPr>
      <dsp:spPr>
        <a:xfrm>
          <a:off x="0" y="1296024"/>
          <a:ext cx="4992577" cy="103518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8A814-0608-4CEB-9C34-00A3E36F1581}">
      <dsp:nvSpPr>
        <dsp:cNvPr id="0" name=""/>
        <dsp:cNvSpPr/>
      </dsp:nvSpPr>
      <dsp:spPr>
        <a:xfrm>
          <a:off x="313143" y="1528940"/>
          <a:ext cx="569351" cy="5693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2C893A-2719-4E6C-8C75-86CC09423285}">
      <dsp:nvSpPr>
        <dsp:cNvPr id="0" name=""/>
        <dsp:cNvSpPr/>
      </dsp:nvSpPr>
      <dsp:spPr>
        <a:xfrm>
          <a:off x="1195638" y="1296024"/>
          <a:ext cx="3796938"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marL="0" lvl="0" indent="0" algn="l" defTabSz="977900">
            <a:lnSpc>
              <a:spcPct val="90000"/>
            </a:lnSpc>
            <a:spcBef>
              <a:spcPct val="0"/>
            </a:spcBef>
            <a:spcAft>
              <a:spcPct val="35000"/>
            </a:spcAft>
            <a:buNone/>
          </a:pPr>
          <a:r>
            <a:rPr lang="pt-BR" sz="2200" kern="1200"/>
            <a:t>Energia</a:t>
          </a:r>
          <a:endParaRPr lang="en-US" sz="2200" kern="1200"/>
        </a:p>
      </dsp:txBody>
      <dsp:txXfrm>
        <a:off x="1195638" y="1296024"/>
        <a:ext cx="3796938" cy="1035185"/>
      </dsp:txXfrm>
    </dsp:sp>
    <dsp:sp modelId="{5BFFB37D-6278-44F9-9DCD-DCBAE4C2F8CB}">
      <dsp:nvSpPr>
        <dsp:cNvPr id="0" name=""/>
        <dsp:cNvSpPr/>
      </dsp:nvSpPr>
      <dsp:spPr>
        <a:xfrm>
          <a:off x="0" y="2590005"/>
          <a:ext cx="4992577" cy="103518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80026-DAAB-496D-B954-0305A145AAB1}">
      <dsp:nvSpPr>
        <dsp:cNvPr id="0" name=""/>
        <dsp:cNvSpPr/>
      </dsp:nvSpPr>
      <dsp:spPr>
        <a:xfrm>
          <a:off x="313143" y="2822922"/>
          <a:ext cx="569351" cy="5693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9FD2F38-868E-4605-B0B8-3698B3E2433B}">
      <dsp:nvSpPr>
        <dsp:cNvPr id="0" name=""/>
        <dsp:cNvSpPr/>
      </dsp:nvSpPr>
      <dsp:spPr>
        <a:xfrm>
          <a:off x="1195638" y="2590005"/>
          <a:ext cx="3796938"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marL="0" lvl="0" indent="0" algn="l" defTabSz="977900">
            <a:lnSpc>
              <a:spcPct val="90000"/>
            </a:lnSpc>
            <a:spcBef>
              <a:spcPct val="0"/>
            </a:spcBef>
            <a:spcAft>
              <a:spcPct val="35000"/>
            </a:spcAft>
            <a:buNone/>
          </a:pPr>
          <a:r>
            <a:rPr lang="pt-BR" sz="2200" kern="1200"/>
            <a:t>Transportes</a:t>
          </a:r>
          <a:endParaRPr lang="en-US" sz="2200" kern="1200"/>
        </a:p>
      </dsp:txBody>
      <dsp:txXfrm>
        <a:off x="1195638" y="2590005"/>
        <a:ext cx="3796938" cy="1035185"/>
      </dsp:txXfrm>
    </dsp:sp>
    <dsp:sp modelId="{61C60B91-8F58-4B15-9961-464DDDCCAA9B}">
      <dsp:nvSpPr>
        <dsp:cNvPr id="0" name=""/>
        <dsp:cNvSpPr/>
      </dsp:nvSpPr>
      <dsp:spPr>
        <a:xfrm>
          <a:off x="0" y="3883987"/>
          <a:ext cx="4992577" cy="103518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723944-AE2E-4139-9975-9CA95B8326D1}">
      <dsp:nvSpPr>
        <dsp:cNvPr id="0" name=""/>
        <dsp:cNvSpPr/>
      </dsp:nvSpPr>
      <dsp:spPr>
        <a:xfrm>
          <a:off x="313143" y="4116903"/>
          <a:ext cx="569351" cy="5693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F58718-5F6B-4BB3-8E06-E67B00B99FE6}">
      <dsp:nvSpPr>
        <dsp:cNvPr id="0" name=""/>
        <dsp:cNvSpPr/>
      </dsp:nvSpPr>
      <dsp:spPr>
        <a:xfrm>
          <a:off x="1195638" y="3883987"/>
          <a:ext cx="3796938" cy="1035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7" tIns="109557" rIns="109557" bIns="109557" numCol="1" spcCol="1270" anchor="ctr" anchorCtr="0">
          <a:noAutofit/>
        </a:bodyPr>
        <a:lstStyle/>
        <a:p>
          <a:pPr marL="0" lvl="0" indent="0" algn="l" defTabSz="977900">
            <a:lnSpc>
              <a:spcPct val="90000"/>
            </a:lnSpc>
            <a:spcBef>
              <a:spcPct val="0"/>
            </a:spcBef>
            <a:spcAft>
              <a:spcPct val="35000"/>
            </a:spcAft>
            <a:buNone/>
          </a:pPr>
          <a:r>
            <a:rPr lang="pt-BR" sz="2200" kern="1200"/>
            <a:t>Comunicações</a:t>
          </a:r>
          <a:endParaRPr lang="en-US" sz="2200" kern="1200"/>
        </a:p>
      </dsp:txBody>
      <dsp:txXfrm>
        <a:off x="1195638" y="3883987"/>
        <a:ext cx="3796938" cy="103518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78896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37284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2830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51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0527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456785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343351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3901403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153477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380053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59581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51839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309310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89066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257546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BBD76B1D-A113-4AE2-800D-24262CE1CD82}" type="datetimeFigureOut">
              <a:rPr lang="pt-BR" smtClean="0"/>
              <a:pPr/>
              <a:t>01/07/2019</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8C73E40-51B4-4EED-94AB-5A7FABBEF2FA}" type="slidenum">
              <a:rPr lang="pt-BR" smtClean="0"/>
              <a:pPr/>
              <a:t>‹nº›</a:t>
            </a:fld>
            <a:endParaRPr lang="pt-BR"/>
          </a:p>
        </p:txBody>
      </p:sp>
    </p:spTree>
    <p:extLst>
      <p:ext uri="{BB962C8B-B14F-4D97-AF65-F5344CB8AC3E}">
        <p14:creationId xmlns:p14="http://schemas.microsoft.com/office/powerpoint/2010/main" val="79846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D76B1D-A113-4AE2-800D-24262CE1CD82}" type="datetimeFigureOut">
              <a:rPr lang="pt-BR" smtClean="0"/>
              <a:pPr/>
              <a:t>01/07/2019</a:t>
            </a:fld>
            <a:endParaRPr lang="pt-B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8C73E40-51B4-4EED-94AB-5A7FABBEF2FA}" type="slidenum">
              <a:rPr lang="pt-BR" smtClean="0"/>
              <a:pPr/>
              <a:t>‹nº›</a:t>
            </a:fld>
            <a:endParaRPr lang="pt-BR"/>
          </a:p>
        </p:txBody>
      </p:sp>
    </p:spTree>
    <p:extLst>
      <p:ext uri="{BB962C8B-B14F-4D97-AF65-F5344CB8AC3E}">
        <p14:creationId xmlns:p14="http://schemas.microsoft.com/office/powerpoint/2010/main" val="3055666176"/>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27584" y="3140968"/>
            <a:ext cx="7723584" cy="1828800"/>
          </a:xfrm>
        </p:spPr>
        <p:txBody>
          <a:bodyPr/>
          <a:lstStyle/>
          <a:p>
            <a:r>
              <a:rPr lang="pt-BR" b="1" dirty="0">
                <a:solidFill>
                  <a:srgbClr val="FF0000"/>
                </a:solidFill>
                <a:effectLst>
                  <a:outerShdw blurRad="38100" dist="38100" dir="2700000" algn="tl">
                    <a:srgbClr val="000000">
                      <a:alpha val="43137"/>
                    </a:srgbClr>
                  </a:outerShdw>
                </a:effectLst>
              </a:rPr>
              <a:t>Brasil – Ditadura Militar</a:t>
            </a:r>
          </a:p>
        </p:txBody>
      </p:sp>
      <p:sp>
        <p:nvSpPr>
          <p:cNvPr id="3" name="Subtítulo 2"/>
          <p:cNvSpPr>
            <a:spLocks noGrp="1"/>
          </p:cNvSpPr>
          <p:nvPr>
            <p:ph type="subTitle" idx="1"/>
          </p:nvPr>
        </p:nvSpPr>
        <p:spPr>
          <a:xfrm>
            <a:off x="2663952" y="5373216"/>
            <a:ext cx="6480048" cy="1752600"/>
          </a:xfrm>
        </p:spPr>
        <p:txBody>
          <a:bodyPr/>
          <a:lstStyle/>
          <a:p>
            <a:r>
              <a:rPr lang="pt-BR" dirty="0" err="1"/>
              <a:t>Profº</a:t>
            </a:r>
            <a:r>
              <a:rPr lang="pt-BR" dirty="0"/>
              <a:t> Bruno Ferreira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Questões</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400"/>
              <a:t>1 – Responda em que se baseava a proposta econômica do governo Castelo Branco.</a:t>
            </a:r>
          </a:p>
          <a:p>
            <a:pPr>
              <a:lnSpc>
                <a:spcPct val="90000"/>
              </a:lnSpc>
            </a:pPr>
            <a:r>
              <a:rPr lang="pt-BR" sz="1400"/>
              <a:t>2 – Explique como foi o relacionamento entre o governo Castelo Branco e os trabalhadores.</a:t>
            </a:r>
          </a:p>
          <a:p>
            <a:pPr>
              <a:lnSpc>
                <a:spcPct val="90000"/>
              </a:lnSpc>
            </a:pPr>
            <a:r>
              <a:rPr lang="pt-BR" sz="1400"/>
              <a:t>3 – Mencione o principal objetivo na elaboração da Constituição de 1967.</a:t>
            </a:r>
          </a:p>
          <a:p>
            <a:pPr>
              <a:lnSpc>
                <a:spcPct val="90000"/>
              </a:lnSpc>
            </a:pPr>
            <a:r>
              <a:rPr lang="pt-BR" sz="1400"/>
              <a:t>4 – Comente.</a:t>
            </a:r>
          </a:p>
          <a:p>
            <a:pPr>
              <a:lnSpc>
                <a:spcPct val="90000"/>
              </a:lnSpc>
            </a:pPr>
            <a:r>
              <a:rPr lang="pt-BR" sz="1400"/>
              <a:t>A – como o governo utilizou o AI-5</a:t>
            </a:r>
          </a:p>
          <a:p>
            <a:pPr>
              <a:lnSpc>
                <a:spcPct val="90000"/>
              </a:lnSpc>
            </a:pPr>
            <a:r>
              <a:rPr lang="pt-BR" sz="1400"/>
              <a:t>B – sobre os poderes que o AI-5 dava ao presidente da república.</a:t>
            </a:r>
          </a:p>
          <a:p>
            <a:pPr>
              <a:lnSpc>
                <a:spcPct val="90000"/>
              </a:lnSpc>
            </a:pPr>
            <a:endParaRPr lang="pt-BR" sz="1400"/>
          </a:p>
        </p:txBody>
      </p:sp>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l="1473" r="39528"/>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508000" y="609599"/>
            <a:ext cx="2882531" cy="5545667"/>
          </a:xfrm>
        </p:spPr>
        <p:txBody>
          <a:bodyPr anchor="ctr">
            <a:normAutofit/>
          </a:bodyPr>
          <a:lstStyle/>
          <a:p>
            <a:r>
              <a:rPr lang="pt-BR">
                <a:solidFill>
                  <a:schemeClr val="tx1">
                    <a:lumMod val="85000"/>
                    <a:lumOff val="15000"/>
                  </a:schemeClr>
                </a:solidFill>
              </a:rPr>
              <a:t>Reflexão</a:t>
            </a:r>
          </a:p>
        </p:txBody>
      </p:sp>
      <p:sp>
        <p:nvSpPr>
          <p:cNvPr id="3" name="Espaço Reservado para Conteúdo 2"/>
          <p:cNvSpPr>
            <a:spLocks noGrp="1"/>
          </p:cNvSpPr>
          <p:nvPr>
            <p:ph idx="1"/>
          </p:nvPr>
        </p:nvSpPr>
        <p:spPr>
          <a:xfrm>
            <a:off x="4587063" y="609600"/>
            <a:ext cx="4133472" cy="5545667"/>
          </a:xfrm>
        </p:spPr>
        <p:txBody>
          <a:bodyPr anchor="ctr">
            <a:normAutofit/>
          </a:bodyPr>
          <a:lstStyle/>
          <a:p>
            <a:r>
              <a:rPr lang="pt-BR">
                <a:solidFill>
                  <a:srgbClr val="FFFFFF"/>
                </a:solidFill>
              </a:rPr>
              <a:t>Releia o texto Anos Rebeldes e caracterize a década de 60.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8000" y="609600"/>
            <a:ext cx="6447501" cy="1320800"/>
          </a:xfrm>
        </p:spPr>
        <p:txBody>
          <a:bodyPr anchor="t">
            <a:normAutofit/>
          </a:bodyPr>
          <a:lstStyle/>
          <a:p>
            <a:r>
              <a:rPr lang="pt-BR" b="1"/>
              <a:t>Governo Médici (1969 – 1974)</a:t>
            </a:r>
          </a:p>
        </p:txBody>
      </p:sp>
      <p:sp>
        <p:nvSpPr>
          <p:cNvPr id="3" name="Espaço Reservado para Conteúdo 2"/>
          <p:cNvSpPr>
            <a:spLocks noGrp="1"/>
          </p:cNvSpPr>
          <p:nvPr>
            <p:ph idx="1"/>
          </p:nvPr>
        </p:nvSpPr>
        <p:spPr>
          <a:xfrm>
            <a:off x="3047370" y="2160589"/>
            <a:ext cx="3905879" cy="3880773"/>
          </a:xfrm>
        </p:spPr>
        <p:txBody>
          <a:bodyPr>
            <a:normAutofit/>
          </a:bodyPr>
          <a:lstStyle/>
          <a:p>
            <a:pPr>
              <a:lnSpc>
                <a:spcPct val="90000"/>
              </a:lnSpc>
            </a:pPr>
            <a:r>
              <a:rPr lang="pt-BR" sz="1300"/>
              <a:t>Campeão na repressão e violência</a:t>
            </a:r>
          </a:p>
          <a:p>
            <a:pPr>
              <a:lnSpc>
                <a:spcPct val="90000"/>
              </a:lnSpc>
            </a:pPr>
            <a:r>
              <a:rPr lang="pt-BR" sz="1300"/>
              <a:t>Direitos suspensos, mão de ferro da ditadura.</a:t>
            </a:r>
          </a:p>
          <a:p>
            <a:pPr>
              <a:lnSpc>
                <a:spcPct val="90000"/>
              </a:lnSpc>
            </a:pPr>
            <a:r>
              <a:rPr lang="pt-BR" sz="1300"/>
              <a:t>Para promover a sua imagem utilizava de slogan: Brasil – Ame-o ou deixe-o na pratica significava apoie o regime militar ou abandone o país.</a:t>
            </a:r>
          </a:p>
          <a:p>
            <a:pPr>
              <a:lnSpc>
                <a:spcPct val="90000"/>
              </a:lnSpc>
            </a:pPr>
            <a:r>
              <a:rPr lang="pt-BR" sz="1300"/>
              <a:t>Meios de comunicação censurados.</a:t>
            </a:r>
          </a:p>
          <a:p>
            <a:pPr>
              <a:lnSpc>
                <a:spcPct val="90000"/>
              </a:lnSpc>
            </a:pPr>
            <a:r>
              <a:rPr lang="pt-BR" sz="1300"/>
              <a:t>Surgiram grupos de guerrilheiros e foram brutalmente reprimidos já que eram uma ameaça pois faziam diversos assaltos na busca de dinheiro sequestravam diplomatas entre os mais famosos guerrilheiros foram:</a:t>
            </a:r>
          </a:p>
          <a:p>
            <a:pPr>
              <a:lnSpc>
                <a:spcPct val="90000"/>
              </a:lnSpc>
            </a:pPr>
            <a:r>
              <a:rPr lang="pt-BR" sz="1300"/>
              <a:t>- Carlos Marighela ex-capitão Carlos Lamarca e Osvaldo Orlando da Costa.</a:t>
            </a:r>
          </a:p>
          <a:p>
            <a:pPr>
              <a:lnSpc>
                <a:spcPct val="90000"/>
              </a:lnSpc>
            </a:pPr>
            <a:r>
              <a:rPr lang="pt-BR" sz="1300"/>
              <a:t>Todos foram exterminados pela repressão militar.</a:t>
            </a:r>
          </a:p>
        </p:txBody>
      </p:sp>
      <p:pic>
        <p:nvPicPr>
          <p:cNvPr id="23554" name="Picture 2" descr="http://n.i.uol.com.br/licaodecasa/ensfundamental/historiadobrasil/medici.jpg"/>
          <p:cNvPicPr>
            <a:picLocks noChangeAspect="1" noChangeArrowheads="1"/>
          </p:cNvPicPr>
          <p:nvPr/>
        </p:nvPicPr>
        <p:blipFill rotWithShape="1">
          <a:blip r:embed="rId2" cstate="print"/>
          <a:srcRect l="8073" r="10930" b="-1"/>
          <a:stretch/>
        </p:blipFill>
        <p:spPr bwMode="auto">
          <a:xfrm>
            <a:off x="508000" y="2159331"/>
            <a:ext cx="2358448" cy="38823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2530" name="Picture 2" descr="http://www.ufscar.br/rua/img/d09/medici2.jpg"/>
          <p:cNvPicPr>
            <a:picLocks noChangeAspect="1" noChangeArrowheads="1"/>
          </p:cNvPicPr>
          <p:nvPr/>
        </p:nvPicPr>
        <p:blipFill rotWithShape="1">
          <a:blip r:embed="rId2" cstate="print"/>
          <a:srcRect t="15553" b="188"/>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ítulo 1"/>
          <p:cNvSpPr>
            <a:spLocks noGrp="1"/>
          </p:cNvSpPr>
          <p:nvPr>
            <p:ph type="title"/>
          </p:nvPr>
        </p:nvSpPr>
        <p:spPr>
          <a:xfrm>
            <a:off x="507999" y="609600"/>
            <a:ext cx="2888343" cy="1320800"/>
          </a:xfrm>
        </p:spPr>
        <p:txBody>
          <a:bodyPr>
            <a:normAutofit/>
          </a:bodyPr>
          <a:lstStyle/>
          <a:p>
            <a:r>
              <a:rPr lang="pt-BR" b="1"/>
              <a:t>“Milagre brasileiro”</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500"/>
              <a:t>No plano econômico, o governo Médici foi marcado por significativo desenvolvimento, ao qual a propaganda era “milagre brasileiro”</a:t>
            </a:r>
          </a:p>
          <a:p>
            <a:pPr>
              <a:lnSpc>
                <a:spcPct val="90000"/>
              </a:lnSpc>
            </a:pPr>
            <a:r>
              <a:rPr lang="pt-BR" sz="1500"/>
              <a:t>No comando da fazenda estava, Delfim Neto, a economia cresceu a taxas anuais, tendo como base o aumento da produção industrial, o crescimento das exportações e a grande utilização de empréstimos do exterior.</a:t>
            </a:r>
          </a:p>
          <a:p>
            <a:pPr>
              <a:lnSpc>
                <a:spcPct val="90000"/>
              </a:lnSpc>
            </a:pPr>
            <a:endParaRPr lang="pt-BR" sz="150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Durou pouco tempo o milagre</a:t>
            </a:r>
          </a:p>
          <a:p>
            <a:r>
              <a:rPr lang="pt-BR" dirty="0"/>
              <a:t>Pois ouve forte arrojo salarial</a:t>
            </a:r>
          </a:p>
          <a:p>
            <a:r>
              <a:rPr lang="pt-BR" dirty="0"/>
              <a:t>E a conjuntura internacional favorável decaiu</a:t>
            </a:r>
          </a:p>
          <a:p>
            <a:r>
              <a:rPr lang="pt-BR" dirty="0"/>
              <a:t>Aumento do preço do petróleo dificultou  o mercado internacional.</a:t>
            </a:r>
          </a:p>
          <a:p>
            <a:r>
              <a:rPr lang="pt-BR" dirty="0"/>
              <a:t>Impacto na Inflação</a:t>
            </a:r>
          </a:p>
          <a:p>
            <a:r>
              <a:rPr lang="pt-BR" dirty="0"/>
              <a:t>Divida externa cresceu assustadoramente.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b="1" dirty="0">
                <a:solidFill>
                  <a:srgbClr val="FF0000"/>
                </a:solidFill>
              </a:rPr>
              <a:t>Euforia na ditadura Brasil – ame -  ou deixe - o</a:t>
            </a:r>
          </a:p>
        </p:txBody>
      </p:sp>
      <p:sp>
        <p:nvSpPr>
          <p:cNvPr id="3" name="Espaço Reservado para Conteúdo 2"/>
          <p:cNvSpPr>
            <a:spLocks noGrp="1"/>
          </p:cNvSpPr>
          <p:nvPr>
            <p:ph idx="1"/>
          </p:nvPr>
        </p:nvSpPr>
        <p:spPr>
          <a:xfrm>
            <a:off x="243137" y="1827313"/>
            <a:ext cx="8291264" cy="4421087"/>
          </a:xfrm>
        </p:spPr>
        <p:txBody>
          <a:bodyPr>
            <a:normAutofit/>
          </a:bodyPr>
          <a:lstStyle/>
          <a:p>
            <a:pPr algn="just"/>
            <a:r>
              <a:rPr lang="pt-BR" dirty="0"/>
              <a:t>Os adesivos </a:t>
            </a:r>
            <a:r>
              <a:rPr lang="pt-BR" dirty="0">
                <a:solidFill>
                  <a:srgbClr val="FF0000"/>
                </a:solidFill>
              </a:rPr>
              <a:t>“Brasil – ame ou deixe-o” </a:t>
            </a:r>
            <a:r>
              <a:rPr lang="pt-BR" dirty="0"/>
              <a:t>grudaram em todos as faces de um pais em que o PIB – 10% ano, as bolsas dispararam, as obras da transamazônica começavam e 160 milhões de dólares eram torrados na compra de 16  aviões supersônicos Miragem.</a:t>
            </a:r>
          </a:p>
          <a:p>
            <a:pPr algn="just"/>
            <a:r>
              <a:rPr lang="pt-BR" dirty="0"/>
              <a:t>- </a:t>
            </a:r>
            <a:r>
              <a:rPr lang="pt-BR" dirty="0">
                <a:solidFill>
                  <a:srgbClr val="FF0000"/>
                </a:solidFill>
              </a:rPr>
              <a:t>O Brasil estava vivendo um momento falso da sua historia por que estava  com o pais virtual de “Brasil Grande”</a:t>
            </a:r>
          </a:p>
          <a:p>
            <a:pPr algn="just"/>
            <a:r>
              <a:rPr lang="pt-BR" dirty="0"/>
              <a:t>- A economia ia bem mas o povo mal, esta era a frase de Médici.</a:t>
            </a:r>
          </a:p>
          <a:p>
            <a:pPr algn="just"/>
            <a:r>
              <a:rPr lang="pt-BR" dirty="0"/>
              <a:t>- </a:t>
            </a:r>
            <a:r>
              <a:rPr lang="pt-BR" dirty="0">
                <a:solidFill>
                  <a:srgbClr val="FF0000"/>
                </a:solidFill>
              </a:rPr>
              <a:t>Classe media novas possibilidades de consumo, os atrativos do capitalismo era ter uma </a:t>
            </a:r>
            <a:r>
              <a:rPr lang="pt-BR" dirty="0" err="1">
                <a:solidFill>
                  <a:srgbClr val="FF0000"/>
                </a:solidFill>
              </a:rPr>
              <a:t>Tv</a:t>
            </a:r>
            <a:r>
              <a:rPr lang="pt-BR" dirty="0">
                <a:solidFill>
                  <a:srgbClr val="FF0000"/>
                </a:solidFill>
              </a:rPr>
              <a:t> a cores, andar de Corcel e viajar para </a:t>
            </a:r>
            <a:r>
              <a:rPr lang="pt-BR" dirty="0" err="1">
                <a:solidFill>
                  <a:srgbClr val="FF0000"/>
                </a:solidFill>
              </a:rPr>
              <a:t>Bariloche</a:t>
            </a:r>
            <a:r>
              <a:rPr lang="pt-BR" dirty="0">
                <a:solidFill>
                  <a:srgbClr val="FF0000"/>
                </a:solidFill>
              </a:rPr>
              <a:t> na Argentina.</a:t>
            </a:r>
          </a:p>
        </p:txBody>
      </p:sp>
      <p:pic>
        <p:nvPicPr>
          <p:cNvPr id="21506" name="Picture 2" descr="http://1.bp.blogspot.com/-ZsRjoM6bLu4/UD_A7HxjM8I/AAAAAAAAARU/V6IMmn2fyEY/s400/brasil-ame-o-ou-deixe-o.png"/>
          <p:cNvPicPr>
            <a:picLocks noChangeAspect="1" noChangeArrowheads="1"/>
          </p:cNvPicPr>
          <p:nvPr/>
        </p:nvPicPr>
        <p:blipFill>
          <a:blip r:embed="rId2" cstate="print"/>
          <a:srcRect/>
          <a:stretch>
            <a:fillRect/>
          </a:stretch>
        </p:blipFill>
        <p:spPr bwMode="auto">
          <a:xfrm>
            <a:off x="935596" y="5444097"/>
            <a:ext cx="7272808" cy="115438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37171" y="609600"/>
            <a:ext cx="4818330" cy="1320800"/>
          </a:xfrm>
        </p:spPr>
        <p:txBody>
          <a:bodyPr>
            <a:normAutofit/>
          </a:bodyPr>
          <a:lstStyle/>
          <a:p>
            <a:r>
              <a:rPr lang="pt-BR" dirty="0"/>
              <a:t>Governo Geisel</a:t>
            </a:r>
          </a:p>
        </p:txBody>
      </p:sp>
      <p:sp>
        <p:nvSpPr>
          <p:cNvPr id="73" name="Isosceles Triangle 72">
            <a:extLst>
              <a:ext uri="{FF2B5EF4-FFF2-40B4-BE49-F238E27FC236}">
                <a16:creationId xmlns:a16="http://schemas.microsoft.com/office/drawing/2014/main" id="{462665EA-AABF-4427-A720-538234E60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 y="4036978"/>
            <a:ext cx="342900" cy="2811294"/>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0484" name="Picture 4" descr="http://www.brasil.gov.br/imagens/linha-do-tempo/linha-do-tempo-presidentes/1974-geisel/image_preview"/>
          <p:cNvPicPr>
            <a:picLocks noChangeAspect="1" noChangeArrowheads="1"/>
          </p:cNvPicPr>
          <p:nvPr/>
        </p:nvPicPr>
        <p:blipFill rotWithShape="1">
          <a:blip r:embed="rId2" cstate="print"/>
          <a:srcRect l="35470" r="28339" b="9090"/>
          <a:stretch/>
        </p:blipFill>
        <p:spPr bwMode="auto">
          <a:xfrm>
            <a:off x="20" y="10"/>
            <a:ext cx="2050522"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3" name="Espaço Reservado para Conteúdo 2"/>
          <p:cNvSpPr>
            <a:spLocks noGrp="1"/>
          </p:cNvSpPr>
          <p:nvPr>
            <p:ph idx="1"/>
          </p:nvPr>
        </p:nvSpPr>
        <p:spPr>
          <a:xfrm>
            <a:off x="2137171" y="2160589"/>
            <a:ext cx="4818330" cy="3880773"/>
          </a:xfrm>
        </p:spPr>
        <p:txBody>
          <a:bodyPr>
            <a:normAutofit/>
          </a:bodyPr>
          <a:lstStyle/>
          <a:p>
            <a:pPr>
              <a:lnSpc>
                <a:spcPct val="90000"/>
              </a:lnSpc>
            </a:pPr>
            <a:r>
              <a:rPr lang="pt-BR" sz="1000"/>
              <a:t>Ernesto Geisel sucessor de </a:t>
            </a:r>
            <a:r>
              <a:rPr lang="pt-BR" sz="1000" err="1"/>
              <a:t>Medici</a:t>
            </a:r>
            <a:endParaRPr lang="pt-BR" sz="1000"/>
          </a:p>
          <a:p>
            <a:pPr>
              <a:lnSpc>
                <a:spcPct val="90000"/>
              </a:lnSpc>
            </a:pPr>
            <a:r>
              <a:rPr lang="pt-BR" sz="1000"/>
              <a:t>Gradual, Lento e Seguro</a:t>
            </a:r>
          </a:p>
          <a:p>
            <a:pPr>
              <a:lnSpc>
                <a:spcPct val="90000"/>
              </a:lnSpc>
            </a:pPr>
            <a:r>
              <a:rPr lang="pt-BR" sz="1000"/>
              <a:t>Diminuição da ação da censura sobre os meios de comunicação.</a:t>
            </a:r>
          </a:p>
          <a:p>
            <a:pPr>
              <a:lnSpc>
                <a:spcPct val="90000"/>
              </a:lnSpc>
            </a:pPr>
            <a:r>
              <a:rPr lang="pt-BR" sz="1000"/>
              <a:t>Eleições livres em 1974 para senadores  deputados e vereadores</a:t>
            </a:r>
          </a:p>
          <a:p>
            <a:pPr>
              <a:lnSpc>
                <a:spcPct val="90000"/>
              </a:lnSpc>
            </a:pPr>
            <a:r>
              <a:rPr lang="pt-BR" sz="1000"/>
              <a:t>Único partido de oposição alcançou uma vitoria significativa na arena o MDB.</a:t>
            </a:r>
          </a:p>
          <a:p>
            <a:pPr>
              <a:lnSpc>
                <a:spcPct val="90000"/>
              </a:lnSpc>
            </a:pPr>
            <a:r>
              <a:rPr lang="pt-BR" sz="1000"/>
              <a:t>Não suportaram a vitoria do MDB e continuaram a agir com a mesma violência</a:t>
            </a:r>
          </a:p>
          <a:p>
            <a:pPr>
              <a:lnSpc>
                <a:spcPct val="90000"/>
              </a:lnSpc>
            </a:pPr>
            <a:r>
              <a:rPr lang="pt-BR" sz="1000"/>
              <a:t>Foram presos e mortos no exercito o jornalista Vladimir Herzog (1975) e posterior o operário Manuel Fiel Filho 1976.</a:t>
            </a:r>
          </a:p>
          <a:p>
            <a:pPr>
              <a:lnSpc>
                <a:spcPct val="90000"/>
              </a:lnSpc>
            </a:pPr>
            <a:r>
              <a:rPr lang="pt-BR" sz="1000"/>
              <a:t>O general comandante do exercito foi afastado por pressões da Sociedade pela forte onda de violência.</a:t>
            </a:r>
          </a:p>
          <a:p>
            <a:pPr>
              <a:lnSpc>
                <a:spcPct val="90000"/>
              </a:lnSpc>
            </a:pPr>
            <a:r>
              <a:rPr lang="pt-BR" sz="1000"/>
              <a:t>Entretanto o presidente </a:t>
            </a:r>
            <a:r>
              <a:rPr lang="pt-BR" sz="1000" err="1"/>
              <a:t>Geise</a:t>
            </a:r>
            <a:r>
              <a:rPr lang="pt-BR" sz="1000"/>
              <a:t> retrocedeu no processo de abertura </a:t>
            </a:r>
            <a:r>
              <a:rPr lang="pt-BR" sz="1000" err="1"/>
              <a:t>politica</a:t>
            </a:r>
            <a:r>
              <a:rPr lang="pt-BR" sz="1000"/>
              <a:t> em 1976 decretou uma lei que limitava a propaganda eleitoral.</a:t>
            </a:r>
          </a:p>
          <a:p>
            <a:pPr>
              <a:lnSpc>
                <a:spcPct val="90000"/>
              </a:lnSpc>
            </a:pPr>
            <a:r>
              <a:rPr lang="pt-BR" sz="1000"/>
              <a:t>Em 1977 decretou uma serie de normas autoritárias que entre outras coisas determinava que um terço dos senadores seria escolhido diretamente pelo governo.criando os chamados Senadores Biônicos esses eram senadores controlados pelo governo.</a:t>
            </a:r>
          </a:p>
          <a:p>
            <a:pPr>
              <a:lnSpc>
                <a:spcPct val="90000"/>
              </a:lnSpc>
            </a:pPr>
            <a:endParaRPr lang="pt-BR" sz="1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508000" y="609599"/>
            <a:ext cx="2882531" cy="5545667"/>
          </a:xfrm>
        </p:spPr>
        <p:txBody>
          <a:bodyPr anchor="ctr">
            <a:normAutofit/>
          </a:bodyPr>
          <a:lstStyle/>
          <a:p>
            <a:r>
              <a:rPr lang="pt-BR">
                <a:solidFill>
                  <a:schemeClr val="tx1">
                    <a:lumMod val="85000"/>
                    <a:lumOff val="15000"/>
                  </a:schemeClr>
                </a:solidFill>
              </a:rPr>
              <a:t>Obras faraônicas</a:t>
            </a:r>
          </a:p>
        </p:txBody>
      </p:sp>
      <p:sp>
        <p:nvSpPr>
          <p:cNvPr id="3" name="Espaço Reservado para Conteúdo 2"/>
          <p:cNvSpPr>
            <a:spLocks noGrp="1"/>
          </p:cNvSpPr>
          <p:nvPr>
            <p:ph idx="1"/>
          </p:nvPr>
        </p:nvSpPr>
        <p:spPr>
          <a:xfrm>
            <a:off x="4587063" y="609600"/>
            <a:ext cx="4133472" cy="5545667"/>
          </a:xfrm>
        </p:spPr>
        <p:txBody>
          <a:bodyPr anchor="ctr">
            <a:normAutofit/>
          </a:bodyPr>
          <a:lstStyle/>
          <a:p>
            <a:r>
              <a:rPr lang="pt-BR">
                <a:solidFill>
                  <a:srgbClr val="FFFFFF"/>
                </a:solidFill>
              </a:rPr>
              <a:t>O Plano de Geisel destacava a necessita de expansão da industria de bens de produção.</a:t>
            </a:r>
          </a:p>
          <a:p>
            <a:r>
              <a:rPr lang="pt-BR">
                <a:solidFill>
                  <a:srgbClr val="FFFFFF"/>
                </a:solidFill>
              </a:rPr>
              <a:t>(maquinas, equipamentos, aço, cobre, energia elétrica etc.).</a:t>
            </a:r>
          </a:p>
          <a:p>
            <a:r>
              <a:rPr lang="pt-BR">
                <a:solidFill>
                  <a:srgbClr val="FFFFFF"/>
                </a:solidFill>
              </a:rPr>
              <a:t>Obras de mineração.</a:t>
            </a:r>
          </a:p>
          <a:p>
            <a:r>
              <a:rPr lang="pt-BR">
                <a:solidFill>
                  <a:srgbClr val="FFFFFF"/>
                </a:solidFill>
              </a:rPr>
              <a:t>Exploração na serra dos Carajás</a:t>
            </a:r>
          </a:p>
          <a:p>
            <a:r>
              <a:rPr lang="pt-BR">
                <a:solidFill>
                  <a:srgbClr val="FFFFFF"/>
                </a:solidFill>
              </a:rPr>
              <a:t>Construção de Usinas hidrelétricas como Itaipu, Tucurui, sobradinho etc.</a:t>
            </a:r>
          </a:p>
          <a:p>
            <a:r>
              <a:rPr lang="pt-BR">
                <a:solidFill>
                  <a:srgbClr val="FFFFFF"/>
                </a:solidFill>
              </a:rPr>
              <a:t>Essas obras eram as chamadas faraônicas.</a:t>
            </a:r>
          </a:p>
          <a:p>
            <a:r>
              <a:rPr lang="pt-BR">
                <a:solidFill>
                  <a:srgbClr val="FFFFFF"/>
                </a:solidFill>
              </a:rPr>
              <a:t>O petróleo do Brasil eram 80% importado, gastando metade da receita deixando a balança desfavorável.</a:t>
            </a:r>
          </a:p>
          <a:p>
            <a:endParaRPr lang="pt-B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565C35A-C6FA-4269-822E-6DB5B9C488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F8BBEF76-F066-4551-8A87-AAFD9969E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7E701E2-9884-4313-A922-224D075A7C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5E397A22-38A0-4816-926B-740F8E189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B41D911B-1F2A-43C3-BDE4-77A1F3D85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A429A86E-CFC2-4521-9A58-DF4BF96D9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6C2031B9-9CCA-4136-8A40-6AA65CF7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7B7CA69-ACEC-459C-91DB-733874710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085" name="Picture 2" descr="http://lh4.ggpht.com/_lEzM-7IfgJQ/RvV8XRkNbvI/AAAAAAAAAnY/4ZXaPjKzTw4/RJ%20-%20Constru%C3%A7%C3%A3o%20da%20Ponte%20Rio-Niter%C3%B3i%20-%20v%C3%A3o%20central%20-%201974.jpg"/>
          <p:cNvPicPr>
            <a:picLocks noGrp="1" noChangeAspect="1" noChangeArrowheads="1"/>
          </p:cNvPicPr>
          <p:nvPr>
            <p:ph idx="1"/>
          </p:nvPr>
        </p:nvPicPr>
        <p:blipFill rotWithShape="1">
          <a:blip r:embed="rId2" cstate="print"/>
          <a:srcRect l="1638" r="2" b="2"/>
          <a:stretch/>
        </p:blipFill>
        <p:spPr bwMode="auto">
          <a:xfrm>
            <a:off x="482600" y="643467"/>
            <a:ext cx="8178799" cy="557106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0565C35A-C6FA-4269-822E-6DB5B9C488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3" name="Straight Connector 72">
              <a:extLst>
                <a:ext uri="{FF2B5EF4-FFF2-40B4-BE49-F238E27FC236}">
                  <a16:creationId xmlns:a16="http://schemas.microsoft.com/office/drawing/2014/main" id="{F8BBEF76-F066-4551-8A87-AAFD9969E5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97E701E2-9884-4313-A922-224D075A7C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2C9DF5B-371A-4170-9F46-B6EE7EF02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00EAEF78-4C36-4EC9-855A-C27427C36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5E397A22-38A0-4816-926B-740F8E189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A4756C8A-87DB-494D-999F-E6C0EB0BD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FB60A164-1613-43A9-A23E-870E89DD9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CA0CF5DE-8A99-4138-A0F0-C84DA0C7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B41D911B-1F2A-43C3-BDE4-77A1F3D85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A429A86E-CFC2-4521-9A58-DF4BF96D9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6C2031B9-9CCA-4136-8A40-6AA65CF75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57B7CA69-ACEC-459C-91DB-7338747100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AB6B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3" name="Picture 2" descr="https://www.ambienteenergia.com.br/wp-content/uploads/2012/09/itaipu-4.jpg"/>
          <p:cNvPicPr>
            <a:picLocks noGrp="1" noChangeAspect="1" noChangeArrowheads="1"/>
          </p:cNvPicPr>
          <p:nvPr>
            <p:ph idx="1"/>
          </p:nvPr>
        </p:nvPicPr>
        <p:blipFill rotWithShape="1">
          <a:blip r:embed="rId2" cstate="print"/>
          <a:srcRect r="3842" b="2"/>
          <a:stretch/>
        </p:blipFill>
        <p:spPr bwMode="auto">
          <a:xfrm>
            <a:off x="482600" y="643467"/>
            <a:ext cx="8178799" cy="55710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508000" y="609599"/>
            <a:ext cx="2882531" cy="5545667"/>
          </a:xfrm>
        </p:spPr>
        <p:txBody>
          <a:bodyPr anchor="ctr">
            <a:normAutofit/>
          </a:bodyPr>
          <a:lstStyle/>
          <a:p>
            <a:r>
              <a:rPr lang="pt-BR" b="1">
                <a:solidFill>
                  <a:schemeClr val="tx1">
                    <a:lumMod val="85000"/>
                    <a:lumOff val="15000"/>
                  </a:schemeClr>
                </a:solidFill>
              </a:rPr>
              <a:t>Militares no Poder</a:t>
            </a:r>
          </a:p>
        </p:txBody>
      </p:sp>
      <p:sp>
        <p:nvSpPr>
          <p:cNvPr id="3" name="Espaço Reservado para Conteúdo 2"/>
          <p:cNvSpPr>
            <a:spLocks noGrp="1"/>
          </p:cNvSpPr>
          <p:nvPr>
            <p:ph idx="1"/>
          </p:nvPr>
        </p:nvSpPr>
        <p:spPr>
          <a:xfrm>
            <a:off x="4587063" y="609600"/>
            <a:ext cx="4133472" cy="5545667"/>
          </a:xfrm>
        </p:spPr>
        <p:txBody>
          <a:bodyPr anchor="ctr">
            <a:normAutofit/>
          </a:bodyPr>
          <a:lstStyle/>
          <a:p>
            <a:pPr>
              <a:lnSpc>
                <a:spcPct val="90000"/>
              </a:lnSpc>
            </a:pPr>
            <a:r>
              <a:rPr lang="pt-BR" sz="1700">
                <a:solidFill>
                  <a:srgbClr val="FFFFFF"/>
                </a:solidFill>
              </a:rPr>
              <a:t>No período de 1964 – 1985, o Brasil foi governado por militares, que impuseram uma cruel ditadura. Cinco Militares sucederam-se no poder: Castelo Branco, Costa e Silva, Médici, Geisel e Figueiredo.</a:t>
            </a:r>
          </a:p>
          <a:p>
            <a:pPr>
              <a:lnSpc>
                <a:spcPct val="90000"/>
              </a:lnSpc>
            </a:pPr>
            <a:r>
              <a:rPr lang="pt-BR" sz="1700">
                <a:solidFill>
                  <a:srgbClr val="FFFFFF"/>
                </a:solidFill>
              </a:rPr>
              <a:t>- Militares cassou o direito ao voto.</a:t>
            </a:r>
          </a:p>
          <a:p>
            <a:pPr>
              <a:lnSpc>
                <a:spcPct val="90000"/>
              </a:lnSpc>
            </a:pPr>
            <a:r>
              <a:rPr lang="pt-BR" sz="1700">
                <a:solidFill>
                  <a:srgbClr val="FFFFFF"/>
                </a:solidFill>
              </a:rPr>
              <a:t>- Muitos brasileiros foram mortos e torturados pela polícia política.</a:t>
            </a:r>
          </a:p>
          <a:p>
            <a:pPr>
              <a:lnSpc>
                <a:spcPct val="90000"/>
              </a:lnSpc>
            </a:pPr>
            <a:r>
              <a:rPr lang="pt-BR" sz="1700">
                <a:solidFill>
                  <a:srgbClr val="FFFFFF"/>
                </a:solidFill>
              </a:rPr>
              <a:t>Abandonou a política de Goulart</a:t>
            </a:r>
          </a:p>
          <a:p>
            <a:pPr>
              <a:lnSpc>
                <a:spcPct val="90000"/>
              </a:lnSpc>
            </a:pPr>
            <a:r>
              <a:rPr lang="pt-BR" sz="1700">
                <a:solidFill>
                  <a:srgbClr val="FFFFFF"/>
                </a:solidFill>
              </a:rPr>
              <a:t>Adotou o modelo de desenvolvimento dependente.</a:t>
            </a:r>
          </a:p>
          <a:p>
            <a:pPr>
              <a:lnSpc>
                <a:spcPct val="90000"/>
              </a:lnSpc>
            </a:pPr>
            <a:r>
              <a:rPr lang="pt-BR" sz="1700">
                <a:solidFill>
                  <a:srgbClr val="FFFFFF"/>
                </a:solidFill>
              </a:rPr>
              <a:t>Foi criado um desenvolvimento sem conquistas sociais como reconheceu um dos presidentes: “A economia vai bem, mas o povo vai mal.</a:t>
            </a:r>
          </a:p>
          <a:p>
            <a:pPr>
              <a:lnSpc>
                <a:spcPct val="90000"/>
              </a:lnSpc>
            </a:pPr>
            <a:r>
              <a:rPr lang="pt-BR" sz="1700">
                <a:solidFill>
                  <a:srgbClr val="FFFFFF"/>
                </a:solidFill>
              </a:rPr>
              <a:t>Por fim o Brasil estava em crise social e econômica, as pressões pela redemocratização aumentaram.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dirty="0"/>
              <a:t>Inicio da abertura política</a:t>
            </a:r>
          </a:p>
        </p:txBody>
      </p:sp>
      <p:sp>
        <p:nvSpPr>
          <p:cNvPr id="3" name="Espaço Reservado para Conteúdo 2"/>
          <p:cNvSpPr>
            <a:spLocks noGrp="1"/>
          </p:cNvSpPr>
          <p:nvPr>
            <p:ph idx="1"/>
          </p:nvPr>
        </p:nvSpPr>
        <p:spPr>
          <a:xfrm>
            <a:off x="3490721" y="816638"/>
            <a:ext cx="3464779" cy="5224724"/>
          </a:xfrm>
        </p:spPr>
        <p:txBody>
          <a:bodyPr anchor="ctr">
            <a:normAutofit/>
          </a:bodyPr>
          <a:lstStyle/>
          <a:p>
            <a:pPr>
              <a:lnSpc>
                <a:spcPct val="90000"/>
              </a:lnSpc>
            </a:pPr>
            <a:r>
              <a:rPr lang="pt-BR" sz="1500"/>
              <a:t>Governo Geisel retomou sua disposição de abertura política, assim em outubro de 1978, extinguiu o  AI-5 e os demais atos institucionais que marcaram a legislação arbitrária a ditadura.</a:t>
            </a:r>
          </a:p>
          <a:p>
            <a:pPr>
              <a:lnSpc>
                <a:spcPct val="90000"/>
              </a:lnSpc>
            </a:pPr>
            <a:r>
              <a:rPr lang="pt-BR" sz="1500"/>
              <a:t>Pode-se dizer que, ao final do governo Geisel, houve certa disputa na eleição indireta para presidente  da republica.</a:t>
            </a:r>
          </a:p>
          <a:p>
            <a:pPr>
              <a:lnSpc>
                <a:spcPct val="90000"/>
              </a:lnSpc>
            </a:pPr>
            <a:r>
              <a:rPr lang="pt-BR" sz="1500"/>
              <a:t>Em nome da Arena, disputaram como candidatos o general João Baptista de Oliveira Figueiredo, para presidente, e o civil Aureliano Chaves para vice. Pelo MDB, saíram candidatos o general </a:t>
            </a:r>
            <a:r>
              <a:rPr lang="pt-BR" sz="1500" err="1"/>
              <a:t>Euler</a:t>
            </a:r>
            <a:r>
              <a:rPr lang="pt-BR" sz="1500"/>
              <a:t> Bentes Monteiro para presidente, e Paulo </a:t>
            </a:r>
            <a:r>
              <a:rPr lang="pt-BR" sz="1500" err="1"/>
              <a:t>Brosard</a:t>
            </a:r>
            <a:r>
              <a:rPr lang="pt-BR" sz="1500"/>
              <a:t>, para vice-presidente.</a:t>
            </a:r>
          </a:p>
          <a:p>
            <a:pPr>
              <a:lnSpc>
                <a:spcPct val="90000"/>
              </a:lnSpc>
            </a:pPr>
            <a:r>
              <a:rPr lang="pt-BR" sz="1500"/>
              <a:t>O Colégio Eleitoral elegeu o general Figueiredo.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http://3.bp.blogspot.com/-8UHI8QtUUd4/T1u1sIj54bI/AAAAAAAACLs/C4swPRrr6ME/s1600/Ponto-de-interroga%C3%A7%C3%A3o.jpg"/>
          <p:cNvPicPr>
            <a:picLocks noChangeAspect="1" noChangeArrowheads="1"/>
          </p:cNvPicPr>
          <p:nvPr/>
        </p:nvPicPr>
        <p:blipFill rotWithShape="1">
          <a:blip r:embed="rId2" cstate="print"/>
          <a:srcRect r="13362"/>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ítulo 1"/>
          <p:cNvSpPr>
            <a:spLocks noGrp="1"/>
          </p:cNvSpPr>
          <p:nvPr>
            <p:ph type="title"/>
          </p:nvPr>
        </p:nvSpPr>
        <p:spPr>
          <a:xfrm>
            <a:off x="507999" y="609600"/>
            <a:ext cx="2888343" cy="1320800"/>
          </a:xfrm>
        </p:spPr>
        <p:txBody>
          <a:bodyPr>
            <a:normAutofit/>
          </a:bodyPr>
          <a:lstStyle/>
          <a:p>
            <a:r>
              <a:rPr lang="pt-BR" dirty="0"/>
              <a:t>Questões</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000"/>
              <a:t>1 – Explique o que faziam os grupos guerrilheiros que surgiram no governo Médici e quais eram seus objetivos.</a:t>
            </a:r>
          </a:p>
          <a:p>
            <a:pPr>
              <a:lnSpc>
                <a:spcPct val="90000"/>
              </a:lnSpc>
            </a:pPr>
            <a:r>
              <a:rPr lang="pt-BR" sz="1000"/>
              <a:t>2 – Comente sobre o “milagre </a:t>
            </a:r>
            <a:r>
              <a:rPr lang="pt-BR" sz="1000" err="1"/>
              <a:t>economico</a:t>
            </a:r>
            <a:r>
              <a:rPr lang="pt-BR" sz="1000"/>
              <a:t>”</a:t>
            </a:r>
          </a:p>
          <a:p>
            <a:pPr>
              <a:lnSpc>
                <a:spcPct val="90000"/>
              </a:lnSpc>
            </a:pPr>
            <a:r>
              <a:rPr lang="pt-BR" sz="1000"/>
              <a:t>3 – Responda.</a:t>
            </a:r>
          </a:p>
          <a:p>
            <a:pPr>
              <a:lnSpc>
                <a:spcPct val="90000"/>
              </a:lnSpc>
            </a:pPr>
            <a:r>
              <a:rPr lang="pt-BR" sz="1000"/>
              <a:t>A – O que ocorreu no mercado internacional em 1973 causando grande impacto na economia brasileira?</a:t>
            </a:r>
          </a:p>
          <a:p>
            <a:pPr>
              <a:lnSpc>
                <a:spcPct val="90000"/>
              </a:lnSpc>
            </a:pPr>
            <a:r>
              <a:rPr lang="pt-BR" sz="1000"/>
              <a:t>B – Quais foram os efeitos desse acontecimento, em termos econômicos, </a:t>
            </a:r>
            <a:r>
              <a:rPr lang="pt-BR" sz="1000" err="1"/>
              <a:t>politicos</a:t>
            </a:r>
            <a:r>
              <a:rPr lang="pt-BR" sz="1000"/>
              <a:t> e sociais?</a:t>
            </a:r>
          </a:p>
          <a:p>
            <a:pPr>
              <a:lnSpc>
                <a:spcPct val="90000"/>
              </a:lnSpc>
            </a:pPr>
            <a:r>
              <a:rPr lang="pt-BR" sz="1000"/>
              <a:t>4 – Cite as medidas adotadas no governo Geisel que demonstraram a intenção de iniciar a abertura democrática.</a:t>
            </a:r>
          </a:p>
          <a:p>
            <a:pPr>
              <a:lnSpc>
                <a:spcPct val="90000"/>
              </a:lnSpc>
            </a:pPr>
            <a:r>
              <a:rPr lang="pt-BR" sz="1000"/>
              <a:t>5 – Relate o que Geisel fez, em 1976, que significou um retrocesso no processo de abertura democrática. Por que tomou essa atitude? </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dirty="0"/>
              <a:t>Reflexão</a:t>
            </a:r>
          </a:p>
        </p:txBody>
      </p: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“O governo Médici foi o “campeão” do poder ditatorial e da violência repressiva contra a sociedade.” Comente essa afirmação.”</a:t>
            </a:r>
            <a:endParaRPr lang="pt-B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pPr>
              <a:lnSpc>
                <a:spcPct val="90000"/>
              </a:lnSpc>
            </a:pPr>
            <a:r>
              <a:rPr lang="pt-BR" sz="2800"/>
              <a:t>Governo Figueiredo (1879 – 1985)</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500"/>
              <a:t>João Batista Figueiredo</a:t>
            </a:r>
          </a:p>
          <a:p>
            <a:pPr>
              <a:lnSpc>
                <a:spcPct val="90000"/>
              </a:lnSpc>
            </a:pPr>
            <a:r>
              <a:rPr lang="pt-BR" sz="1500"/>
              <a:t>Grupos sociais da sociedade começaram a reivindicar a redemocratização do país.</a:t>
            </a:r>
          </a:p>
          <a:p>
            <a:pPr>
              <a:lnSpc>
                <a:spcPct val="90000"/>
              </a:lnSpc>
            </a:pPr>
            <a:r>
              <a:rPr lang="pt-BR" sz="1500"/>
              <a:t>Diante disso ele assumiu o compromisso da reabertura </a:t>
            </a:r>
            <a:r>
              <a:rPr lang="pt-BR" sz="1500" err="1"/>
              <a:t>politica</a:t>
            </a:r>
            <a:r>
              <a:rPr lang="pt-BR" sz="1500"/>
              <a:t>.</a:t>
            </a:r>
          </a:p>
          <a:p>
            <a:pPr>
              <a:lnSpc>
                <a:spcPct val="90000"/>
              </a:lnSpc>
            </a:pPr>
            <a:r>
              <a:rPr lang="pt-BR" sz="1500"/>
              <a:t>Sindicatos fortaleceram greves dos </a:t>
            </a:r>
            <a:r>
              <a:rPr lang="pt-BR" sz="1500" err="1"/>
              <a:t>operarios</a:t>
            </a:r>
            <a:r>
              <a:rPr lang="pt-BR" sz="1500"/>
              <a:t> </a:t>
            </a:r>
            <a:r>
              <a:rPr lang="pt-BR" sz="1500" err="1"/>
              <a:t>Metalurgicos</a:t>
            </a:r>
            <a:r>
              <a:rPr lang="pt-BR" sz="1500"/>
              <a:t> de São Bernardo do Campo sob a liderança de Lula que posterior </a:t>
            </a:r>
            <a:r>
              <a:rPr lang="pt-BR" sz="1500" err="1"/>
              <a:t>lider</a:t>
            </a:r>
            <a:r>
              <a:rPr lang="pt-BR" sz="1500"/>
              <a:t> do Partidos dos trabalhadores.</a:t>
            </a:r>
          </a:p>
        </p:txBody>
      </p:sp>
      <p:pic>
        <p:nvPicPr>
          <p:cNvPr id="17410" name="Picture 2" descr="http://2.bp.blogspot.com/-Okr-0BJFsBg/UGG8XbjZa6I/AAAAAAAACqQ/D8XZXtLEqqY/s400/figueiredo-gd.jpg"/>
          <p:cNvPicPr>
            <a:picLocks noChangeAspect="1" noChangeArrowheads="1"/>
          </p:cNvPicPr>
          <p:nvPr/>
        </p:nvPicPr>
        <p:blipFill rotWithShape="1">
          <a:blip r:embed="rId2" cstate="print"/>
          <a:srcRect l="19549" r="24549"/>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965199" y="609600"/>
            <a:ext cx="7648121" cy="1099457"/>
          </a:xfrm>
        </p:spPr>
        <p:txBody>
          <a:bodyPr>
            <a:normAutofit/>
          </a:bodyPr>
          <a:lstStyle/>
          <a:p>
            <a:r>
              <a:rPr lang="pt-BR" dirty="0"/>
              <a:t>Resultados positivos</a:t>
            </a:r>
          </a:p>
        </p:txBody>
      </p:sp>
      <p:sp>
        <p:nvSpPr>
          <p:cNvPr id="12" name="Isosceles Triangle 11">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Espaço Reservado para Conteúdo 2">
            <a:extLst>
              <a:ext uri="{FF2B5EF4-FFF2-40B4-BE49-F238E27FC236}">
                <a16:creationId xmlns:a16="http://schemas.microsoft.com/office/drawing/2014/main" id="{00DB71B5-DB9C-4C75-8126-6C127FFC154E}"/>
              </a:ext>
            </a:extLst>
          </p:cNvPr>
          <p:cNvGraphicFramePr>
            <a:graphicFrameLocks noGrp="1"/>
          </p:cNvGraphicFramePr>
          <p:nvPr>
            <p:ph idx="1"/>
            <p:extLst>
              <p:ext uri="{D42A27DB-BD31-4B8C-83A1-F6EECF244321}">
                <p14:modId xmlns:p14="http://schemas.microsoft.com/office/powerpoint/2010/main" val="28485881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386" name="Picture 2" descr="http://www.pbgold.com.br/wp-content/uploads/2011/11/crise.jpg"/>
          <p:cNvPicPr>
            <a:picLocks noChangeAspect="1" noChangeArrowheads="1"/>
          </p:cNvPicPr>
          <p:nvPr/>
        </p:nvPicPr>
        <p:blipFill rotWithShape="1">
          <a:blip r:embed="rId2" cstate="print"/>
          <a:srcRect l="2671" r="10908"/>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ítulo 1"/>
          <p:cNvSpPr>
            <a:spLocks noGrp="1"/>
          </p:cNvSpPr>
          <p:nvPr>
            <p:ph type="title"/>
          </p:nvPr>
        </p:nvSpPr>
        <p:spPr>
          <a:xfrm>
            <a:off x="507999" y="609600"/>
            <a:ext cx="2888343" cy="1320800"/>
          </a:xfrm>
        </p:spPr>
        <p:txBody>
          <a:bodyPr>
            <a:normAutofit/>
          </a:bodyPr>
          <a:lstStyle/>
          <a:p>
            <a:pPr>
              <a:lnSpc>
                <a:spcPct val="90000"/>
              </a:lnSpc>
            </a:pPr>
            <a:r>
              <a:rPr lang="pt-BR" sz="2800"/>
              <a:t>Agrava – se a situação econômica</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500"/>
              <a:t>Delfin Neto ministro do planejamento procurou pelo PND  promover o crescimento da renda nacional e do emprego controlar a divida externa, combater a inflação desenvolver novas fontes de energia.</a:t>
            </a:r>
          </a:p>
          <a:p>
            <a:pPr>
              <a:lnSpc>
                <a:spcPct val="90000"/>
              </a:lnSpc>
            </a:pPr>
            <a:r>
              <a:rPr lang="pt-BR" sz="1500"/>
              <a:t>Programa Proálcool – álcool como fonte de energia nova.</a:t>
            </a:r>
          </a:p>
          <a:p>
            <a:pPr>
              <a:lnSpc>
                <a:spcPct val="90000"/>
              </a:lnSpc>
            </a:pPr>
            <a:r>
              <a:rPr lang="pt-BR" sz="1500"/>
              <a:t>Divida externa</a:t>
            </a:r>
          </a:p>
          <a:p>
            <a:pPr>
              <a:lnSpc>
                <a:spcPct val="90000"/>
              </a:lnSpc>
            </a:pPr>
            <a:r>
              <a:rPr lang="pt-BR" sz="1500"/>
              <a:t>Inflação </a:t>
            </a:r>
          </a:p>
          <a:p>
            <a:pPr>
              <a:lnSpc>
                <a:spcPct val="90000"/>
              </a:lnSpc>
            </a:pPr>
            <a:r>
              <a:rPr lang="pt-BR" sz="1500"/>
              <a:t>Desemprego</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a:t>Brasil – nunca mais</a:t>
            </a:r>
          </a:p>
        </p:txBody>
      </p:sp>
      <p:sp>
        <p:nvSpPr>
          <p:cNvPr id="3" name="Espaço Reservado para Conteúdo 2"/>
          <p:cNvSpPr>
            <a:spLocks noGrp="1"/>
          </p:cNvSpPr>
          <p:nvPr>
            <p:ph idx="1"/>
          </p:nvPr>
        </p:nvSpPr>
        <p:spPr>
          <a:xfrm>
            <a:off x="3490721" y="816638"/>
            <a:ext cx="3464779" cy="5224724"/>
          </a:xfrm>
        </p:spPr>
        <p:txBody>
          <a:bodyPr anchor="ctr">
            <a:normAutofit/>
          </a:bodyPr>
          <a:lstStyle/>
          <a:p>
            <a:r>
              <a:rPr lang="pt-BR" dirty="0"/>
              <a:t>Diz o artigo 5º da Declaração Universal dos Direitos Humanos, assinada pelo Brasil </a:t>
            </a:r>
            <a:r>
              <a:rPr lang="pt-BR"/>
              <a:t>“ninguém será submetido à tortura ou castigo cruel, desumano ou degradante”.</a:t>
            </a:r>
          </a:p>
          <a:p>
            <a:r>
              <a:rPr lang="pt-BR" dirty="0"/>
              <a:t>- Em 20 anos de ditadura ouve mais de uma centena de modos de tortura com os mais vários instrumentos.</a:t>
            </a:r>
            <a:endParaRPr lang="pt-BR"/>
          </a:p>
          <a:p>
            <a:r>
              <a:rPr lang="pt-BR" dirty="0"/>
              <a:t>- Sendo utilizadas em pessoas de varias idades</a:t>
            </a:r>
            <a:endParaRPr lang="pt-B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sz="2300" b="1"/>
              <a:t>Balanço socioeconômico do período 1964 - 1985</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r>
              <a:rPr lang="pt-BR" dirty="0"/>
              <a:t>Profundas distorções do modelo de desenvolvimento.</a:t>
            </a:r>
          </a:p>
          <a:p>
            <a:r>
              <a:rPr lang="pt-BR" dirty="0"/>
              <a:t>Saquear supermercados em busca de alimentos para a família.</a:t>
            </a:r>
          </a:p>
          <a:p>
            <a:r>
              <a:rPr lang="pt-BR" dirty="0"/>
              <a:t>Insatisfação popular por causa da crise econômica.</a:t>
            </a:r>
          </a:p>
          <a:p>
            <a:r>
              <a:rPr lang="pt-BR" dirty="0"/>
              <a:t>O povo elegeu nas eleições de 1982 vários candidatos de oposição.</a:t>
            </a:r>
          </a:p>
          <a:p>
            <a:r>
              <a:rPr lang="pt-BR" dirty="0"/>
              <a:t>Em 1983 novos governadores assumiram o poder nos estados eleitos pelo povo.</a:t>
            </a:r>
          </a:p>
          <a:p>
            <a:r>
              <a:rPr lang="pt-BR" dirty="0"/>
              <a:t>A oposição política passaram a exigir as diretas para presidência.</a:t>
            </a:r>
          </a:p>
          <a:p>
            <a:endParaRPr lang="pt-BR"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1DA27254-207B-4B52-973B-03A6D7C25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489360" y="1382486"/>
            <a:ext cx="2660686" cy="4093028"/>
          </a:xfrm>
        </p:spPr>
        <p:txBody>
          <a:bodyPr anchor="ctr">
            <a:normAutofit/>
          </a:bodyPr>
          <a:lstStyle/>
          <a:p>
            <a:r>
              <a:rPr lang="pt-BR" sz="2900"/>
              <a:t>Infraestrutura</a:t>
            </a:r>
          </a:p>
        </p:txBody>
      </p:sp>
      <p:grpSp>
        <p:nvGrpSpPr>
          <p:cNvPr id="24" name="Group 11">
            <a:extLst>
              <a:ext uri="{FF2B5EF4-FFF2-40B4-BE49-F238E27FC236}">
                <a16:creationId xmlns:a16="http://schemas.microsoft.com/office/drawing/2014/main" id="{AE3358E8-FEB4-4E5C-903A-92C75E6BDD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65FE9BA5-5847-4FF3-960A-4E3AC28E37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5" name="Straight Connector 13">
              <a:extLst>
                <a:ext uri="{FF2B5EF4-FFF2-40B4-BE49-F238E27FC236}">
                  <a16:creationId xmlns:a16="http://schemas.microsoft.com/office/drawing/2014/main" id="{76D98C19-CACB-4DEB-9AA7-5E1D776DB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EA0C28F-AA7D-46C7-8D8A-CE97E7EB07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50B7A449-3821-4275-97E9-6B1FF91DE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15285ED-C1E9-4539-9551-2D9D3B897D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A57A772B-029C-402F-8961-04AD1B611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43A98072-A351-47FB-8807-1EEDBF77E3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BC2C561-1ADE-495B-A04A-92DE414F5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FE633B79-4994-47EC-9479-56BA3E3A5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D6188152-70CA-4742-AA0D-863A7FDB4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ço Reservado para Conteúdo 2">
            <a:extLst>
              <a:ext uri="{FF2B5EF4-FFF2-40B4-BE49-F238E27FC236}">
                <a16:creationId xmlns:a16="http://schemas.microsoft.com/office/drawing/2014/main" id="{D9957A55-09B5-4CFD-8491-F83606FC503F}"/>
              </a:ext>
            </a:extLst>
          </p:cNvPr>
          <p:cNvGraphicFramePr>
            <a:graphicFrameLocks noGrp="1"/>
          </p:cNvGraphicFramePr>
          <p:nvPr>
            <p:ph idx="1"/>
            <p:extLst>
              <p:ext uri="{D42A27DB-BD31-4B8C-83A1-F6EECF244321}">
                <p14:modId xmlns:p14="http://schemas.microsoft.com/office/powerpoint/2010/main" val="1201064555"/>
              </p:ext>
            </p:extLst>
          </p:nvPr>
        </p:nvGraphicFramePr>
        <p:xfrm>
          <a:off x="3657635" y="944563"/>
          <a:ext cx="4992577" cy="4921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sz="3300"/>
              <a:t>Terra e alimentação</a:t>
            </a:r>
          </a:p>
        </p:txBody>
      </p:sp>
      <p:sp>
        <p:nvSpPr>
          <p:cNvPr id="3" name="Espaço Reservado para Conteúdo 2"/>
          <p:cNvSpPr>
            <a:spLocks noGrp="1"/>
          </p:cNvSpPr>
          <p:nvPr>
            <p:ph idx="1"/>
          </p:nvPr>
        </p:nvSpPr>
        <p:spPr>
          <a:xfrm>
            <a:off x="3490721" y="816638"/>
            <a:ext cx="3464779" cy="5224724"/>
          </a:xfrm>
        </p:spPr>
        <p:txBody>
          <a:bodyPr anchor="ctr">
            <a:normAutofit/>
          </a:bodyPr>
          <a:lstStyle/>
          <a:p>
            <a:pPr>
              <a:lnSpc>
                <a:spcPct val="90000"/>
              </a:lnSpc>
            </a:pPr>
            <a:r>
              <a:rPr lang="pt-BR" sz="1500"/>
              <a:t>Acentuou-se a concentração de propriedade rural nas mãos de uma reduzida  minoria de latifundiários. Os latifundiários passaram a ocupar praticamente metade de todas as terras agrícolas disponíveis. </a:t>
            </a:r>
          </a:p>
          <a:p>
            <a:pPr>
              <a:lnSpc>
                <a:spcPct val="90000"/>
              </a:lnSpc>
            </a:pPr>
            <a:r>
              <a:rPr lang="pt-BR" sz="1500"/>
              <a:t>Boa parte desses latifúndios ainda hoje é improdutiva ou não se dedica à produção de alimentos para nossa população, pois está voltada para culturas de exportação, como a soja.</a:t>
            </a:r>
          </a:p>
          <a:p>
            <a:pPr>
              <a:lnSpc>
                <a:spcPct val="90000"/>
              </a:lnSpc>
            </a:pPr>
            <a:r>
              <a:rPr lang="pt-BR" sz="1500"/>
              <a:t>Um dos graves resultados da estrutura fundiária do Brasil é que mais de 50 milhões de brasileiros ainda vivem submetidos, embora vivam num país de imensas potencialidades agrícolas.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a:t>Instalação do regime militar</a:t>
            </a:r>
            <a:endParaRPr lang="pt-BR" dirty="0"/>
          </a:p>
        </p:txBody>
      </p:sp>
      <p:sp>
        <p:nvSpPr>
          <p:cNvPr id="25" name="Espaço Reservado para Conteúdo 2"/>
          <p:cNvSpPr>
            <a:spLocks noGrp="1"/>
          </p:cNvSpPr>
          <p:nvPr>
            <p:ph idx="1"/>
          </p:nvPr>
        </p:nvSpPr>
        <p:spPr>
          <a:xfrm>
            <a:off x="3490721" y="816638"/>
            <a:ext cx="3464779" cy="5224724"/>
          </a:xfrm>
        </p:spPr>
        <p:txBody>
          <a:bodyPr anchor="ctr">
            <a:normAutofit/>
          </a:bodyPr>
          <a:lstStyle/>
          <a:p>
            <a:r>
              <a:rPr lang="pt-BR"/>
              <a:t>Deposição de João Goulart</a:t>
            </a:r>
          </a:p>
          <a:p>
            <a:r>
              <a:rPr lang="pt-BR"/>
              <a:t>Ranieri Mazzilli ocupou a presidência.</a:t>
            </a:r>
          </a:p>
          <a:p>
            <a:r>
              <a:rPr lang="pt-BR"/>
              <a:t>Em 9 de abril de 1964 foi decretado o Ato Institucional nº1 que dava o direito a caçar mandatos de parlamentares e os direitos políticos de qualquer cidadão, modificar a constituição e decretar estado de sitio sem aprovação do Congresso.</a:t>
            </a:r>
          </a:p>
          <a:p>
            <a:r>
              <a:rPr lang="pt-BR"/>
              <a:t>No Segundo dia assumia Humberto de Alencar Castelo Branco  assumia no dia 15 de abril de 1964.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82962" y="1179151"/>
            <a:ext cx="2475485" cy="4463889"/>
          </a:xfrm>
        </p:spPr>
        <p:txBody>
          <a:bodyPr anchor="ctr">
            <a:normAutofit/>
          </a:bodyPr>
          <a:lstStyle/>
          <a:p>
            <a:r>
              <a:rPr lang="pt-BR" sz="2500" b="1"/>
              <a:t>Educação e analfabetismo</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336549"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2502"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ço Reservado para Conteúdo 2"/>
          <p:cNvSpPr>
            <a:spLocks noGrp="1"/>
          </p:cNvSpPr>
          <p:nvPr>
            <p:ph idx="1"/>
          </p:nvPr>
        </p:nvSpPr>
        <p:spPr>
          <a:xfrm>
            <a:off x="3734188" y="1109145"/>
            <a:ext cx="4755762" cy="4603900"/>
          </a:xfrm>
        </p:spPr>
        <p:txBody>
          <a:bodyPr anchor="ctr">
            <a:normAutofit/>
          </a:bodyPr>
          <a:lstStyle/>
          <a:p>
            <a:pPr>
              <a:lnSpc>
                <a:spcPct val="90000"/>
              </a:lnSpc>
            </a:pPr>
            <a:r>
              <a:rPr lang="pt-BR" sz="1700"/>
              <a:t>Milhões de crianças no nordeste e norte do Brasil estavam no analfabetismo sem frequentar a escola por não existirem vagas suficientes.</a:t>
            </a:r>
          </a:p>
          <a:p>
            <a:pPr>
              <a:lnSpc>
                <a:spcPct val="90000"/>
              </a:lnSpc>
            </a:pPr>
            <a:r>
              <a:rPr lang="pt-BR" sz="1700"/>
              <a:t>Das crianças que conseguiam matricula, somente uma minoria tinha condições de prosseguir os estudos.</a:t>
            </a:r>
          </a:p>
          <a:p>
            <a:pPr>
              <a:lnSpc>
                <a:spcPct val="90000"/>
              </a:lnSpc>
            </a:pPr>
            <a:r>
              <a:rPr lang="pt-BR" sz="1700"/>
              <a:t>Criado pelo regime militar para acabar com o analfabetismo, o Mobral – Movimento Brasileiro de Alfabetização – Não conseguiu cumprir sua tarefa. O Brasil ainda possui de 30 milhões de analfabetos.</a:t>
            </a:r>
          </a:p>
          <a:p>
            <a:pPr>
              <a:lnSpc>
                <a:spcPct val="90000"/>
              </a:lnSpc>
            </a:pPr>
            <a:r>
              <a:rPr lang="pt-BR" sz="1700"/>
              <a:t>Além disso, os governos militares deixaram como herança o rebaixamento da qualidade da educação pública e o esvaziamento do ensino critico, voltado para a formação da cidadania.</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23104" y="0"/>
            <a:ext cx="631947"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42" name="Picture 2" descr="http://2.bp.blogspot.com/_TrB06CGAm5M/Sy3OTlow4rI/AAAAAAAAM84/r7f8Z3-XR2o/s400/Humor+D%C3%B3lar+na+m%C3%A3o.jpg"/>
          <p:cNvPicPr>
            <a:picLocks noChangeAspect="1" noChangeArrowheads="1"/>
          </p:cNvPicPr>
          <p:nvPr/>
        </p:nvPicPr>
        <p:blipFill rotWithShape="1">
          <a:blip r:embed="rId2" cstate="print"/>
          <a:srcRect l="24280" r="17888" b="-2"/>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ítulo 1"/>
          <p:cNvSpPr>
            <a:spLocks noGrp="1"/>
          </p:cNvSpPr>
          <p:nvPr>
            <p:ph type="title"/>
          </p:nvPr>
        </p:nvSpPr>
        <p:spPr>
          <a:xfrm>
            <a:off x="507999" y="609600"/>
            <a:ext cx="2888343" cy="1320800"/>
          </a:xfrm>
        </p:spPr>
        <p:txBody>
          <a:bodyPr>
            <a:normAutofit/>
          </a:bodyPr>
          <a:lstStyle/>
          <a:p>
            <a:pPr>
              <a:lnSpc>
                <a:spcPct val="90000"/>
              </a:lnSpc>
            </a:pPr>
            <a:r>
              <a:rPr lang="pt-BR" sz="2800"/>
              <a:t>Dominação do capital estrangeiro</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500"/>
              <a:t>As empresas multinacionais ampliaram sua atuação no mercado brasileiro, concentrando seus capitais nos setores mais importantes da economia: indústria, farmacêutica, automobilística e eletrônica, distribuição de petróleo, produção de metais, máquinas e equipamentos pesados etc.</a:t>
            </a:r>
          </a:p>
          <a:p>
            <a:pPr>
              <a:lnSpc>
                <a:spcPct val="90000"/>
              </a:lnSpc>
            </a:pPr>
            <a:r>
              <a:rPr lang="pt-BR" sz="1500"/>
              <a:t>O Conjunto dessas empresas é responsável por fabulosa remessa de lucros a suas matrizes no exterior.</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a:xfrm>
            <a:off x="482600" y="816638"/>
            <a:ext cx="2525519" cy="5224724"/>
          </a:xfrm>
        </p:spPr>
        <p:txBody>
          <a:bodyPr anchor="ctr">
            <a:normAutofit/>
          </a:bodyPr>
          <a:lstStyle/>
          <a:p>
            <a:r>
              <a:rPr lang="pt-BR" sz="2800"/>
              <a:t>Concentração de renda</a:t>
            </a:r>
          </a:p>
        </p:txBody>
      </p:sp>
      <p:sp>
        <p:nvSpPr>
          <p:cNvPr id="3" name="Espaço Reservado para Conteúdo 2"/>
          <p:cNvSpPr>
            <a:spLocks noGrp="1"/>
          </p:cNvSpPr>
          <p:nvPr>
            <p:ph idx="1"/>
          </p:nvPr>
        </p:nvSpPr>
        <p:spPr>
          <a:xfrm>
            <a:off x="3490721" y="816638"/>
            <a:ext cx="3464779" cy="5224724"/>
          </a:xfrm>
        </p:spPr>
        <p:txBody>
          <a:bodyPr anchor="ctr">
            <a:normAutofit/>
          </a:bodyPr>
          <a:lstStyle/>
          <a:p>
            <a:pPr>
              <a:lnSpc>
                <a:spcPct val="90000"/>
              </a:lnSpc>
            </a:pPr>
            <a:r>
              <a:rPr lang="pt-BR" dirty="0"/>
              <a:t>Durante o regime militar, acentuou-se ainda mais a concentração de renda nas mãos de uma minoria privilegiada.</a:t>
            </a:r>
            <a:endParaRPr lang="pt-BR"/>
          </a:p>
          <a:p>
            <a:pPr>
              <a:lnSpc>
                <a:spcPct val="90000"/>
              </a:lnSpc>
            </a:pPr>
            <a:r>
              <a:rPr lang="pt-BR" dirty="0"/>
              <a:t>Em 1960, a metade mais pobre da população detinha 17,4% da renda nacional, passando,  em 1985, a deter 11,4%.</a:t>
            </a:r>
            <a:endParaRPr lang="pt-BR"/>
          </a:p>
          <a:p>
            <a:pPr>
              <a:lnSpc>
                <a:spcPct val="90000"/>
              </a:lnSpc>
            </a:pPr>
            <a:r>
              <a:rPr lang="pt-BR" dirty="0"/>
              <a:t>Enquanto  isso, os 5% mais ricos que controlavam, em 1960, 28,3% da renda aumentaram sua participação para 38,2%, em 1985. Em outras palavras: os ricos ficaram mais ricos, e os pobres, mais pobres.</a:t>
            </a:r>
            <a:endParaRPr lang="pt-B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194" name="Picture 2" descr="http://3.bp.blogspot.com/-MBbhreVByQc/T_JSghkSQbI/AAAAAAAAAMA/UG8U3o6ZNzw/s1600/inflacao1.gif"/>
          <p:cNvPicPr>
            <a:picLocks noChangeAspect="1" noChangeArrowheads="1"/>
          </p:cNvPicPr>
          <p:nvPr/>
        </p:nvPicPr>
        <p:blipFill rotWithShape="1">
          <a:blip r:embed="rId2" cstate="print"/>
          <a:srcRect l="2059" r="32962"/>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ítulo 1"/>
          <p:cNvSpPr>
            <a:spLocks noGrp="1"/>
          </p:cNvSpPr>
          <p:nvPr>
            <p:ph type="title"/>
          </p:nvPr>
        </p:nvSpPr>
        <p:spPr>
          <a:xfrm>
            <a:off x="507999" y="609600"/>
            <a:ext cx="2888343" cy="1320800"/>
          </a:xfrm>
        </p:spPr>
        <p:txBody>
          <a:bodyPr>
            <a:normAutofit/>
          </a:bodyPr>
          <a:lstStyle/>
          <a:p>
            <a:r>
              <a:rPr lang="pt-BR" sz="3300"/>
              <a:t>Inflação e divida externa</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500"/>
              <a:t>No final do ultimo governo militar a inflação bateu recordes históricos. A crescente onda inflacionaria gerou um período de favorecimento à especulação financeira em detrimento dos investimentos na produção.</a:t>
            </a:r>
          </a:p>
          <a:p>
            <a:pPr>
              <a:lnSpc>
                <a:spcPct val="90000"/>
              </a:lnSpc>
            </a:pPr>
            <a:r>
              <a:rPr lang="pt-BR" sz="1500"/>
              <a:t>O endividamento externo brasileiro cresceu de forma espantosa e incontrolável, atingindo cifras astronômicas de bilhões de dólares.</a:t>
            </a:r>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8000" y="609600"/>
            <a:ext cx="6447501" cy="1320800"/>
          </a:xfrm>
        </p:spPr>
        <p:txBody>
          <a:bodyPr anchor="t">
            <a:normAutofit/>
          </a:bodyPr>
          <a:lstStyle/>
          <a:p>
            <a:r>
              <a:rPr lang="pt-BR"/>
              <a:t>Questões</a:t>
            </a:r>
          </a:p>
        </p:txBody>
      </p:sp>
      <p:pic>
        <p:nvPicPr>
          <p:cNvPr id="4" name="Picture 2" descr="http://3.bp.blogspot.com/-8UHI8QtUUd4/T1u1sIj54bI/AAAAAAAACLs/C4swPRrr6ME/s1600/Ponto-de-interroga%C3%A7%C3%A3o.jpg"/>
          <p:cNvPicPr>
            <a:picLocks noChangeAspect="1" noChangeArrowheads="1"/>
          </p:cNvPicPr>
          <p:nvPr/>
        </p:nvPicPr>
        <p:blipFill>
          <a:blip r:embed="rId2" cstate="print"/>
          <a:stretch>
            <a:fillRect/>
          </a:stretch>
        </p:blipFill>
        <p:spPr bwMode="auto">
          <a:xfrm>
            <a:off x="613105" y="2159331"/>
            <a:ext cx="2186980" cy="2186980"/>
          </a:xfrm>
          <a:prstGeom prst="rect">
            <a:avLst/>
          </a:prstGeom>
          <a:noFill/>
        </p:spPr>
      </p:pic>
      <p:sp>
        <p:nvSpPr>
          <p:cNvPr id="3" name="Espaço Reservado para Conteúdo 2"/>
          <p:cNvSpPr>
            <a:spLocks noGrp="1"/>
          </p:cNvSpPr>
          <p:nvPr>
            <p:ph idx="1"/>
          </p:nvPr>
        </p:nvSpPr>
        <p:spPr>
          <a:xfrm>
            <a:off x="3047370" y="2160589"/>
            <a:ext cx="3905879" cy="3880773"/>
          </a:xfrm>
        </p:spPr>
        <p:txBody>
          <a:bodyPr>
            <a:normAutofit/>
          </a:bodyPr>
          <a:lstStyle/>
          <a:p>
            <a:pPr>
              <a:lnSpc>
                <a:spcPct val="90000"/>
              </a:lnSpc>
            </a:pPr>
            <a:r>
              <a:rPr lang="pt-BR" sz="1000"/>
              <a:t>1 – Comente as consequências políticas  e trabalhistas da abertura democrática promovida pelo governo Figueiredo.</a:t>
            </a:r>
          </a:p>
          <a:p>
            <a:pPr>
              <a:lnSpc>
                <a:spcPct val="90000"/>
              </a:lnSpc>
            </a:pPr>
            <a:r>
              <a:rPr lang="pt-BR" sz="1000"/>
              <a:t>2 – Explique como era a situação econômica no governo Figueiredo no tocante.</a:t>
            </a:r>
          </a:p>
          <a:p>
            <a:pPr>
              <a:lnSpc>
                <a:spcPct val="90000"/>
              </a:lnSpc>
            </a:pPr>
            <a:r>
              <a:rPr lang="pt-BR" sz="1000"/>
              <a:t>A – à divida externa;</a:t>
            </a:r>
          </a:p>
          <a:p>
            <a:pPr>
              <a:lnSpc>
                <a:spcPct val="90000"/>
              </a:lnSpc>
            </a:pPr>
            <a:r>
              <a:rPr lang="pt-BR" sz="1000"/>
              <a:t>B – à inflação</a:t>
            </a:r>
          </a:p>
          <a:p>
            <a:pPr>
              <a:lnSpc>
                <a:spcPct val="90000"/>
              </a:lnSpc>
            </a:pPr>
            <a:r>
              <a:rPr lang="pt-BR" sz="1000"/>
              <a:t>C – ao desemprego.</a:t>
            </a:r>
          </a:p>
          <a:p>
            <a:pPr>
              <a:lnSpc>
                <a:spcPct val="90000"/>
              </a:lnSpc>
            </a:pPr>
            <a:r>
              <a:rPr lang="pt-BR" sz="1000"/>
              <a:t>3 – Releia o texto Brasil: nunca mais em resposta:</a:t>
            </a:r>
          </a:p>
          <a:p>
            <a:pPr>
              <a:lnSpc>
                <a:spcPct val="90000"/>
              </a:lnSpc>
            </a:pPr>
            <a:r>
              <a:rPr lang="pt-BR" sz="1000"/>
              <a:t>A – qual o artigo de Declaração Universal dos Direitos Humanos que foi sistematicamente ignorado pela repressão militar?</a:t>
            </a:r>
          </a:p>
          <a:p>
            <a:pPr>
              <a:lnSpc>
                <a:spcPct val="90000"/>
              </a:lnSpc>
            </a:pPr>
            <a:r>
              <a:rPr lang="pt-BR" sz="1000"/>
              <a:t>B – O que demonstrou a pesquisa do Projeto Brasil: Nunca Mais?</a:t>
            </a:r>
          </a:p>
          <a:p>
            <a:pPr>
              <a:lnSpc>
                <a:spcPct val="90000"/>
              </a:lnSpc>
            </a:pPr>
            <a:r>
              <a:rPr lang="pt-BR" sz="1000"/>
              <a:t>C – como a tortura foi utilizada na repressão aos presos políticos da ditadura militar.</a:t>
            </a:r>
          </a:p>
          <a:p>
            <a:pPr>
              <a:lnSpc>
                <a:spcPct val="90000"/>
              </a:lnSpc>
            </a:pPr>
            <a:r>
              <a:rPr lang="pt-BR" sz="1000"/>
              <a:t>4 – Elabore um quadro-resumo da balança socioeconômica do regime militar.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08000" y="609600"/>
            <a:ext cx="6447501" cy="1320800"/>
          </a:xfrm>
        </p:spPr>
        <p:txBody>
          <a:bodyPr anchor="t">
            <a:normAutofit/>
          </a:bodyPr>
          <a:lstStyle/>
          <a:p>
            <a:r>
              <a:rPr lang="pt-BR"/>
              <a:t>Para Saber Mais</a:t>
            </a:r>
          </a:p>
        </p:txBody>
      </p:sp>
      <p:pic>
        <p:nvPicPr>
          <p:cNvPr id="6146" name="Picture 2" descr="A Ditadura Envergonhada - Vol. 1"/>
          <p:cNvPicPr>
            <a:picLocks noChangeAspect="1" noChangeArrowheads="1"/>
          </p:cNvPicPr>
          <p:nvPr/>
        </p:nvPicPr>
        <p:blipFill>
          <a:blip r:embed="rId2" cstate="print"/>
          <a:stretch>
            <a:fillRect/>
          </a:stretch>
        </p:blipFill>
        <p:spPr bwMode="auto">
          <a:xfrm>
            <a:off x="613105" y="2159331"/>
            <a:ext cx="2186980" cy="3149251"/>
          </a:xfrm>
          <a:prstGeom prst="rect">
            <a:avLst/>
          </a:prstGeom>
          <a:noFill/>
        </p:spPr>
      </p:pic>
      <p:sp>
        <p:nvSpPr>
          <p:cNvPr id="3" name="Espaço Reservado para Conteúdo 2"/>
          <p:cNvSpPr>
            <a:spLocks noGrp="1"/>
          </p:cNvSpPr>
          <p:nvPr>
            <p:ph idx="1"/>
          </p:nvPr>
        </p:nvSpPr>
        <p:spPr>
          <a:xfrm>
            <a:off x="3047370" y="2160589"/>
            <a:ext cx="3905879" cy="3880773"/>
          </a:xfrm>
        </p:spPr>
        <p:txBody>
          <a:bodyPr>
            <a:normAutofit/>
          </a:bodyPr>
          <a:lstStyle/>
          <a:p>
            <a:pPr>
              <a:lnSpc>
                <a:spcPct val="90000"/>
              </a:lnSpc>
            </a:pPr>
            <a:r>
              <a:rPr lang="pt-BR" sz="1500"/>
              <a:t>A Ditadura Envergonhada - Vol. 1</a:t>
            </a:r>
          </a:p>
          <a:p>
            <a:pPr>
              <a:lnSpc>
                <a:spcPct val="90000"/>
              </a:lnSpc>
            </a:pPr>
            <a:r>
              <a:rPr lang="pt-BR" sz="1500"/>
              <a:t>Este é o tão esperado livro de </a:t>
            </a:r>
            <a:r>
              <a:rPr lang="pt-BR" sz="1500" err="1"/>
              <a:t>Elio</a:t>
            </a:r>
            <a:r>
              <a:rPr lang="pt-BR" sz="1500"/>
              <a:t> </a:t>
            </a:r>
            <a:r>
              <a:rPr lang="pt-BR" sz="1500" err="1"/>
              <a:t>Gaspari</a:t>
            </a:r>
            <a:r>
              <a:rPr lang="pt-BR" sz="1500"/>
              <a:t>, primeiro de uma série de cinco, que reconstituirá um período crucial da história brasileira: de março de 1964 a março de 1979 - da deposição de João Goulart ao dia em que Ernesto Geisel entrega a faixa presidencial. Este livro foi iniciado em 1984 e finalizado dezoito anos depois, e nas palavras de </a:t>
            </a:r>
            <a:r>
              <a:rPr lang="pt-BR" sz="1500" err="1"/>
              <a:t>Zuenir</a:t>
            </a:r>
            <a:r>
              <a:rPr lang="pt-BR" sz="1500"/>
              <a:t> Ventura, </a:t>
            </a:r>
            <a:r>
              <a:rPr lang="pt-BR" sz="1500" err="1"/>
              <a:t>´a</a:t>
            </a:r>
            <a:r>
              <a:rPr lang="pt-BR" sz="1500"/>
              <a:t> obra constitui um portentoso painel dos anos mais tormentosos da história contemporânea do </a:t>
            </a:r>
            <a:r>
              <a:rPr lang="pt-BR" sz="1500" err="1"/>
              <a:t>país´</a:t>
            </a:r>
            <a:r>
              <a:rPr lang="pt-BR" sz="150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773130" y="0"/>
            <a:ext cx="7597739"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2137171" y="609600"/>
            <a:ext cx="4818330" cy="1320800"/>
          </a:xfrm>
        </p:spPr>
        <p:txBody>
          <a:bodyPr>
            <a:normAutofit/>
          </a:bodyPr>
          <a:lstStyle/>
          <a:p>
            <a:r>
              <a:rPr lang="pt-BR" b="1"/>
              <a:t>Governo de Castelo Branco (1964 – 1967)</a:t>
            </a:r>
          </a:p>
        </p:txBody>
      </p:sp>
      <p:sp>
        <p:nvSpPr>
          <p:cNvPr id="29700" name="Isosceles Triangle 70">
            <a:extLst>
              <a:ext uri="{FF2B5EF4-FFF2-40B4-BE49-F238E27FC236}">
                <a16:creationId xmlns:a16="http://schemas.microsoft.com/office/drawing/2014/main" id="{462665EA-AABF-4427-A720-538234E60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 y="4036978"/>
            <a:ext cx="342900" cy="2811294"/>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29698" name="Picture 2" descr="http://4.bp.blogspot.com/_uRhwCkyi3gA/TOQH_KhWMvI/AAAAAAAAACY/yJRQPMFdzYs/s1600/castelo.jpg"/>
          <p:cNvPicPr>
            <a:picLocks noChangeAspect="1" noChangeArrowheads="1"/>
          </p:cNvPicPr>
          <p:nvPr/>
        </p:nvPicPr>
        <p:blipFill rotWithShape="1">
          <a:blip r:embed="rId2" cstate="print"/>
          <a:srcRect l="27039" r="35781" b="7228"/>
          <a:stretch/>
        </p:blipFill>
        <p:spPr bwMode="auto">
          <a:xfrm>
            <a:off x="20" y="10"/>
            <a:ext cx="2050522" cy="6867719"/>
          </a:xfrm>
          <a:custGeom>
            <a:avLst/>
            <a:gdLst>
              <a:gd name="connsiteX0" fmla="*/ 0 w 2734056"/>
              <a:gd name="connsiteY0" fmla="*/ 0 h 6858000"/>
              <a:gd name="connsiteX1" fmla="*/ 1674254 w 2734056"/>
              <a:gd name="connsiteY1" fmla="*/ 0 h 6858000"/>
              <a:gd name="connsiteX2" fmla="*/ 2734056 w 2734056"/>
              <a:gd name="connsiteY2" fmla="*/ 6850199 h 6858000"/>
              <a:gd name="connsiteX3" fmla="*/ 2734056 w 2734056"/>
              <a:gd name="connsiteY3" fmla="*/ 6858000 h 6858000"/>
              <a:gd name="connsiteX4" fmla="*/ 461457 w 2734056"/>
              <a:gd name="connsiteY4" fmla="*/ 6858000 h 6858000"/>
              <a:gd name="connsiteX5" fmla="*/ 0 w 2734056"/>
              <a:gd name="connsiteY5" fmla="*/ 41341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4056" h="6858000">
                <a:moveTo>
                  <a:pt x="0" y="0"/>
                </a:moveTo>
                <a:lnTo>
                  <a:pt x="1674254" y="0"/>
                </a:lnTo>
                <a:lnTo>
                  <a:pt x="2734056" y="6850199"/>
                </a:lnTo>
                <a:lnTo>
                  <a:pt x="2734056" y="6858000"/>
                </a:lnTo>
                <a:lnTo>
                  <a:pt x="461457" y="6858000"/>
                </a:lnTo>
                <a:lnTo>
                  <a:pt x="0" y="4134118"/>
                </a:lnTo>
                <a:close/>
              </a:path>
            </a:pathLst>
          </a:custGeom>
          <a:noFill/>
        </p:spPr>
      </p:pic>
      <p:sp>
        <p:nvSpPr>
          <p:cNvPr id="3" name="Espaço Reservado para Conteúdo 2"/>
          <p:cNvSpPr>
            <a:spLocks noGrp="1"/>
          </p:cNvSpPr>
          <p:nvPr>
            <p:ph idx="1"/>
          </p:nvPr>
        </p:nvSpPr>
        <p:spPr>
          <a:xfrm>
            <a:off x="2137171" y="2160589"/>
            <a:ext cx="4818330" cy="3880773"/>
          </a:xfrm>
        </p:spPr>
        <p:txBody>
          <a:bodyPr>
            <a:normAutofit/>
          </a:bodyPr>
          <a:lstStyle/>
          <a:p>
            <a:pPr>
              <a:lnSpc>
                <a:spcPct val="90000"/>
              </a:lnSpc>
            </a:pPr>
            <a:r>
              <a:rPr lang="pt-BR" sz="1100"/>
              <a:t>O governo Castelo Branco recebeu apoio dos Estados Unidos e das empresas multinacionais.</a:t>
            </a:r>
          </a:p>
          <a:p>
            <a:pPr>
              <a:lnSpc>
                <a:spcPct val="90000"/>
              </a:lnSpc>
            </a:pPr>
            <a:r>
              <a:rPr lang="pt-BR" sz="1100"/>
              <a:t>Em troca, foi favorável aos interesses capitalistas norte-americanos.</a:t>
            </a:r>
          </a:p>
          <a:p>
            <a:pPr>
              <a:lnSpc>
                <a:spcPct val="90000"/>
              </a:lnSpc>
            </a:pPr>
            <a:r>
              <a:rPr lang="pt-BR" sz="1100"/>
              <a:t>Contra comunistas, socialistas e sindicatos promovendo repressão social, fechando a UNE mais de 300 pessoas tiveram seus mandatos cassados e suspensos seus direitos políticos entre esses Juscelino, Jânio e João Goulart.</a:t>
            </a:r>
          </a:p>
          <a:p>
            <a:pPr>
              <a:lnSpc>
                <a:spcPct val="90000"/>
              </a:lnSpc>
            </a:pPr>
            <a:r>
              <a:rPr lang="pt-BR" sz="1100"/>
              <a:t>Rompeu relações com cuba, e acabou com lei de lucros promovendo assim a vinda de empresas multinacionais.</a:t>
            </a:r>
          </a:p>
          <a:p>
            <a:pPr>
              <a:lnSpc>
                <a:spcPct val="90000"/>
              </a:lnSpc>
            </a:pPr>
            <a:r>
              <a:rPr lang="pt-BR" sz="1100"/>
              <a:t>A economia era dirigida por Roberto Campos e Gouveia de Bulhões que promoveu o programa de Ação Econômica do Governo.</a:t>
            </a:r>
          </a:p>
          <a:p>
            <a:pPr>
              <a:lnSpc>
                <a:spcPct val="90000"/>
              </a:lnSpc>
            </a:pPr>
            <a:r>
              <a:rPr lang="pt-BR" sz="1100"/>
              <a:t>Uma das propostas era combater a inflação que estava crescendo pela vinda do capital estrangeiros, os trabalhadores perderam o direito de estabilidade.</a:t>
            </a:r>
          </a:p>
          <a:p>
            <a:pPr>
              <a:lnSpc>
                <a:spcPct val="90000"/>
              </a:lnSpc>
            </a:pPr>
            <a:r>
              <a:rPr lang="pt-BR" sz="1100"/>
              <a:t>Essas medidas tornaram o governo impopular provocando reação de antigos aliados dos golpistas</a:t>
            </a:r>
          </a:p>
          <a:p>
            <a:pPr>
              <a:lnSpc>
                <a:spcPct val="90000"/>
              </a:lnSpc>
            </a:pPr>
            <a:endParaRPr lang="pt-BR"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p:cNvSpPr>
            <a:spLocks noGrp="1"/>
          </p:cNvSpPr>
          <p:nvPr>
            <p:ph type="title"/>
          </p:nvPr>
        </p:nvSpPr>
        <p:spPr>
          <a:xfrm>
            <a:off x="508000" y="609599"/>
            <a:ext cx="2882531" cy="5545667"/>
          </a:xfrm>
        </p:spPr>
        <p:txBody>
          <a:bodyPr anchor="ctr">
            <a:normAutofit/>
          </a:bodyPr>
          <a:lstStyle/>
          <a:p>
            <a:r>
              <a:rPr lang="pt-BR" sz="3300">
                <a:solidFill>
                  <a:schemeClr val="tx1">
                    <a:lumMod val="85000"/>
                    <a:lumOff val="15000"/>
                  </a:schemeClr>
                </a:solidFill>
              </a:rPr>
              <a:t>Escalada do autoritarismo</a:t>
            </a:r>
          </a:p>
        </p:txBody>
      </p:sp>
      <p:sp>
        <p:nvSpPr>
          <p:cNvPr id="3" name="Espaço Reservado para Conteúdo 2"/>
          <p:cNvSpPr>
            <a:spLocks noGrp="1"/>
          </p:cNvSpPr>
          <p:nvPr>
            <p:ph idx="1"/>
          </p:nvPr>
        </p:nvSpPr>
        <p:spPr>
          <a:xfrm>
            <a:off x="4587063" y="609600"/>
            <a:ext cx="4133472" cy="5545667"/>
          </a:xfrm>
        </p:spPr>
        <p:txBody>
          <a:bodyPr anchor="ctr">
            <a:normAutofit/>
          </a:bodyPr>
          <a:lstStyle/>
          <a:p>
            <a:pPr>
              <a:lnSpc>
                <a:spcPct val="90000"/>
              </a:lnSpc>
            </a:pPr>
            <a:r>
              <a:rPr lang="pt-BR">
                <a:solidFill>
                  <a:srgbClr val="FFFFFF"/>
                </a:solidFill>
              </a:rPr>
              <a:t>Em 1965 eleições realizadas para os governos estaduais.</a:t>
            </a:r>
          </a:p>
          <a:p>
            <a:pPr>
              <a:lnSpc>
                <a:spcPct val="90000"/>
              </a:lnSpc>
            </a:pPr>
            <a:r>
              <a:rPr lang="pt-BR">
                <a:solidFill>
                  <a:srgbClr val="FFFFFF"/>
                </a:solidFill>
              </a:rPr>
              <a:t>Oposição significativa vitoria</a:t>
            </a:r>
          </a:p>
          <a:p>
            <a:pPr>
              <a:lnSpc>
                <a:spcPct val="90000"/>
              </a:lnSpc>
            </a:pPr>
            <a:r>
              <a:rPr lang="pt-BR">
                <a:solidFill>
                  <a:srgbClr val="FFFFFF"/>
                </a:solidFill>
              </a:rPr>
              <a:t>O governo decidiu tomar medidas repressoras</a:t>
            </a:r>
          </a:p>
          <a:p>
            <a:pPr>
              <a:lnSpc>
                <a:spcPct val="90000"/>
              </a:lnSpc>
            </a:pPr>
            <a:r>
              <a:rPr lang="pt-BR">
                <a:solidFill>
                  <a:srgbClr val="FFFFFF"/>
                </a:solidFill>
              </a:rPr>
              <a:t>Decretou o ato Institucional nº 2 extinguia todos os partidos políticos criando apenas dois ARENA e o MDB.</a:t>
            </a:r>
          </a:p>
          <a:p>
            <a:pPr>
              <a:lnSpc>
                <a:spcPct val="90000"/>
              </a:lnSpc>
            </a:pPr>
            <a:r>
              <a:rPr lang="pt-BR">
                <a:solidFill>
                  <a:srgbClr val="FFFFFF"/>
                </a:solidFill>
              </a:rPr>
              <a:t>- Lei de Segurança Nacional</a:t>
            </a:r>
          </a:p>
          <a:p>
            <a:pPr>
              <a:lnSpc>
                <a:spcPct val="90000"/>
              </a:lnSpc>
            </a:pPr>
            <a:r>
              <a:rPr lang="pt-BR">
                <a:solidFill>
                  <a:srgbClr val="FFFFFF"/>
                </a:solidFill>
              </a:rPr>
              <a:t>Ato Institucional nº3 fim da eleições diretas para governadores e prefeitos seriam indicados pelo presidente para a aprovação da assembleia legislativas e os prefeitos indicados pelos governadores.</a:t>
            </a:r>
          </a:p>
          <a:p>
            <a:pPr>
              <a:lnSpc>
                <a:spcPct val="90000"/>
              </a:lnSpc>
            </a:pPr>
            <a:r>
              <a:rPr lang="pt-BR">
                <a:solidFill>
                  <a:srgbClr val="FFFFFF"/>
                </a:solidFill>
              </a:rPr>
              <a:t>Ato Institucional nº4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sz="3300" b="1"/>
              <a:t>Governo Costa e Silva</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300"/>
              <a:t>Durante o governo Costa e Silva, cresceram no país manifestações publicas contra a ditadura militar.</a:t>
            </a:r>
          </a:p>
          <a:p>
            <a:pPr>
              <a:lnSpc>
                <a:spcPct val="90000"/>
              </a:lnSpc>
            </a:pPr>
            <a:r>
              <a:rPr lang="pt-BR" sz="1300"/>
              <a:t>Apesar da repressão vários saíram as ruas em passeatas, operários organizaram greves contra o arrocho salarial, políticos corajosos faziam discursos contra as imposições do governo, padres progressistas pregavam contra a fome do povo e a tortura contra presos políticos.</a:t>
            </a:r>
          </a:p>
          <a:p>
            <a:pPr>
              <a:lnSpc>
                <a:spcPct val="90000"/>
              </a:lnSpc>
            </a:pPr>
            <a:r>
              <a:rPr lang="pt-BR" sz="1300"/>
              <a:t>Diante das pressões da sociedade em favor da democracia, o governo decretou o Ato Institucional nº5 (AI-5), o mais terrível instrumento de força lançado pelo regime militar</a:t>
            </a:r>
          </a:p>
        </p:txBody>
      </p:sp>
      <p:pic>
        <p:nvPicPr>
          <p:cNvPr id="27650" name="Picture 2" descr="http://www.portalsaofrancisco.com.br/alfa/governo-costa-e-silva/imagens/costa-e-silva1.jpg"/>
          <p:cNvPicPr>
            <a:picLocks noChangeAspect="1" noChangeArrowheads="1"/>
          </p:cNvPicPr>
          <p:nvPr/>
        </p:nvPicPr>
        <p:blipFill rotWithShape="1">
          <a:blip r:embed="rId2" cstate="print"/>
          <a:srcRect l="6334" r="2335"/>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6626" name="Picture 2" descr="http://routenews.com.br/index/wp-content/uploads/censura_ai5.jpg"/>
          <p:cNvPicPr>
            <a:picLocks noChangeAspect="1" noChangeArrowheads="1"/>
          </p:cNvPicPr>
          <p:nvPr/>
        </p:nvPicPr>
        <p:blipFill rotWithShape="1">
          <a:blip r:embed="rId2" cstate="print"/>
          <a:srcRect t="6219" r="1" b="1"/>
          <a:stretch/>
        </p:blipFill>
        <p:spPr bwMode="auto">
          <a:xfrm>
            <a:off x="3202390" y="-1"/>
            <a:ext cx="5941610"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p:spPr>
      </p:pic>
      <p:sp>
        <p:nvSpPr>
          <p:cNvPr id="2" name="Título 1"/>
          <p:cNvSpPr>
            <a:spLocks noGrp="1"/>
          </p:cNvSpPr>
          <p:nvPr>
            <p:ph type="title"/>
          </p:nvPr>
        </p:nvSpPr>
        <p:spPr>
          <a:xfrm>
            <a:off x="507999" y="609600"/>
            <a:ext cx="2888343" cy="1320800"/>
          </a:xfrm>
        </p:spPr>
        <p:txBody>
          <a:bodyPr>
            <a:normAutofit/>
          </a:bodyPr>
          <a:lstStyle/>
          <a:p>
            <a:r>
              <a:rPr lang="pt-BR" dirty="0"/>
              <a:t>O poder do AI - 5</a:t>
            </a:r>
          </a:p>
        </p:txBody>
      </p:sp>
      <p:sp>
        <p:nvSpPr>
          <p:cNvPr id="3" name="Espaço Reservado para Conteúdo 2"/>
          <p:cNvSpPr>
            <a:spLocks noGrp="1"/>
          </p:cNvSpPr>
          <p:nvPr>
            <p:ph idx="1"/>
          </p:nvPr>
        </p:nvSpPr>
        <p:spPr>
          <a:xfrm>
            <a:off x="508000" y="2160589"/>
            <a:ext cx="2888342" cy="3880773"/>
          </a:xfrm>
        </p:spPr>
        <p:txBody>
          <a:bodyPr>
            <a:normAutofit/>
          </a:bodyPr>
          <a:lstStyle/>
          <a:p>
            <a:pPr>
              <a:lnSpc>
                <a:spcPct val="90000"/>
              </a:lnSpc>
            </a:pPr>
            <a:r>
              <a:rPr lang="pt-BR" sz="1500"/>
              <a:t>O AI-5 conferia poderes totais para reprimir:</a:t>
            </a:r>
          </a:p>
          <a:p>
            <a:pPr>
              <a:lnSpc>
                <a:spcPct val="90000"/>
              </a:lnSpc>
            </a:pPr>
            <a:r>
              <a:rPr lang="pt-BR" sz="1500"/>
              <a:t>- Fechar  o Congresso Nacional</a:t>
            </a:r>
          </a:p>
          <a:p>
            <a:pPr>
              <a:lnSpc>
                <a:spcPct val="90000"/>
              </a:lnSpc>
            </a:pPr>
            <a:r>
              <a:rPr lang="pt-BR" sz="1500"/>
              <a:t>- Assembleias legislativas</a:t>
            </a:r>
          </a:p>
          <a:p>
            <a:pPr>
              <a:lnSpc>
                <a:spcPct val="90000"/>
              </a:lnSpc>
            </a:pPr>
            <a:r>
              <a:rPr lang="pt-BR" sz="1500"/>
              <a:t>- </a:t>
            </a:r>
            <a:r>
              <a:rPr lang="pt-BR" sz="1500" err="1"/>
              <a:t>Camaras</a:t>
            </a:r>
            <a:r>
              <a:rPr lang="pt-BR" sz="1500"/>
              <a:t> de Vereadores</a:t>
            </a:r>
          </a:p>
          <a:p>
            <a:pPr>
              <a:lnSpc>
                <a:spcPct val="90000"/>
              </a:lnSpc>
            </a:pPr>
            <a:r>
              <a:rPr lang="pt-BR" sz="1500"/>
              <a:t>- Suspender direitos políticos de qualquer um por 10 anos.</a:t>
            </a:r>
          </a:p>
          <a:p>
            <a:pPr>
              <a:lnSpc>
                <a:spcPct val="90000"/>
              </a:lnSpc>
            </a:pPr>
            <a:r>
              <a:rPr lang="pt-BR" sz="1500"/>
              <a:t>- Cassar mandatos, suspender Habeas Corpus.</a:t>
            </a:r>
          </a:p>
          <a:p>
            <a:pPr>
              <a:lnSpc>
                <a:spcPct val="90000"/>
              </a:lnSpc>
            </a:pPr>
            <a:endParaRPr lang="pt-BR" sz="1500"/>
          </a:p>
        </p:txBody>
      </p:sp>
      <p:cxnSp>
        <p:nvCxnSpPr>
          <p:cNvPr id="71" name="Straight Connector 70">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rgbClr val="404040"/>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7"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r>
              <a:rPr lang="pt-BR" dirty="0"/>
              <a:t>A Junta Militar</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dirty="0"/>
              <a:t>Uma nova constituição</a:t>
            </a:r>
            <a:endParaRPr lang="pt-BR"/>
          </a:p>
          <a:p>
            <a:pPr>
              <a:lnSpc>
                <a:spcPct val="90000"/>
              </a:lnSpc>
            </a:pPr>
            <a:r>
              <a:rPr lang="pt-BR"/>
              <a:t>Costa e Silva </a:t>
            </a:r>
            <a:r>
              <a:rPr lang="pt-BR" dirty="0"/>
              <a:t>deixa o cargo.</a:t>
            </a:r>
            <a:endParaRPr lang="pt-BR"/>
          </a:p>
          <a:p>
            <a:pPr>
              <a:lnSpc>
                <a:spcPct val="90000"/>
              </a:lnSpc>
            </a:pPr>
            <a:r>
              <a:rPr lang="pt-BR" dirty="0"/>
              <a:t>Compostas por ministros da marinha, aeronáutica e exercito impediram que Pedro Aleixo entra-se no cargo de presidente.</a:t>
            </a:r>
            <a:endParaRPr lang="pt-BR"/>
          </a:p>
          <a:p>
            <a:pPr>
              <a:lnSpc>
                <a:spcPct val="90000"/>
              </a:lnSpc>
            </a:pPr>
            <a:r>
              <a:rPr lang="pt-BR"/>
              <a:t>A junta governou por 2 meses nesse período, </a:t>
            </a:r>
            <a:r>
              <a:rPr lang="pt-BR" dirty="0"/>
              <a:t>alterou profundamente a Constituição de 1967</a:t>
            </a:r>
            <a:endParaRPr lang="pt-BR"/>
          </a:p>
        </p:txBody>
      </p:sp>
      <p:pic>
        <p:nvPicPr>
          <p:cNvPr id="25602" name="Picture 2" descr="http://www.grupoescolar.com/a/b/DB17E.jpg"/>
          <p:cNvPicPr>
            <a:picLocks noChangeAspect="1" noChangeArrowheads="1"/>
          </p:cNvPicPr>
          <p:nvPr/>
        </p:nvPicPr>
        <p:blipFill rotWithShape="1">
          <a:blip r:embed="rId2" cstate="print"/>
          <a:srcRect l="28316" r="28025"/>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71"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152550" y="609600"/>
            <a:ext cx="2802951" cy="1320800"/>
          </a:xfrm>
        </p:spPr>
        <p:txBody>
          <a:bodyPr>
            <a:normAutofit/>
          </a:bodyPr>
          <a:lstStyle/>
          <a:p>
            <a:pPr>
              <a:lnSpc>
                <a:spcPct val="90000"/>
              </a:lnSpc>
            </a:pPr>
            <a:r>
              <a:rPr lang="pt-BR" sz="2800"/>
              <a:t>Anos rebeldes: os Jovens dizem não</a:t>
            </a:r>
          </a:p>
        </p:txBody>
      </p:sp>
      <p:sp>
        <p:nvSpPr>
          <p:cNvPr id="3" name="Espaço Reservado para Conteúdo 2"/>
          <p:cNvSpPr>
            <a:spLocks noGrp="1"/>
          </p:cNvSpPr>
          <p:nvPr>
            <p:ph idx="1"/>
          </p:nvPr>
        </p:nvSpPr>
        <p:spPr>
          <a:xfrm>
            <a:off x="3907172" y="2160589"/>
            <a:ext cx="3048329" cy="3880773"/>
          </a:xfrm>
        </p:spPr>
        <p:txBody>
          <a:bodyPr>
            <a:normAutofit/>
          </a:bodyPr>
          <a:lstStyle/>
          <a:p>
            <a:pPr>
              <a:lnSpc>
                <a:spcPct val="90000"/>
              </a:lnSpc>
            </a:pPr>
            <a:r>
              <a:rPr lang="pt-BR" sz="1100"/>
              <a:t>Década de Sessenta caracterizou-se como uma década de espírito de contestação politico-cultural, principalmente entre os jovens.</a:t>
            </a:r>
          </a:p>
          <a:p>
            <a:pPr>
              <a:lnSpc>
                <a:spcPct val="90000"/>
              </a:lnSpc>
            </a:pPr>
            <a:r>
              <a:rPr lang="pt-BR" sz="1100"/>
              <a:t>Diversos grupos de estudantes artistas, hippies, negros, homossexuais, feministas e esquerdistas saíram as ruas em todo o mundo para reivindicar mudanças.</a:t>
            </a:r>
          </a:p>
          <a:p>
            <a:pPr>
              <a:lnSpc>
                <a:spcPct val="90000"/>
              </a:lnSpc>
            </a:pPr>
            <a:r>
              <a:rPr lang="pt-BR" sz="1100"/>
              <a:t>Martin Luther King – assassinado em 1968.</a:t>
            </a:r>
          </a:p>
          <a:p>
            <a:pPr>
              <a:lnSpc>
                <a:spcPct val="90000"/>
              </a:lnSpc>
            </a:pPr>
            <a:r>
              <a:rPr lang="pt-BR" sz="1100"/>
              <a:t>Hippie – pregava um retorno a vida simples criando uma sociedade de paz e amor.</a:t>
            </a:r>
          </a:p>
          <a:p>
            <a:pPr>
              <a:lnSpc>
                <a:spcPct val="90000"/>
              </a:lnSpc>
            </a:pPr>
            <a:r>
              <a:rPr lang="pt-BR" sz="1100"/>
              <a:t>No Brasil ouve a tropicália onde que proclamavam que o proibir era proibir.</a:t>
            </a:r>
          </a:p>
          <a:p>
            <a:pPr>
              <a:lnSpc>
                <a:spcPct val="90000"/>
              </a:lnSpc>
            </a:pPr>
            <a:r>
              <a:rPr lang="pt-BR" sz="1100"/>
              <a:t>Surgia o Cinema novo de Glauber Rocha.</a:t>
            </a:r>
          </a:p>
        </p:txBody>
      </p:sp>
      <p:pic>
        <p:nvPicPr>
          <p:cNvPr id="24578" name="Picture 2" descr="http://www.teledossie.com.br/wp-content/uploads/2012/07/anosrebeldes.jpg"/>
          <p:cNvPicPr>
            <a:picLocks noChangeAspect="1" noChangeArrowheads="1"/>
          </p:cNvPicPr>
          <p:nvPr/>
        </p:nvPicPr>
        <p:blipFill rotWithShape="1">
          <a:blip r:embed="rId2" cstate="print"/>
          <a:srcRect l="33952" r="22241"/>
          <a:stretch/>
        </p:blipFill>
        <p:spPr bwMode="auto">
          <a:xfrm>
            <a:off x="20" y="-1"/>
            <a:ext cx="404620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p:spPr>
      </p:pic>
      <p:sp>
        <p:nvSpPr>
          <p:cNvPr id="24580"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docProps/app.xml><?xml version="1.0" encoding="utf-8"?>
<Properties xmlns="http://schemas.openxmlformats.org/officeDocument/2006/extended-properties" xmlns:vt="http://schemas.openxmlformats.org/officeDocument/2006/docPropsVTypes">
  <TotalTime>0</TotalTime>
  <Words>2467</Words>
  <Application>Microsoft Office PowerPoint</Application>
  <PresentationFormat>Apresentação na tela (4:3)</PresentationFormat>
  <Paragraphs>182</Paragraphs>
  <Slides>36</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36</vt:i4>
      </vt:variant>
    </vt:vector>
  </HeadingPairs>
  <TitlesOfParts>
    <vt:vector size="40" baseType="lpstr">
      <vt:lpstr>Arial</vt:lpstr>
      <vt:lpstr>Trebuchet MS</vt:lpstr>
      <vt:lpstr>Wingdings 3</vt:lpstr>
      <vt:lpstr>Facetado</vt:lpstr>
      <vt:lpstr>Brasil – Ditadura Militar</vt:lpstr>
      <vt:lpstr>Militares no Poder</vt:lpstr>
      <vt:lpstr>Instalação do regime militar</vt:lpstr>
      <vt:lpstr>Governo de Castelo Branco (1964 – 1967)</vt:lpstr>
      <vt:lpstr>Escalada do autoritarismo</vt:lpstr>
      <vt:lpstr>Governo Costa e Silva</vt:lpstr>
      <vt:lpstr>O poder do AI - 5</vt:lpstr>
      <vt:lpstr>A Junta Militar</vt:lpstr>
      <vt:lpstr>Anos rebeldes: os Jovens dizem não</vt:lpstr>
      <vt:lpstr>Questões</vt:lpstr>
      <vt:lpstr>Reflexão</vt:lpstr>
      <vt:lpstr>Governo Médici (1969 – 1974)</vt:lpstr>
      <vt:lpstr>“Milagre brasileiro”</vt:lpstr>
      <vt:lpstr>Apresentação do PowerPoint</vt:lpstr>
      <vt:lpstr>Euforia na ditadura Brasil – ame -  ou deixe - o</vt:lpstr>
      <vt:lpstr>Governo Geisel</vt:lpstr>
      <vt:lpstr>Obras faraônicas</vt:lpstr>
      <vt:lpstr>Apresentação do PowerPoint</vt:lpstr>
      <vt:lpstr>Apresentação do PowerPoint</vt:lpstr>
      <vt:lpstr>Inicio da abertura política</vt:lpstr>
      <vt:lpstr>Questões</vt:lpstr>
      <vt:lpstr>Reflexão</vt:lpstr>
      <vt:lpstr>Governo Figueiredo (1879 – 1985)</vt:lpstr>
      <vt:lpstr>Resultados positivos</vt:lpstr>
      <vt:lpstr>Agrava – se a situação econômica</vt:lpstr>
      <vt:lpstr>Brasil – nunca mais</vt:lpstr>
      <vt:lpstr>Balanço socioeconômico do período 1964 - 1985</vt:lpstr>
      <vt:lpstr>Infraestrutura</vt:lpstr>
      <vt:lpstr>Terra e alimentação</vt:lpstr>
      <vt:lpstr>Educação e analfabetismo</vt:lpstr>
      <vt:lpstr>Dominação do capital estrangeiro</vt:lpstr>
      <vt:lpstr>Concentração de renda</vt:lpstr>
      <vt:lpstr>Inflação e divida externa</vt:lpstr>
      <vt:lpstr>Questões</vt:lpstr>
      <vt:lpstr>Para Saber Mais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Brasil – Ditadura Militar</dc:title>
  <dc:creator>BRUNO FERREIRA</dc:creator>
  <cp:lastModifiedBy>BRUNO FERREIRA</cp:lastModifiedBy>
  <cp:revision>1</cp:revision>
  <dcterms:created xsi:type="dcterms:W3CDTF">2019-07-01T14:12:01Z</dcterms:created>
  <dcterms:modified xsi:type="dcterms:W3CDTF">2019-07-01T14:12:18Z</dcterms:modified>
</cp:coreProperties>
</file>