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0"/>
  </p:notesMasterIdLst>
  <p:sldIdLst>
    <p:sldId id="256" r:id="rId3"/>
    <p:sldId id="305" r:id="rId4"/>
    <p:sldId id="307" r:id="rId5"/>
    <p:sldId id="308" r:id="rId6"/>
    <p:sldId id="306" r:id="rId7"/>
    <p:sldId id="309" r:id="rId8"/>
    <p:sldId id="311" r:id="rId9"/>
    <p:sldId id="310" r:id="rId10"/>
    <p:sldId id="312" r:id="rId11"/>
    <p:sldId id="313" r:id="rId12"/>
    <p:sldId id="314" r:id="rId13"/>
    <p:sldId id="317" r:id="rId14"/>
    <p:sldId id="316" r:id="rId15"/>
    <p:sldId id="315" r:id="rId16"/>
    <p:sldId id="318" r:id="rId17"/>
    <p:sldId id="319" r:id="rId18"/>
    <p:sldId id="320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590"/>
  </p:normalViewPr>
  <p:slideViewPr>
    <p:cSldViewPr snapToGrid="0">
      <p:cViewPr varScale="1">
        <p:scale>
          <a:sx n="108" d="100"/>
          <a:sy n="108" d="100"/>
        </p:scale>
        <p:origin x="6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806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06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03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74B5F-C258-452C-BD8C-8AC125B66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18415-7DB1-4B50-8C39-BCFC04783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EE6FEB-DB82-4CCC-8B1E-88C072BF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3E14-3B14-45D5-8A0B-E4B0A64AD6C7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9F1056-E2D6-48B5-A6CD-8E3F3275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B5DB15-617F-4F57-AD0C-FFF10378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2DF9-61B2-4B25-A880-4D338F8B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4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C9FFD-1E86-4C53-BE0E-4CC6DC25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BAF5D-35A8-4B4F-8E89-A70E52EEE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C9DDD2-1A92-44C4-9B3A-FF2D4C83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3E14-3B14-45D5-8A0B-E4B0A64AD6C7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48999A-4AD3-46A1-AA65-102137A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0CD6D6-82B4-41FB-AEAD-DBE9E440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2DF9-61B2-4B25-A880-4D338F8B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235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BDB2C-0EE8-493A-9E0A-3C6A8DC8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C4A6C6-E8EC-4F2A-BB14-6124720AE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ACAA7B-DCFB-4B03-BE5E-E9C2065F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3E14-3B14-45D5-8A0B-E4B0A64AD6C7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D61F7E-C372-4DD6-8DBF-4132ABB7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6F85E1-73A6-4099-94BF-F371BEC6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2DF9-61B2-4B25-A880-4D338F8B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37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615B9-BC2B-4D14-93E0-9CB60A4E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9D6603-81A9-4BDB-9C05-88F0ABCBC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26D352-BC36-4FA2-BCF9-9D05280E9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4CA9C8-413A-4001-B5E7-C60FA7D0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3E14-3B14-45D5-8A0B-E4B0A64AD6C7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9BF111-79BE-496E-AF13-D30965119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56355E-EB01-4426-99C6-648ACEC0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2DF9-61B2-4B25-A880-4D338F8B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10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7839C-9675-4C60-8A03-4DBCCFE3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802812-BD11-4496-9D6A-73BE70C47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64811A-B196-40C9-9103-64BBD7BAC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70C55A-9042-4282-AD63-9CC0C8192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805BC62-759C-46A5-B318-3AC26C05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00E1D74-D761-450F-9936-93A420E1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3E14-3B14-45D5-8A0B-E4B0A64AD6C7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7E0E55-CD3D-4F85-AA84-0386C47C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842E2E1-D510-4C6D-B41C-7667AC28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2DF9-61B2-4B25-A880-4D338F8B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012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F710C-B91D-4B52-A07E-7D62B2B87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3164D7-045E-482B-A0C8-C8DAF367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3E14-3B14-45D5-8A0B-E4B0A64AD6C7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EA02AD-7424-4888-A3A3-2BECA22D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FA6056-9F35-41EA-903D-24EDDF00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2DF9-61B2-4B25-A880-4D338F8B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865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CA6C19-91E2-4CC7-AF03-2875B1EE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3E14-3B14-45D5-8A0B-E4B0A64AD6C7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D89ED76-93EA-44D5-B969-086D00BA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CAE1AA-F78C-4AF2-8483-384B902E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2DF9-61B2-4B25-A880-4D338F8B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98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8FBB8-FEF3-453B-AF23-F6264742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A74419-944D-462F-8C32-28C8103DE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E414A6-B426-4DCA-A076-E34034B6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678F20-07DA-4AA2-AA2B-9E7E8AB8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3E14-3B14-45D5-8A0B-E4B0A64AD6C7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A058AF-B0AF-41A1-8C2E-2F80281A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C8603C-6817-42CC-945A-D46D7273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2DF9-61B2-4B25-A880-4D338F8B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40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BC94-D7A6-40F3-85D5-2A68347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EDAA8A1-EB91-49C7-BB2B-B9C1529F3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257EBA-520B-47CB-8063-F77C50931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3444E8-29BB-42F9-AD75-8633D872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3E14-3B14-45D5-8A0B-E4B0A64AD6C7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95EB74-B658-4F87-9C99-C5710889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E96F6F-711D-449A-8D9A-A6F7B06D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2DF9-61B2-4B25-A880-4D338F8B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211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C4AF1-06B2-44AB-BD2D-CD050896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60E9F5-79A0-4D7F-AF87-1047A0FB7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ADD436-57E1-4E3E-8555-A88873B6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3E14-3B14-45D5-8A0B-E4B0A64AD6C7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F01297-AB97-4DBB-A213-195E9643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69AADF-3CEE-482A-92CA-3D050118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2DF9-61B2-4B25-A880-4D338F8B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970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4F8783-5E3E-4A1B-B207-016B693D0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A4C42E-79AB-4901-8795-940E81FFB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722336-B0BE-4761-939F-F299BEAA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3E14-3B14-45D5-8A0B-E4B0A64AD6C7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836871-788C-4B84-BB18-01C873A2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271CF3-9D07-4EEC-8828-B3AB3585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2DF9-61B2-4B25-A880-4D338F8B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73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D47303-080E-459D-959C-E0293207175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D4CCB87-A0DB-4B4A-B16E-5B8A29F6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0DECB2-4120-4DE1-A89B-E20CAD5E5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83BED5-23AF-4530-BD5D-1D0C3A86F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33E14-3B14-45D5-8A0B-E4B0A64AD6C7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749D6-7044-4275-88F2-BA8F679E9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9E95D3-20A2-4C41-A123-ACE870946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2DF9-61B2-4B25-A880-4D338F8B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6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966350" y="2830275"/>
            <a:ext cx="979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6527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80;p1">
            <a:extLst>
              <a:ext uri="{FF2B5EF4-FFF2-40B4-BE49-F238E27FC236}">
                <a16:creationId xmlns:a16="http://schemas.microsoft.com/office/drawing/2014/main" id="{5403E546-268D-487B-B83C-6F1FA26192DB}"/>
              </a:ext>
            </a:extLst>
          </p:cNvPr>
          <p:cNvSpPr txBox="1"/>
          <p:nvPr/>
        </p:nvSpPr>
        <p:spPr>
          <a:xfrm>
            <a:off x="3651879" y="5645272"/>
            <a:ext cx="783058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4800" b="1" dirty="0">
                <a:solidFill>
                  <a:srgbClr val="002060"/>
                </a:solidFill>
                <a:latin typeface="Trebuchet MS" panose="020B0603020202020204" pitchFamily="34" charset="0"/>
              </a:rPr>
              <a:t>PERFECT TENSES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4571" y="351803"/>
            <a:ext cx="556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ebuchet MS" panose="020B0603020202020204" pitchFamily="34" charset="0"/>
              </a:rPr>
              <a:t>PRESENT PERFECT CONTINUOUS</a:t>
            </a:r>
          </a:p>
        </p:txBody>
      </p:sp>
    </p:spTree>
    <p:extLst>
      <p:ext uri="{BB962C8B-B14F-4D97-AF65-F5344CB8AC3E}">
        <p14:creationId xmlns:p14="http://schemas.microsoft.com/office/powerpoint/2010/main" val="147821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5529" y="1328172"/>
            <a:ext cx="116793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rebuchet MS" panose="020B0603020202020204" pitchFamily="34" charset="0"/>
              </a:rPr>
              <a:t>Past Perfect</a:t>
            </a:r>
          </a:p>
          <a:p>
            <a:endParaRPr lang="en-US" sz="2400" dirty="0">
              <a:latin typeface="Trebuchet MS" panose="020B0603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É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formado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pelo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verbo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auxiliar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"have" no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passado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(had) e o Past Participle do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verbo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principal.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I</a:t>
            </a:r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had</a:t>
            </a:r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already</a:t>
            </a:r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cleaned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the house when my mother called me. </a:t>
            </a:r>
          </a:p>
          <a:p>
            <a:endParaRPr lang="pt-BR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pt-BR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pt-BR" sz="24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Used</a:t>
            </a:r>
            <a:r>
              <a:rPr lang="pt-B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 in: </a:t>
            </a: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para mostrar que uma ação acontece antes de outra, ambas no passado.</a:t>
            </a:r>
          </a:p>
          <a:p>
            <a:endParaRPr lang="en-US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</a:rPr>
              <a:t>                       </a:t>
            </a:r>
          </a:p>
          <a:p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</a:rPr>
              <a:t>                      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Susan </a:t>
            </a:r>
            <a:r>
              <a:rPr lang="en-US" sz="2400" dirty="0">
                <a:solidFill>
                  <a:srgbClr val="00B050"/>
                </a:solidFill>
                <a:latin typeface="Trebuchet MS" panose="020B0603020202020204" pitchFamily="34" charset="0"/>
              </a:rPr>
              <a:t>had finished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the job when her boss arrived. 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5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54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57200" y="1734465"/>
            <a:ext cx="114854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</a:tabLst>
            </a:pPr>
            <a:r>
              <a:rPr lang="en-US" sz="2600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01. (IESES) Complete the sentence (use the present perfect):</a:t>
            </a:r>
            <a:endParaRPr lang="pt-BR" sz="26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pt-BR" sz="26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Where’s the book I gave you? What _____________ with it?</a:t>
            </a:r>
            <a:endParaRPr lang="pt-BR" sz="26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pt-BR" sz="26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a) are you doing</a:t>
            </a:r>
            <a:endParaRPr lang="pt-BR" sz="26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b) had you do</a:t>
            </a:r>
            <a:endParaRPr lang="pt-BR" sz="26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c) have you done</a:t>
            </a:r>
            <a:endParaRPr lang="pt-BR" sz="26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d) have you been doing</a:t>
            </a:r>
            <a:endParaRPr lang="pt-BR" sz="26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e) has you done</a:t>
            </a:r>
            <a:endParaRPr lang="pt-BR" sz="26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0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11727" y="1582340"/>
            <a:ext cx="115685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02. (PMBC) In the sentence “Most of people who </a:t>
            </a:r>
            <a:r>
              <a:rPr lang="en-US" sz="2600" b="1" u="sng" dirty="0">
                <a:solidFill>
                  <a:srgbClr val="002060"/>
                </a:solidFill>
                <a:latin typeface="Trebuchet MS" panose="020B0603020202020204" pitchFamily="34" charset="0"/>
              </a:rPr>
              <a:t>has gotten</a:t>
            </a:r>
            <a:r>
              <a:rPr lang="en-US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 sick with this coronavirus </a:t>
            </a:r>
            <a:r>
              <a:rPr lang="en-US" sz="2600" b="1" u="sng" dirty="0">
                <a:solidFill>
                  <a:srgbClr val="002060"/>
                </a:solidFill>
                <a:latin typeface="Trebuchet MS" panose="020B0603020202020204" pitchFamily="34" charset="0"/>
              </a:rPr>
              <a:t>have had </a:t>
            </a:r>
            <a:r>
              <a:rPr lang="en-US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a mild case.”, the highlighted verbs are being used in which tense?</a:t>
            </a:r>
          </a:p>
          <a:p>
            <a:endParaRPr lang="en-US" sz="2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a) past perfect tense.</a:t>
            </a:r>
          </a:p>
          <a:p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b) simple past tense.</a:t>
            </a:r>
          </a:p>
          <a:p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c) simple present tense.</a:t>
            </a:r>
          </a:p>
          <a:p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d) present perfect tense.</a:t>
            </a:r>
          </a:p>
          <a:p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</a:rPr>
              <a:t>e) present perfect continuous tense.</a:t>
            </a:r>
          </a:p>
        </p:txBody>
      </p:sp>
    </p:spTree>
    <p:extLst>
      <p:ext uri="{BB962C8B-B14F-4D97-AF65-F5344CB8AC3E}">
        <p14:creationId xmlns:p14="http://schemas.microsoft.com/office/powerpoint/2010/main" val="112891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60218" y="1640598"/>
            <a:ext cx="1143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03. (CETRO) Choose the alternative that presents a possible correct interrogative form of the sentence below.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“In recent years, the price of food products has been very unstable.”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a) Does the price of food products has been very unstable in recent years?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b) Is the price of food products has been very unstable in recent years?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c) In recent years, did the price of food products has been very unstable?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d) In recent years, has the price of food products been very unstable?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e) Have the price of food, in recent years, been very unstable?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5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15637" y="1723725"/>
            <a:ext cx="115685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</a:tabLst>
            </a:pPr>
            <a:r>
              <a:rPr lang="en-US" sz="2400" b="1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04. (PMI) Which verb tense the sentence below refer to?</a:t>
            </a:r>
            <a:endParaRPr lang="pt-BR" sz="24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pt-BR" sz="24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"Has he been driving everyday?"</a:t>
            </a:r>
            <a:endParaRPr lang="pt-BR" sz="24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pt-BR" sz="24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a) simple present.</a:t>
            </a:r>
            <a:endParaRPr lang="pt-BR" sz="24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b) present perfect.</a:t>
            </a:r>
            <a:endParaRPr lang="pt-BR" sz="24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c) past perfect simple.</a:t>
            </a:r>
            <a:endParaRPr lang="pt-BR" sz="24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d) future perfect.</a:t>
            </a:r>
            <a:endParaRPr lang="pt-BR" sz="24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e) present perfect continuous</a:t>
            </a:r>
            <a:endParaRPr lang="pt-BR" sz="24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pt-BR" sz="24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25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01781" y="1985566"/>
            <a:ext cx="115962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</a:tabLst>
            </a:pPr>
            <a:r>
              <a:rPr lang="pt-BR" sz="2600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05.</a:t>
            </a:r>
            <a:r>
              <a:rPr lang="en-US" sz="2600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His father _______ for five years before he _________ home.</a:t>
            </a:r>
          </a:p>
          <a:p>
            <a:pPr algn="just">
              <a:tabLst>
                <a:tab pos="180340" algn="l"/>
              </a:tabLst>
            </a:pPr>
            <a:endParaRPr lang="en-US" sz="2600" b="1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a) has travelled / has settled</a:t>
            </a:r>
          </a:p>
          <a:p>
            <a:pPr algn="just">
              <a:tabLst>
                <a:tab pos="180340" algn="l"/>
              </a:tabLst>
            </a:pP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b) have traveled / have settle</a:t>
            </a:r>
          </a:p>
          <a:p>
            <a:pPr algn="just">
              <a:tabLst>
                <a:tab pos="180340" algn="l"/>
              </a:tabLst>
            </a:pP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c) had travelled / had settled</a:t>
            </a:r>
          </a:p>
          <a:p>
            <a:pPr algn="just">
              <a:tabLst>
                <a:tab pos="180340" algn="l"/>
              </a:tabLst>
            </a:pP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d) was traveling / was settling</a:t>
            </a:r>
          </a:p>
          <a:p>
            <a:pPr algn="just">
              <a:tabLst>
                <a:tab pos="180340" algn="l"/>
              </a:tabLst>
            </a:pP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e) had travelled / settled</a:t>
            </a:r>
            <a:r>
              <a:rPr lang="pt-BR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26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32509" y="1414552"/>
            <a:ext cx="11582400" cy="3724096"/>
          </a:xfrm>
        </p:spPr>
        <p:txBody>
          <a:bodyPr/>
          <a:lstStyle/>
          <a:p>
            <a:r>
              <a:rPr lang="pt-BR" sz="2600" dirty="0" err="1"/>
              <a:t>Used</a:t>
            </a:r>
            <a:r>
              <a:rPr lang="pt-BR" sz="2600" dirty="0"/>
              <a:t> in: ações que aconteceram no passado sem especificar o momento em que elas ocorreram:</a:t>
            </a:r>
            <a:br>
              <a:rPr lang="pt-BR" sz="2600" dirty="0"/>
            </a:br>
            <a:r>
              <a:rPr lang="pt-BR" sz="2600" dirty="0"/>
              <a:t> </a:t>
            </a:r>
            <a:br>
              <a:rPr lang="pt-BR" sz="2600" dirty="0"/>
            </a:br>
            <a:r>
              <a:rPr lang="pt-BR" sz="2600" dirty="0"/>
              <a:t>                        I </a:t>
            </a:r>
            <a:r>
              <a:rPr lang="pt-BR" sz="2600" dirty="0" err="1">
                <a:solidFill>
                  <a:srgbClr val="00B050"/>
                </a:solidFill>
              </a:rPr>
              <a:t>have</a:t>
            </a:r>
            <a:r>
              <a:rPr lang="pt-BR" sz="2600" dirty="0">
                <a:solidFill>
                  <a:srgbClr val="00B050"/>
                </a:solidFill>
              </a:rPr>
              <a:t> </a:t>
            </a:r>
            <a:r>
              <a:rPr lang="pt-BR" sz="2600" dirty="0" err="1">
                <a:solidFill>
                  <a:srgbClr val="00B050"/>
                </a:solidFill>
              </a:rPr>
              <a:t>studied</a:t>
            </a:r>
            <a:r>
              <a:rPr lang="pt-BR" sz="2600" dirty="0"/>
              <a:t> </a:t>
            </a:r>
            <a:r>
              <a:rPr lang="pt-BR" sz="2600" dirty="0" err="1"/>
              <a:t>at</a:t>
            </a:r>
            <a:r>
              <a:rPr lang="pt-BR" sz="2600" dirty="0"/>
              <a:t> UFPE </a:t>
            </a:r>
            <a:r>
              <a:rPr lang="pt-BR" sz="2600" dirty="0">
                <a:solidFill>
                  <a:srgbClr val="FF0000"/>
                </a:solidFill>
              </a:rPr>
              <a:t>for four </a:t>
            </a:r>
            <a:r>
              <a:rPr lang="pt-BR" sz="2600" dirty="0" err="1">
                <a:solidFill>
                  <a:srgbClr val="FF0000"/>
                </a:solidFill>
              </a:rPr>
              <a:t>years</a:t>
            </a:r>
            <a:r>
              <a:rPr lang="pt-BR" sz="2600" dirty="0"/>
              <a:t>.</a:t>
            </a:r>
            <a:br>
              <a:rPr lang="pt-BR" sz="2600" dirty="0"/>
            </a:br>
            <a:br>
              <a:rPr lang="pt-BR" sz="2600" dirty="0"/>
            </a:br>
            <a:br>
              <a:rPr lang="pt-BR" sz="2600" dirty="0"/>
            </a:br>
            <a:r>
              <a:rPr lang="pt-BR" sz="2600" dirty="0"/>
              <a:t>                           I </a:t>
            </a:r>
            <a:r>
              <a:rPr lang="pt-BR" sz="2600" dirty="0" err="1">
                <a:solidFill>
                  <a:srgbClr val="FFC000"/>
                </a:solidFill>
              </a:rPr>
              <a:t>studied</a:t>
            </a:r>
            <a:r>
              <a:rPr lang="pt-BR" sz="2600" dirty="0"/>
              <a:t> </a:t>
            </a:r>
            <a:r>
              <a:rPr lang="pt-BR" sz="2600" dirty="0" err="1"/>
              <a:t>there</a:t>
            </a:r>
            <a:r>
              <a:rPr lang="pt-BR" sz="2600" dirty="0"/>
              <a:t> </a:t>
            </a:r>
            <a:r>
              <a:rPr lang="pt-BR" sz="2600" dirty="0" err="1">
                <a:solidFill>
                  <a:srgbClr val="00B0F0"/>
                </a:solidFill>
              </a:rPr>
              <a:t>from</a:t>
            </a:r>
            <a:r>
              <a:rPr lang="pt-BR" sz="2600" dirty="0">
                <a:solidFill>
                  <a:srgbClr val="00B0F0"/>
                </a:solidFill>
              </a:rPr>
              <a:t> 1992 </a:t>
            </a:r>
            <a:r>
              <a:rPr lang="pt-BR" sz="2600" dirty="0" err="1">
                <a:solidFill>
                  <a:srgbClr val="00B0F0"/>
                </a:solidFill>
              </a:rPr>
              <a:t>to</a:t>
            </a:r>
            <a:r>
              <a:rPr lang="pt-BR" sz="2600" dirty="0">
                <a:solidFill>
                  <a:srgbClr val="00B0F0"/>
                </a:solidFill>
              </a:rPr>
              <a:t> 1996</a:t>
            </a:r>
            <a:r>
              <a:rPr lang="pt-BR" sz="2600" dirty="0"/>
              <a:t>.</a:t>
            </a:r>
            <a:br>
              <a:rPr lang="pt-BR" sz="2600" dirty="0"/>
            </a:br>
            <a:br>
              <a:rPr lang="en-US" sz="2600" dirty="0"/>
            </a:br>
            <a:br>
              <a:rPr lang="pt-BR" sz="2600" dirty="0"/>
            </a:br>
            <a:br>
              <a:rPr lang="pt-BR" sz="2600" dirty="0">
                <a:solidFill>
                  <a:schemeClr val="tx1"/>
                </a:solidFill>
              </a:rPr>
            </a:b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18861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2509" y="1297027"/>
            <a:ext cx="114577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É usado para falar de ações que começaram no passado e continuam até o presente.</a:t>
            </a:r>
          </a:p>
          <a:p>
            <a:endParaRPr lang="pt-BR" sz="2600" b="1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endParaRPr lang="pt-BR" sz="2600" b="1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r>
              <a:rPr lang="en-US" sz="2600" b="1" dirty="0">
                <a:solidFill>
                  <a:schemeClr val="bg2"/>
                </a:solidFill>
                <a:latin typeface="Trebuchet MS" panose="020B0603020202020204" pitchFamily="34" charset="0"/>
              </a:rPr>
              <a:t>                         </a:t>
            </a:r>
            <a:r>
              <a:rPr lang="en-US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 I </a:t>
            </a:r>
            <a:r>
              <a:rPr lang="en-US" sz="2600" b="1" dirty="0">
                <a:solidFill>
                  <a:srgbClr val="00B0F0"/>
                </a:solidFill>
                <a:latin typeface="Trebuchet MS" panose="020B0603020202020204" pitchFamily="34" charset="0"/>
              </a:rPr>
              <a:t>have taught </a:t>
            </a:r>
            <a:r>
              <a:rPr lang="en-US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English since I was 18.</a:t>
            </a:r>
          </a:p>
          <a:p>
            <a:endParaRPr lang="pt-BR" sz="2600" b="1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0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3235" y="578631"/>
            <a:ext cx="1172094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Structure:</a:t>
            </a:r>
            <a:endParaRPr lang="pt-BR" sz="2600" b="1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0215" indent="-450215" algn="just"/>
            <a:endParaRPr lang="en-US" sz="2600" b="1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0215" indent="-450215"/>
            <a:r>
              <a:rPr lang="en-US" sz="2600" b="1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Affirm. Subject + have / has + Main verb (Past Participle) + complement</a:t>
            </a:r>
            <a:endParaRPr lang="pt-BR" sz="26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r>
              <a:rPr lang="en-US" sz="26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               I/ You/ We/ They </a:t>
            </a:r>
            <a:r>
              <a:rPr lang="en-US" sz="26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(`ve) have visited </a:t>
            </a: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Argentina five times.</a:t>
            </a:r>
            <a:endParaRPr lang="pt-BR" sz="26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r>
              <a:rPr lang="en-US" sz="26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                               </a:t>
            </a: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He/ She/ It  </a:t>
            </a:r>
            <a:r>
              <a:rPr lang="en-US" sz="2600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(`s) has gone</a:t>
            </a:r>
            <a:r>
              <a:rPr lang="en-US" sz="26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pt-BR" sz="26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r>
              <a:rPr lang="en-US" sz="2600" dirty="0"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pt-BR" sz="26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0215" indent="-450215" algn="just"/>
            <a:r>
              <a:rPr lang="en-US" sz="2600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Neg.	Subject  +  Have / has  + NOT  + Main Verb (Past Participle) +  complement.</a:t>
            </a:r>
            <a:endParaRPr lang="pt-BR" sz="26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   I/ You/ We/ They</a:t>
            </a:r>
            <a:r>
              <a:rPr lang="en-US" sz="26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7030A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(`ve) have not (haven’t)  visited </a:t>
            </a: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Argentina five times.</a:t>
            </a:r>
            <a:endParaRPr lang="pt-BR" sz="26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6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               </a:t>
            </a: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He/ She/ It </a:t>
            </a:r>
            <a:r>
              <a:rPr lang="en-US" sz="2600" dirty="0">
                <a:solidFill>
                  <a:srgbClr val="7030A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(`s) has not ( hasn’t) gone</a:t>
            </a:r>
            <a:r>
              <a:rPr lang="en-US" sz="26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pt-BR" sz="26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6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pt-BR" sz="26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0215" indent="-450215" algn="just"/>
            <a:r>
              <a:rPr lang="en-US" sz="2600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Inter.	Have / Has + Subject + Main verb (Past Participle) + complement ?</a:t>
            </a:r>
            <a:endParaRPr lang="pt-BR" sz="26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rebuchet MS" panose="020B0603020202020204" pitchFamily="34" charset="0"/>
                <a:ea typeface="Times New Roman" panose="02020603050405020304" pitchFamily="18" charset="0"/>
              </a:rPr>
              <a:t>                     </a:t>
            </a:r>
            <a:r>
              <a:rPr lang="en-US" sz="26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Have</a:t>
            </a:r>
            <a:r>
              <a:rPr lang="en-US" sz="26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I/ You/ We/ They </a:t>
            </a:r>
            <a:r>
              <a:rPr lang="en-US" sz="26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visited</a:t>
            </a:r>
            <a:r>
              <a:rPr lang="en-US" sz="26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Argentina five times?</a:t>
            </a:r>
            <a:endParaRPr lang="pt-BR" sz="26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rebuchet MS" panose="020B0603020202020204" pitchFamily="34" charset="0"/>
                <a:ea typeface="Times New Roman" panose="02020603050405020304" pitchFamily="18" charset="0"/>
              </a:rPr>
              <a:t>                                  </a:t>
            </a:r>
            <a:r>
              <a:rPr lang="en-US" sz="26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Has</a:t>
            </a:r>
            <a:r>
              <a:rPr lang="en-US" sz="26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He/ She/ It </a:t>
            </a:r>
            <a:r>
              <a:rPr lang="en-US" sz="26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gone</a:t>
            </a:r>
            <a:r>
              <a:rPr lang="en-US" sz="26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?  </a:t>
            </a:r>
            <a:endParaRPr lang="pt-BR" sz="26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8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3235" y="961863"/>
            <a:ext cx="117486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 Particípio Passado dos verbos</a:t>
            </a:r>
            <a:r>
              <a:rPr lang="pt-BR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REGULARES</a:t>
            </a:r>
            <a:r>
              <a:rPr lang="pt-BR" sz="2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é igual a sua forma no </a:t>
            </a:r>
            <a:r>
              <a:rPr lang="pt-BR" sz="2400" dirty="0" err="1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Simple</a:t>
            </a: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Past</a:t>
            </a: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(-</a:t>
            </a:r>
            <a:r>
              <a:rPr lang="pt-BR" sz="2400" dirty="0" err="1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ed</a:t>
            </a: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) (-d) (-</a:t>
            </a:r>
            <a:r>
              <a:rPr lang="pt-BR" sz="2400" dirty="0" err="1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ied</a:t>
            </a: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):</a:t>
            </a:r>
          </a:p>
          <a:p>
            <a:pPr algn="just">
              <a:spcBef>
                <a:spcPts val="1200"/>
              </a:spcBef>
            </a:pPr>
            <a:r>
              <a:rPr lang="pt-BR" sz="2400" kern="1600" dirty="0">
                <a:latin typeface="Trebuchet MS" panose="020B0603020202020204" pitchFamily="34" charset="0"/>
              </a:rPr>
              <a:t>                                </a:t>
            </a:r>
            <a:r>
              <a:rPr lang="pt-BR" sz="2400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To</a:t>
            </a:r>
            <a:r>
              <a:rPr lang="pt-BR" sz="2400" kern="16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pt-BR" sz="2400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talk</a:t>
            </a:r>
            <a:r>
              <a:rPr lang="pt-BR" sz="2400" kern="1600" dirty="0">
                <a:solidFill>
                  <a:srgbClr val="002060"/>
                </a:solidFill>
                <a:latin typeface="Trebuchet MS" panose="020B0603020202020204" pitchFamily="34" charset="0"/>
              </a:rPr>
              <a:t> – </a:t>
            </a:r>
            <a:r>
              <a:rPr lang="pt-BR" sz="2400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talked</a:t>
            </a:r>
            <a:r>
              <a:rPr lang="pt-BR" sz="2400" kern="1600" dirty="0">
                <a:solidFill>
                  <a:srgbClr val="002060"/>
                </a:solidFill>
                <a:latin typeface="Trebuchet MS" panose="020B0603020202020204" pitchFamily="34" charset="0"/>
              </a:rPr>
              <a:t> – </a:t>
            </a:r>
            <a:r>
              <a:rPr lang="pt-BR" sz="2400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talk</a:t>
            </a:r>
            <a:r>
              <a:rPr lang="pt-BR" sz="2400" b="1" u="sng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ed</a:t>
            </a:r>
            <a:endParaRPr lang="pt-BR" sz="2400" b="1" u="sng" kern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BR" sz="2400" b="1" kern="1600" dirty="0">
                <a:solidFill>
                  <a:srgbClr val="002060"/>
                </a:solidFill>
                <a:latin typeface="Trebuchet MS" panose="020B0603020202020204" pitchFamily="34" charset="0"/>
              </a:rPr>
              <a:t>                                  </a:t>
            </a:r>
            <a:r>
              <a:rPr lang="pt-BR" sz="2400" kern="16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pt-BR" sz="2400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To</a:t>
            </a:r>
            <a:r>
              <a:rPr lang="pt-BR" sz="2400" kern="16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pt-BR" sz="2400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love</a:t>
            </a:r>
            <a:r>
              <a:rPr lang="pt-BR" sz="2400" kern="1600" dirty="0">
                <a:solidFill>
                  <a:srgbClr val="002060"/>
                </a:solidFill>
                <a:latin typeface="Trebuchet MS" panose="020B0603020202020204" pitchFamily="34" charset="0"/>
              </a:rPr>
              <a:t> – </a:t>
            </a:r>
            <a:r>
              <a:rPr lang="pt-BR" sz="2400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loved</a:t>
            </a:r>
            <a:r>
              <a:rPr lang="pt-BR" sz="2400" kern="1600" dirty="0">
                <a:solidFill>
                  <a:srgbClr val="002060"/>
                </a:solidFill>
                <a:latin typeface="Trebuchet MS" panose="020B0603020202020204" pitchFamily="34" charset="0"/>
              </a:rPr>
              <a:t> – </a:t>
            </a:r>
            <a:r>
              <a:rPr lang="pt-BR" sz="2400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love</a:t>
            </a:r>
            <a:r>
              <a:rPr lang="pt-BR" sz="2400" b="1" u="sng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d</a:t>
            </a:r>
            <a:endParaRPr lang="pt-BR" sz="2400" b="1" u="sng" kern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BR" sz="2400" kern="1600" dirty="0">
                <a:solidFill>
                  <a:srgbClr val="002060"/>
                </a:solidFill>
                <a:latin typeface="Trebuchet MS" panose="020B0603020202020204" pitchFamily="34" charset="0"/>
              </a:rPr>
              <a:t>                                    </a:t>
            </a:r>
            <a:r>
              <a:rPr lang="pt-BR" sz="2400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To</a:t>
            </a:r>
            <a:r>
              <a:rPr lang="pt-BR" sz="2400" kern="16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pt-BR" sz="2400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fry</a:t>
            </a:r>
            <a:r>
              <a:rPr lang="pt-BR" sz="2400" kern="1600" dirty="0">
                <a:solidFill>
                  <a:srgbClr val="002060"/>
                </a:solidFill>
                <a:latin typeface="Trebuchet MS" panose="020B0603020202020204" pitchFamily="34" charset="0"/>
              </a:rPr>
              <a:t> – </a:t>
            </a:r>
            <a:r>
              <a:rPr lang="pt-BR" sz="2400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fried</a:t>
            </a:r>
            <a:r>
              <a:rPr lang="pt-BR" sz="2400" kern="1600" dirty="0">
                <a:solidFill>
                  <a:srgbClr val="002060"/>
                </a:solidFill>
                <a:latin typeface="Trebuchet MS" panose="020B0603020202020204" pitchFamily="34" charset="0"/>
              </a:rPr>
              <a:t> - </a:t>
            </a:r>
            <a:r>
              <a:rPr lang="pt-BR" sz="2400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fr</a:t>
            </a:r>
            <a:r>
              <a:rPr lang="pt-BR" sz="2400" b="1" u="sng" kern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ied</a:t>
            </a:r>
            <a:endParaRPr lang="pt-BR" sz="2400" b="1" u="sng" kern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pt-BR" sz="2400" dirty="0">
                <a:latin typeface="Trebuchet MS" panose="020B0603020202020204" pitchFamily="34" charset="0"/>
                <a:ea typeface="Times New Roman" panose="02020603050405020304" pitchFamily="18" charset="0"/>
              </a:rPr>
              <a:t>	   </a:t>
            </a:r>
          </a:p>
          <a:p>
            <a:pPr algn="just"/>
            <a:r>
              <a:rPr lang="pt-BR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Já os </a:t>
            </a: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verbos</a:t>
            </a:r>
            <a:r>
              <a:rPr lang="pt-BR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IRREGULARES</a:t>
            </a:r>
            <a:r>
              <a:rPr lang="pt-BR" sz="2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podem variar no Particípio Passado ou não:</a:t>
            </a:r>
          </a:p>
          <a:p>
            <a:pPr>
              <a:spcBef>
                <a:spcPts val="1200"/>
              </a:spcBef>
            </a:pPr>
            <a:r>
              <a:rPr lang="en-US" sz="2400" kern="1600" dirty="0">
                <a:solidFill>
                  <a:srgbClr val="002060"/>
                </a:solidFill>
                <a:latin typeface="Trebuchet MS" panose="020B0603020202020204" pitchFamily="34" charset="0"/>
              </a:rPr>
              <a:t> To feel – felt –felt                                  To go – went - gone</a:t>
            </a:r>
            <a:endParaRPr lang="pt-BR" sz="2400" b="1" kern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To get – got – got                                   To fall – fell - fallen                             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To be – was/were/ - been                      To lie – lay - lain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To do – did – done                                  To hurt – hurt - hurt</a:t>
            </a:r>
          </a:p>
        </p:txBody>
      </p:sp>
    </p:spTree>
    <p:extLst>
      <p:ext uri="{BB962C8B-B14F-4D97-AF65-F5344CB8AC3E}">
        <p14:creationId xmlns:p14="http://schemas.microsoft.com/office/powerpoint/2010/main" val="263744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4182" y="932620"/>
            <a:ext cx="116378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Há duas  formas de se traduzir o Presente Perfeito para o Português: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</a:p>
          <a:p>
            <a:pPr lvl="0" algn="just">
              <a:tabLst>
                <a:tab pos="419100" algn="l"/>
              </a:tabLst>
            </a:pP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Se a ação já acabou usamos o passado.</a:t>
            </a:r>
          </a:p>
          <a:p>
            <a:pPr lvl="0" algn="just">
              <a:tabLst>
                <a:tab pos="419100" algn="l"/>
              </a:tabLst>
            </a:pP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 </a:t>
            </a:r>
          </a:p>
          <a:p>
            <a:pPr lvl="0" algn="just">
              <a:tabLst>
                <a:tab pos="419100" algn="l"/>
              </a:tabLst>
            </a:pPr>
            <a:r>
              <a:rPr lang="pt-BR" sz="2400" dirty="0">
                <a:latin typeface="Trebuchet MS" panose="020B0603020202020204" pitchFamily="34" charset="0"/>
                <a:ea typeface="Times New Roman" panose="02020603050405020304" pitchFamily="18" charset="0"/>
              </a:rPr>
              <a:t>                                   </a:t>
            </a:r>
            <a:r>
              <a:rPr lang="pt-BR" sz="2400" dirty="0" err="1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I’ve</a:t>
            </a:r>
            <a:r>
              <a:rPr lang="pt-BR" sz="2400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lived</a:t>
            </a:r>
            <a:r>
              <a:rPr lang="pt-BR" sz="2400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in The USA. </a:t>
            </a:r>
          </a:p>
          <a:p>
            <a:pPr lvl="0" algn="just">
              <a:tabLst>
                <a:tab pos="419100" algn="l"/>
              </a:tabLst>
            </a:pP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                           (Eu morei nos Estados Unidos)</a:t>
            </a:r>
          </a:p>
          <a:p>
            <a:pPr marL="190500" indent="-228600" algn="just">
              <a:tabLst>
                <a:tab pos="419100" algn="l"/>
              </a:tabLst>
            </a:pP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</a:p>
          <a:p>
            <a:pPr lvl="0" algn="just">
              <a:tabLst>
                <a:tab pos="419100" algn="l"/>
              </a:tabLst>
            </a:pP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- Se a ação ainda continua usamos o presente ou pretérito perfeito composto</a:t>
            </a:r>
          </a:p>
          <a:p>
            <a:pPr algn="just"/>
            <a:endParaRPr lang="en-US" sz="24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rebuchet MS" panose="020B0603020202020204" pitchFamily="34" charset="0"/>
                <a:ea typeface="Times New Roman" panose="02020603050405020304" pitchFamily="18" charset="0"/>
              </a:rPr>
              <a:t>               </a:t>
            </a:r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My parents have lived in the same house since I was born. </a:t>
            </a:r>
          </a:p>
          <a:p>
            <a:pPr algn="just"/>
            <a:r>
              <a:rPr lang="pt-BR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(Meus pais moram na mesma casa desde que eu nasci.) 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                                              ou 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           (Meus pais têm morado na mesma casa desde que eu nasci.)</a:t>
            </a:r>
          </a:p>
        </p:txBody>
      </p:sp>
    </p:spTree>
    <p:extLst>
      <p:ext uri="{BB962C8B-B14F-4D97-AF65-F5344CB8AC3E}">
        <p14:creationId xmlns:p14="http://schemas.microsoft.com/office/powerpoint/2010/main" val="302909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01780" y="1460489"/>
            <a:ext cx="114577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7030A0"/>
                </a:solidFill>
                <a:latin typeface="Trebuchet MS" panose="020B0603020202020204" pitchFamily="34" charset="0"/>
              </a:rPr>
              <a:t>SINCE x FOR</a:t>
            </a:r>
          </a:p>
          <a:p>
            <a:pPr algn="just"/>
            <a:endParaRPr lang="pt-BR" sz="24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quando há a indicação da duração da ação usamos a preposição FOR </a:t>
            </a:r>
          </a:p>
          <a:p>
            <a:pPr algn="just"/>
            <a:endParaRPr lang="pt-BR" sz="24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US" sz="2400" dirty="0">
                <a:latin typeface="Trebuchet MS" panose="020B0603020202020204" pitchFamily="34" charset="0"/>
              </a:rPr>
              <a:t>                </a:t>
            </a:r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I have studied at the same school for 15 years.</a:t>
            </a:r>
          </a:p>
          <a:p>
            <a:pPr algn="just"/>
            <a:endParaRPr lang="pt-BR" sz="24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quando há a indicação de quando a ação começou a ser feita usamos SINCE</a:t>
            </a:r>
          </a:p>
          <a:p>
            <a:pPr algn="just"/>
            <a:endParaRPr lang="en-US" sz="2400" dirty="0">
              <a:latin typeface="Trebuchet MS" panose="020B0603020202020204" pitchFamily="34" charset="0"/>
            </a:endParaRPr>
          </a:p>
          <a:p>
            <a:pPr algn="just"/>
            <a:r>
              <a:rPr lang="en-US" sz="2400" dirty="0">
                <a:latin typeface="Trebuchet MS" panose="020B0603020202020204" pitchFamily="34" charset="0"/>
              </a:rPr>
              <a:t>                </a:t>
            </a:r>
            <a:r>
              <a:rPr lang="en-US" sz="2400" dirty="0">
                <a:solidFill>
                  <a:srgbClr val="00B050"/>
                </a:solidFill>
                <a:latin typeface="Trebuchet MS" panose="020B0603020202020204" pitchFamily="34" charset="0"/>
              </a:rPr>
              <a:t>I have studied at the same school since I was a kid.</a:t>
            </a:r>
          </a:p>
        </p:txBody>
      </p:sp>
    </p:spTree>
    <p:extLst>
      <p:ext uri="{BB962C8B-B14F-4D97-AF65-F5344CB8AC3E}">
        <p14:creationId xmlns:p14="http://schemas.microsoft.com/office/powerpoint/2010/main" val="25336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84909" y="1026486"/>
            <a:ext cx="115546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o advérbio EVER para saber se alguma vez aquela ação acontece</a:t>
            </a:r>
            <a:r>
              <a:rPr lang="pt-BR" sz="24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lvl="0" algn="just"/>
            <a:r>
              <a:rPr lang="pt-BR" sz="24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lvl="0" algn="just"/>
            <a:r>
              <a:rPr lang="pt-BR" sz="24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Have you </a:t>
            </a:r>
            <a:r>
              <a:rPr lang="en-US" sz="2400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ever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eaten Italian food?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endParaRPr lang="pt-BR" sz="24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endParaRPr lang="pt-BR" sz="24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Caso a resposta seja afirmativa, usa-se </a:t>
            </a:r>
            <a:r>
              <a:rPr lang="pt-BR" sz="2400" b="1" dirty="0" err="1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already</a:t>
            </a: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                      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I’ve </a:t>
            </a:r>
            <a:r>
              <a:rPr lang="en-US" sz="2400" dirty="0">
                <a:solidFill>
                  <a:srgbClr val="00B0F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already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eaten Italian food.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endParaRPr lang="pt-BR" sz="24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endParaRPr lang="pt-BR" sz="24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Caso a resposta seja negativa, usa-se </a:t>
            </a:r>
            <a:r>
              <a:rPr lang="pt-BR" sz="2400" b="1" dirty="0" err="1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never</a:t>
            </a: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/>
            <a:endParaRPr lang="pt-BR" sz="2400" dirty="0">
              <a:solidFill>
                <a:srgbClr val="00B05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I’ve </a:t>
            </a:r>
            <a:r>
              <a:rPr lang="en-US" sz="2400" dirty="0">
                <a:solidFill>
                  <a:srgbClr val="FFC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never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eaten Italian food.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9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3962" y="617080"/>
            <a:ext cx="117486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ALREADY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já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) </a:t>
            </a:r>
          </a:p>
          <a:p>
            <a:pPr algn="just"/>
            <a:endParaRPr lang="en-US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Afirmativas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 I have </a:t>
            </a:r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already</a:t>
            </a:r>
            <a:r>
              <a:rPr lang="en-US" sz="2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done my exercises.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Interrogativas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 Have you</a:t>
            </a:r>
            <a:r>
              <a:rPr lang="en-US" sz="2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already</a:t>
            </a:r>
            <a:r>
              <a:rPr lang="en-US" sz="2400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done your exercises?</a:t>
            </a: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en-US" sz="2400" b="1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YET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en-US" sz="2400" dirty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Interrogativas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(JÁ): Have you done your exercise </a:t>
            </a:r>
            <a:r>
              <a:rPr lang="en-US" sz="2400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yet</a:t>
            </a:r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?</a:t>
            </a:r>
            <a:endParaRPr lang="pt-BR" sz="2400" dirty="0">
              <a:solidFill>
                <a:schemeClr val="bg2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Negativas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(AINDA): We haven’t finished it </a:t>
            </a:r>
            <a:r>
              <a:rPr lang="en-US" sz="2400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yet</a:t>
            </a:r>
            <a:r>
              <a:rPr lang="en-US" sz="2400" dirty="0">
                <a:solidFill>
                  <a:schemeClr val="bg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latin typeface="Trebuchet MS" panose="020B0603020202020204" pitchFamily="34" charset="0"/>
                <a:ea typeface="Times New Roman" panose="02020603050405020304" pitchFamily="18" charset="0"/>
              </a:rPr>
              <a:t>  </a:t>
            </a:r>
          </a:p>
          <a:p>
            <a:pPr algn="just"/>
            <a:endParaRPr lang="en-US" sz="24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sz="24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Com o advérbio </a:t>
            </a:r>
            <a:r>
              <a:rPr lang="pt-B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JUST</a:t>
            </a: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para expressar ações que acabaram de acontecer:</a:t>
            </a:r>
          </a:p>
          <a:p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                          We’ve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just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seen your sister. </a:t>
            </a:r>
          </a:p>
          <a:p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                       (Nós acabamos de ver sua irmã.)</a:t>
            </a:r>
          </a:p>
          <a:p>
            <a:r>
              <a:rPr lang="pt-BR" sz="2400" i="1" dirty="0">
                <a:latin typeface="Trebuchet MS" panose="020B0603020202020204" pitchFamily="34" charset="0"/>
              </a:rPr>
              <a:t> </a:t>
            </a:r>
            <a:endParaRPr lang="pt-BR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67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4597</TotalTime>
  <Words>1017</Words>
  <Application>Microsoft Office PowerPoint</Application>
  <PresentationFormat>Widescreen</PresentationFormat>
  <Paragraphs>134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Trebuchet MS</vt:lpstr>
      <vt:lpstr>Times New Roman</vt:lpstr>
      <vt:lpstr>Calibri Light</vt:lpstr>
      <vt:lpstr>Calibri</vt:lpstr>
      <vt:lpstr>Arial</vt:lpstr>
      <vt:lpstr>Tema do Office</vt:lpstr>
      <vt:lpstr>Personalizar design</vt:lpstr>
      <vt:lpstr>Apresentação do PowerPoint</vt:lpstr>
      <vt:lpstr>Used in: ações que aconteceram no passado sem especificar o momento em que elas ocorreram:                           I have studied at UFPE for four years.                              I studied there from 1992 to 1996.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Designer 2</dc:creator>
  <cp:lastModifiedBy>Amauri</cp:lastModifiedBy>
  <cp:revision>65</cp:revision>
  <dcterms:modified xsi:type="dcterms:W3CDTF">2023-02-15T12:18:05Z</dcterms:modified>
</cp:coreProperties>
</file>