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317" r:id="rId3"/>
    <p:sldId id="332" r:id="rId4"/>
    <p:sldId id="333" r:id="rId5"/>
    <p:sldId id="318" r:id="rId6"/>
    <p:sldId id="320" r:id="rId7"/>
    <p:sldId id="321" r:id="rId8"/>
    <p:sldId id="324" r:id="rId9"/>
    <p:sldId id="325" r:id="rId10"/>
    <p:sldId id="326" r:id="rId11"/>
    <p:sldId id="327" r:id="rId12"/>
    <p:sldId id="330" r:id="rId13"/>
    <p:sldId id="319" r:id="rId14"/>
    <p:sldId id="322" r:id="rId15"/>
    <p:sldId id="323" r:id="rId16"/>
    <p:sldId id="328" r:id="rId17"/>
    <p:sldId id="329" r:id="rId18"/>
    <p:sldId id="331" r:id="rId19"/>
  </p:sldIdLst>
  <p:sldSz cx="12192000" cy="6858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mbria Math" panose="02040503050406030204" pitchFamily="18" charset="0"/>
      <p:regular r:id="rId25"/>
    </p:embeddedFont>
    <p:embeddedFont>
      <p:font typeface="Trebuchet MS" panose="020B0603020202020204" pitchFamily="3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E9EE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0"/>
    <p:restoredTop sz="94590"/>
  </p:normalViewPr>
  <p:slideViewPr>
    <p:cSldViewPr snapToGrid="0">
      <p:cViewPr>
        <p:scale>
          <a:sx n="77" d="100"/>
          <a:sy n="77" d="100"/>
        </p:scale>
        <p:origin x="1152" y="7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9480679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S</a:t>
            </a: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S</a:t>
            </a: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29312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S</a:t>
            </a: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838826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S</a:t>
            </a: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62562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S</a:t>
            </a: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82183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S</a:t>
            </a: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524610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S</a:t>
            </a: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464730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S</a:t>
            </a: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921793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S</a:t>
            </a: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489041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S</a:t>
            </a: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83339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S</a:t>
            </a: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656359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S</a:t>
            </a: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311618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S</a:t>
            </a: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881958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S</a:t>
            </a: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762672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S</a:t>
            </a: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893822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S</a:t>
            </a: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950040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S</a:t>
            </a: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646984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S</a:t>
            </a: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09710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 dirty="0"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 dirty="0"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 dirty="0"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 dirty="0"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 dirty="0"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 dirty="0"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 dirty="0"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pt-BR" dirty="0"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pt-BR" dirty="0"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" y="9583"/>
            <a:ext cx="12174962" cy="6848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Google Shape;84;p13"/>
          <p:cNvSpPr txBox="1"/>
          <p:nvPr/>
        </p:nvSpPr>
        <p:spPr>
          <a:xfrm>
            <a:off x="2966350" y="2830275"/>
            <a:ext cx="9797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E5D23273-128A-E845-A9AA-5407344D8B74}"/>
              </a:ext>
            </a:extLst>
          </p:cNvPr>
          <p:cNvSpPr txBox="1"/>
          <p:nvPr/>
        </p:nvSpPr>
        <p:spPr>
          <a:xfrm>
            <a:off x="5621311" y="4152275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D47DD51-1232-8B4B-9AB0-3185F0631770}"/>
              </a:ext>
            </a:extLst>
          </p:cNvPr>
          <p:cNvSpPr txBox="1"/>
          <p:nvPr/>
        </p:nvSpPr>
        <p:spPr>
          <a:xfrm>
            <a:off x="3831216" y="5838430"/>
            <a:ext cx="8067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rgbClr val="002060"/>
                </a:solidFill>
                <a:latin typeface="Trebuchet MS" panose="020B0703020202090204" pitchFamily="34" charset="0"/>
              </a:rPr>
              <a:t>CONJUNTOS NUMÉRICOS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0365E2D5-5D0B-88AD-1090-0E8CD2ACEF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9797" y="4966505"/>
            <a:ext cx="1563315" cy="1563315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C4E8BCF7-80D6-E6D4-207D-F5B558349324}"/>
              </a:ext>
            </a:extLst>
          </p:cNvPr>
          <p:cNvSpPr txBox="1"/>
          <p:nvPr/>
        </p:nvSpPr>
        <p:spPr>
          <a:xfrm>
            <a:off x="202273" y="1067821"/>
            <a:ext cx="11787447" cy="44105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(Enem) O ábaco é um antigo instrumento de cálculo que usa notação posicional de base dez para representar números naturais. Ele pode ser apresentado em vários modelos, um deles é formado por hastes apoiadas em uma base. Cada haste corresponde a uma posição no sistema decimal e nelas são colocadas argolas; a quantidade de argolas na haste representa o algarismo daquela posição. Em geral, colocam-se adesivos abaixo das hastes com os símbolos U, D, C, M, DM </a:t>
            </a:r>
            <a:r>
              <a:rPr lang="pt-BR" sz="2400" dirty="0">
                <a:solidFill>
                  <a:srgbClr val="00206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CM </a:t>
            </a:r>
            <a:r>
              <a:rPr lang="pt-BR" sz="2400" dirty="0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 correspondem, respectivamente, a unidades, dezenas, centenas, unidades de milhar, dezenas de milhar e centenas de milhar, sempre começando com a unidade na haste da direita e as demais ordens do número no sistema decimal nas hastes subsequentes (da direita para esquerda), até a haste que se encontra mais à esquerda.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C2A92C07-EB3E-4020-AF76-6E360113ABF1}"/>
              </a:ext>
            </a:extLst>
          </p:cNvPr>
          <p:cNvSpPr/>
          <p:nvPr/>
        </p:nvSpPr>
        <p:spPr>
          <a:xfrm>
            <a:off x="-83716" y="-1144880"/>
            <a:ext cx="12359431" cy="2049997"/>
          </a:xfrm>
          <a:prstGeom prst="rect">
            <a:avLst/>
          </a:prstGeom>
          <a:solidFill>
            <a:srgbClr val="7030A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C612042A-7961-42D6-AA09-0F2681CB46FE}"/>
              </a:ext>
            </a:extLst>
          </p:cNvPr>
          <p:cNvSpPr/>
          <p:nvPr/>
        </p:nvSpPr>
        <p:spPr>
          <a:xfrm>
            <a:off x="-307759" y="828418"/>
            <a:ext cx="5667411" cy="9958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Google Shape;84;p13">
            <a:extLst>
              <a:ext uri="{FF2B5EF4-FFF2-40B4-BE49-F238E27FC236}">
                <a16:creationId xmlns:a16="http://schemas.microsoft.com/office/drawing/2014/main" id="{720D80ED-8F65-433D-B278-76ED8AAA44D3}"/>
              </a:ext>
            </a:extLst>
          </p:cNvPr>
          <p:cNvSpPr txBox="1"/>
          <p:nvPr/>
        </p:nvSpPr>
        <p:spPr>
          <a:xfrm>
            <a:off x="-3" y="28229"/>
            <a:ext cx="12192001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pt-BR" sz="4000" b="1" dirty="0">
                <a:solidFill>
                  <a:srgbClr val="7030A0"/>
                </a:solidFill>
                <a:latin typeface="Trebuchet MS" panose="020B0703020202090204" pitchFamily="34" charset="0"/>
              </a:rPr>
              <a:t>CONJUNTOS NUMÉRICOS </a:t>
            </a:r>
          </a:p>
        </p:txBody>
      </p:sp>
    </p:spTree>
    <p:extLst>
      <p:ext uri="{BB962C8B-B14F-4D97-AF65-F5344CB8AC3E}">
        <p14:creationId xmlns:p14="http://schemas.microsoft.com/office/powerpoint/2010/main" val="95593214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0365E2D5-5D0B-88AD-1090-0E8CD2ACEF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9797" y="4966505"/>
            <a:ext cx="1563315" cy="1563315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C4E8BCF7-80D6-E6D4-207D-F5B558349324}"/>
              </a:ext>
            </a:extLst>
          </p:cNvPr>
          <p:cNvSpPr txBox="1"/>
          <p:nvPr/>
        </p:nvSpPr>
        <p:spPr>
          <a:xfrm>
            <a:off x="245221" y="1052500"/>
            <a:ext cx="11701552" cy="4938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Entretanto, no ábaco da figura, os adesivos não seguiram a disposição usual.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2400" dirty="0">
              <a:solidFill>
                <a:srgbClr val="002060"/>
              </a:solidFill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2400" dirty="0">
              <a:solidFill>
                <a:srgbClr val="002060"/>
              </a:solidFill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2400" dirty="0">
              <a:solidFill>
                <a:srgbClr val="002060"/>
              </a:solidFill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2400" dirty="0">
              <a:solidFill>
                <a:srgbClr val="002060"/>
              </a:solidFill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2400" dirty="0">
              <a:solidFill>
                <a:srgbClr val="002060"/>
              </a:solidFill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2400" dirty="0">
              <a:solidFill>
                <a:srgbClr val="002060"/>
              </a:solidFill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Nessa disposição, o número que está representado na figura é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2400" dirty="0">
              <a:solidFill>
                <a:srgbClr val="002060"/>
              </a:solidFill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46.171     b)147.016     c)171.064     d)460.171     e)610.741 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84AA599B-2181-0900-B457-497E2140F7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4123" y="4932964"/>
            <a:ext cx="1870901" cy="704745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23F7FF99-DD5C-EFEE-3EC1-8CD0982BC9CE}"/>
              </a:ext>
            </a:extLst>
          </p:cNvPr>
          <p:cNvSpPr txBox="1"/>
          <p:nvPr/>
        </p:nvSpPr>
        <p:spPr>
          <a:xfrm>
            <a:off x="9299509" y="5130884"/>
            <a:ext cx="1870901" cy="275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U, D, C, M, DM </a:t>
            </a:r>
            <a:r>
              <a:rPr lang="pt-BR" sz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 CM</a:t>
            </a:r>
            <a:endParaRPr lang="pt-BR" sz="12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BD01E64D-FB30-7FD5-BBAE-926DF4341D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6072" y="1706005"/>
            <a:ext cx="3699856" cy="2547570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F239C377-D12D-4FBF-A98E-F33F131E743F}"/>
              </a:ext>
            </a:extLst>
          </p:cNvPr>
          <p:cNvSpPr/>
          <p:nvPr/>
        </p:nvSpPr>
        <p:spPr>
          <a:xfrm>
            <a:off x="-83716" y="-1144880"/>
            <a:ext cx="12359431" cy="2049997"/>
          </a:xfrm>
          <a:prstGeom prst="rect">
            <a:avLst/>
          </a:prstGeom>
          <a:solidFill>
            <a:srgbClr val="7030A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EE4278BB-6280-4DBC-A502-68ECED287971}"/>
              </a:ext>
            </a:extLst>
          </p:cNvPr>
          <p:cNvSpPr/>
          <p:nvPr/>
        </p:nvSpPr>
        <p:spPr>
          <a:xfrm>
            <a:off x="-307759" y="828418"/>
            <a:ext cx="5667411" cy="9958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3" name="Google Shape;84;p13">
            <a:extLst>
              <a:ext uri="{FF2B5EF4-FFF2-40B4-BE49-F238E27FC236}">
                <a16:creationId xmlns:a16="http://schemas.microsoft.com/office/drawing/2014/main" id="{F70B8090-AC6C-4698-BA3B-CC95FF61467D}"/>
              </a:ext>
            </a:extLst>
          </p:cNvPr>
          <p:cNvSpPr txBox="1"/>
          <p:nvPr/>
        </p:nvSpPr>
        <p:spPr>
          <a:xfrm>
            <a:off x="-3" y="28229"/>
            <a:ext cx="12192001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pt-BR" sz="4000" b="1" dirty="0">
                <a:solidFill>
                  <a:srgbClr val="7030A0"/>
                </a:solidFill>
                <a:latin typeface="Trebuchet MS" panose="020B0703020202090204" pitchFamily="34" charset="0"/>
              </a:rPr>
              <a:t>CONJUNTOS NUMÉRICOS </a:t>
            </a:r>
          </a:p>
        </p:txBody>
      </p:sp>
    </p:spTree>
    <p:extLst>
      <p:ext uri="{BB962C8B-B14F-4D97-AF65-F5344CB8AC3E}">
        <p14:creationId xmlns:p14="http://schemas.microsoft.com/office/powerpoint/2010/main" val="2704233479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8E6BB9D5-17E8-42D8-A2AB-42367269EB30}"/>
              </a:ext>
            </a:extLst>
          </p:cNvPr>
          <p:cNvSpPr/>
          <p:nvPr/>
        </p:nvSpPr>
        <p:spPr>
          <a:xfrm>
            <a:off x="-83716" y="-1144880"/>
            <a:ext cx="12359431" cy="2049997"/>
          </a:xfrm>
          <a:prstGeom prst="rect">
            <a:avLst/>
          </a:prstGeom>
          <a:solidFill>
            <a:srgbClr val="7030A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036E7824-B6EC-4C17-9AA0-3AA876327749}"/>
              </a:ext>
            </a:extLst>
          </p:cNvPr>
          <p:cNvSpPr/>
          <p:nvPr/>
        </p:nvSpPr>
        <p:spPr>
          <a:xfrm>
            <a:off x="-307759" y="828418"/>
            <a:ext cx="5667411" cy="9958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Google Shape;84;p13">
            <a:extLst>
              <a:ext uri="{FF2B5EF4-FFF2-40B4-BE49-F238E27FC236}">
                <a16:creationId xmlns:a16="http://schemas.microsoft.com/office/drawing/2014/main" id="{51ADBF69-0990-4E64-AF2D-6ED877E4389E}"/>
              </a:ext>
            </a:extLst>
          </p:cNvPr>
          <p:cNvSpPr txBox="1"/>
          <p:nvPr/>
        </p:nvSpPr>
        <p:spPr>
          <a:xfrm>
            <a:off x="-3" y="28229"/>
            <a:ext cx="12192001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pt-BR" sz="4000" b="1" dirty="0">
                <a:solidFill>
                  <a:srgbClr val="7030A0"/>
                </a:solidFill>
                <a:latin typeface="Trebuchet MS" panose="020B0703020202090204" pitchFamily="34" charset="0"/>
              </a:rPr>
              <a:t>CONJUNTOS NUMÉRICOS </a:t>
            </a:r>
          </a:p>
        </p:txBody>
      </p:sp>
    </p:spTree>
    <p:extLst>
      <p:ext uri="{BB962C8B-B14F-4D97-AF65-F5344CB8AC3E}">
        <p14:creationId xmlns:p14="http://schemas.microsoft.com/office/powerpoint/2010/main" val="1738958182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52BF621C-6DD8-4231-B4E4-6265160975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893562">
            <a:off x="6949284" y="2833762"/>
            <a:ext cx="6523034" cy="6060407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B940D98F-BAE1-4962-8A41-EDACA9594B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4271" y="1706005"/>
            <a:ext cx="3486150" cy="3838575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C03F9120-2A61-F44C-EE83-0D9391106302}"/>
              </a:ext>
            </a:extLst>
          </p:cNvPr>
          <p:cNvSpPr txBox="1"/>
          <p:nvPr/>
        </p:nvSpPr>
        <p:spPr>
          <a:xfrm>
            <a:off x="645448" y="1178468"/>
            <a:ext cx="6403372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002060"/>
                </a:solidFill>
                <a:latin typeface="Trebuchet MS" panose="020B0603020202020204" pitchFamily="34" charset="0"/>
              </a:rPr>
              <a:t>NÚMEROS:</a:t>
            </a:r>
          </a:p>
          <a:p>
            <a:endParaRPr lang="pt-BR" sz="2400" b="1" dirty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pPr marL="342900" lvl="4" indent="-34290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002060"/>
                </a:solidFill>
                <a:latin typeface="Trebuchet MS" panose="020B0603020202020204" pitchFamily="34" charset="0"/>
              </a:rPr>
              <a:t>Naturais</a:t>
            </a:r>
          </a:p>
          <a:p>
            <a:pPr marL="342900" lvl="4" indent="-342900">
              <a:buFont typeface="Arial" panose="020B0604020202020204" pitchFamily="34" charset="0"/>
              <a:buChar char="•"/>
            </a:pPr>
            <a:endParaRPr lang="pt-BR" sz="2400" b="1" dirty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pPr marL="342900" lvl="4" indent="-34290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002060"/>
                </a:solidFill>
                <a:latin typeface="Trebuchet MS" panose="020B0603020202020204" pitchFamily="34" charset="0"/>
              </a:rPr>
              <a:t>Inteiros</a:t>
            </a:r>
          </a:p>
          <a:p>
            <a:pPr marL="342900" lvl="4" indent="-342900">
              <a:buFont typeface="Arial" panose="020B0604020202020204" pitchFamily="34" charset="0"/>
              <a:buChar char="•"/>
            </a:pPr>
            <a:endParaRPr lang="pt-BR" sz="2400" b="1" dirty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pPr marL="342900" lvl="4" indent="-34290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002060"/>
                </a:solidFill>
                <a:latin typeface="Trebuchet MS" panose="020B0603020202020204" pitchFamily="34" charset="0"/>
              </a:rPr>
              <a:t>Racionais</a:t>
            </a:r>
          </a:p>
          <a:p>
            <a:pPr marL="342900" lvl="4" indent="-342900">
              <a:buFont typeface="Arial" panose="020B0604020202020204" pitchFamily="34" charset="0"/>
              <a:buChar char="•"/>
            </a:pPr>
            <a:endParaRPr lang="pt-BR" sz="2400" b="1" dirty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pPr marL="342900" lvl="4" indent="-34290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002060"/>
                </a:solidFill>
                <a:latin typeface="Trebuchet MS" panose="020B0603020202020204" pitchFamily="34" charset="0"/>
              </a:rPr>
              <a:t>Irracionais</a:t>
            </a:r>
          </a:p>
          <a:p>
            <a:pPr marL="342900" lvl="4" indent="-342900">
              <a:buFont typeface="Arial" panose="020B0604020202020204" pitchFamily="34" charset="0"/>
              <a:buChar char="•"/>
            </a:pPr>
            <a:endParaRPr lang="pt-BR" sz="2400" b="1" dirty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pPr marL="342900" lvl="4" indent="-34290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002060"/>
                </a:solidFill>
                <a:latin typeface="Trebuchet MS" panose="020B0603020202020204" pitchFamily="34" charset="0"/>
              </a:rPr>
              <a:t>Reais</a:t>
            </a:r>
          </a:p>
          <a:p>
            <a:pPr marL="342900" lvl="4" indent="-342900">
              <a:buFont typeface="Arial" panose="020B0604020202020204" pitchFamily="34" charset="0"/>
              <a:buChar char="•"/>
            </a:pPr>
            <a:endParaRPr lang="pt-BR" sz="2400" b="1" dirty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pPr marL="342900" lvl="4" indent="-34290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002060"/>
                </a:solidFill>
                <a:latin typeface="Trebuchet MS" panose="020B0603020202020204" pitchFamily="34" charset="0"/>
              </a:rPr>
              <a:t>Complexos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3249B74F-CA36-4216-A435-41F22762958F}"/>
              </a:ext>
            </a:extLst>
          </p:cNvPr>
          <p:cNvSpPr/>
          <p:nvPr/>
        </p:nvSpPr>
        <p:spPr>
          <a:xfrm>
            <a:off x="-83716" y="-1144880"/>
            <a:ext cx="12359431" cy="2049997"/>
          </a:xfrm>
          <a:prstGeom prst="rect">
            <a:avLst/>
          </a:prstGeom>
          <a:solidFill>
            <a:srgbClr val="7030A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2059214A-1899-4587-9544-FAA3761FC495}"/>
              </a:ext>
            </a:extLst>
          </p:cNvPr>
          <p:cNvSpPr/>
          <p:nvPr/>
        </p:nvSpPr>
        <p:spPr>
          <a:xfrm>
            <a:off x="-307759" y="828418"/>
            <a:ext cx="5667411" cy="9958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Google Shape;84;p13">
            <a:extLst>
              <a:ext uri="{FF2B5EF4-FFF2-40B4-BE49-F238E27FC236}">
                <a16:creationId xmlns:a16="http://schemas.microsoft.com/office/drawing/2014/main" id="{616934CE-CE0C-4774-BF41-0644251D56A8}"/>
              </a:ext>
            </a:extLst>
          </p:cNvPr>
          <p:cNvSpPr txBox="1"/>
          <p:nvPr/>
        </p:nvSpPr>
        <p:spPr>
          <a:xfrm>
            <a:off x="-3" y="28229"/>
            <a:ext cx="12192001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pt-BR" sz="4000" b="1" dirty="0">
                <a:solidFill>
                  <a:srgbClr val="7030A0"/>
                </a:solidFill>
                <a:latin typeface="Trebuchet MS" panose="020B0703020202090204" pitchFamily="34" charset="0"/>
              </a:rPr>
              <a:t>CONJUNTOS NUMÉRICOS </a:t>
            </a:r>
          </a:p>
        </p:txBody>
      </p:sp>
    </p:spTree>
    <p:extLst>
      <p:ext uri="{BB962C8B-B14F-4D97-AF65-F5344CB8AC3E}">
        <p14:creationId xmlns:p14="http://schemas.microsoft.com/office/powerpoint/2010/main" val="113567766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>
            <a:extLst>
              <a:ext uri="{FF2B5EF4-FFF2-40B4-BE49-F238E27FC236}">
                <a16:creationId xmlns:a16="http://schemas.microsoft.com/office/drawing/2014/main" id="{D1517AD1-C8C7-4305-A634-A514B390C4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893562">
            <a:off x="6949284" y="2833762"/>
            <a:ext cx="6523034" cy="6060407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D7477196-30AA-9C4E-FD62-EBC6CA845FBE}"/>
              </a:ext>
            </a:extLst>
          </p:cNvPr>
          <p:cNvSpPr txBox="1"/>
          <p:nvPr/>
        </p:nvSpPr>
        <p:spPr>
          <a:xfrm>
            <a:off x="1567709" y="1443313"/>
            <a:ext cx="32116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002060"/>
                </a:solidFill>
                <a:latin typeface="Trebuchet MS" panose="020B0603020202020204" pitchFamily="34" charset="0"/>
              </a:rPr>
              <a:t>NÚMEROS PRIMOS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4B711622-6359-D4D3-5E9B-2D99ABEF03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7326" y="1448058"/>
            <a:ext cx="5354733" cy="3961884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1F57B258-07A5-4853-99EA-374F6DD1A8F4}"/>
              </a:ext>
            </a:extLst>
          </p:cNvPr>
          <p:cNvSpPr/>
          <p:nvPr/>
        </p:nvSpPr>
        <p:spPr>
          <a:xfrm>
            <a:off x="-83716" y="-1144880"/>
            <a:ext cx="12359431" cy="2049997"/>
          </a:xfrm>
          <a:prstGeom prst="rect">
            <a:avLst/>
          </a:prstGeom>
          <a:solidFill>
            <a:srgbClr val="7030A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67DD6CF5-6BDF-4494-AB88-C8C90F9C89CA}"/>
              </a:ext>
            </a:extLst>
          </p:cNvPr>
          <p:cNvSpPr/>
          <p:nvPr/>
        </p:nvSpPr>
        <p:spPr>
          <a:xfrm>
            <a:off x="-307759" y="828418"/>
            <a:ext cx="5667411" cy="9958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Google Shape;84;p13">
            <a:extLst>
              <a:ext uri="{FF2B5EF4-FFF2-40B4-BE49-F238E27FC236}">
                <a16:creationId xmlns:a16="http://schemas.microsoft.com/office/drawing/2014/main" id="{97E733DB-AEF0-449F-959C-C1CCECBFBED0}"/>
              </a:ext>
            </a:extLst>
          </p:cNvPr>
          <p:cNvSpPr txBox="1"/>
          <p:nvPr/>
        </p:nvSpPr>
        <p:spPr>
          <a:xfrm>
            <a:off x="-3" y="28229"/>
            <a:ext cx="12192001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pt-BR" sz="4000" b="1" dirty="0">
                <a:solidFill>
                  <a:srgbClr val="7030A0"/>
                </a:solidFill>
                <a:latin typeface="Trebuchet MS" panose="020B0703020202090204" pitchFamily="34" charset="0"/>
              </a:rPr>
              <a:t>CONJUNTOS NUMÉRICOS </a:t>
            </a:r>
          </a:p>
        </p:txBody>
      </p:sp>
    </p:spTree>
    <p:extLst>
      <p:ext uri="{BB962C8B-B14F-4D97-AF65-F5344CB8AC3E}">
        <p14:creationId xmlns:p14="http://schemas.microsoft.com/office/powerpoint/2010/main" val="693799734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7131880A-412E-ED4A-D4CA-99A27039FEB5}"/>
              </a:ext>
            </a:extLst>
          </p:cNvPr>
          <p:cNvSpPr txBox="1"/>
          <p:nvPr/>
        </p:nvSpPr>
        <p:spPr>
          <a:xfrm>
            <a:off x="631767" y="1443312"/>
            <a:ext cx="112388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400" b="1" kern="0" dirty="0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Dízimas periódicas</a:t>
            </a:r>
            <a:endParaRPr lang="pt-BR" sz="2400" b="1" kern="0" dirty="0">
              <a:solidFill>
                <a:srgbClr val="002060"/>
              </a:solidFill>
              <a:effectLst/>
              <a:latin typeface="Trebuchet MS" panose="020B0603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CCE6B184-EF8C-C549-B51C-D71A23B16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136" y="4439844"/>
            <a:ext cx="1971675" cy="2016742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B5EF8C4D-2E15-470F-8097-284164D42F26}"/>
              </a:ext>
            </a:extLst>
          </p:cNvPr>
          <p:cNvSpPr/>
          <p:nvPr/>
        </p:nvSpPr>
        <p:spPr>
          <a:xfrm>
            <a:off x="-83716" y="-1144880"/>
            <a:ext cx="12359431" cy="2049997"/>
          </a:xfrm>
          <a:prstGeom prst="rect">
            <a:avLst/>
          </a:prstGeom>
          <a:solidFill>
            <a:srgbClr val="7030A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CAE92BEB-C484-4AC4-8C0C-1FA0834B4038}"/>
              </a:ext>
            </a:extLst>
          </p:cNvPr>
          <p:cNvSpPr/>
          <p:nvPr/>
        </p:nvSpPr>
        <p:spPr>
          <a:xfrm>
            <a:off x="-307759" y="828418"/>
            <a:ext cx="5667411" cy="9958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Google Shape;84;p13">
            <a:extLst>
              <a:ext uri="{FF2B5EF4-FFF2-40B4-BE49-F238E27FC236}">
                <a16:creationId xmlns:a16="http://schemas.microsoft.com/office/drawing/2014/main" id="{EEA6C767-435D-4F8A-AC64-E773DB312628}"/>
              </a:ext>
            </a:extLst>
          </p:cNvPr>
          <p:cNvSpPr txBox="1"/>
          <p:nvPr/>
        </p:nvSpPr>
        <p:spPr>
          <a:xfrm>
            <a:off x="-3" y="28229"/>
            <a:ext cx="12192001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pt-BR" sz="4000" b="1" dirty="0">
                <a:solidFill>
                  <a:srgbClr val="7030A0"/>
                </a:solidFill>
                <a:latin typeface="Trebuchet MS" panose="020B0703020202090204" pitchFamily="34" charset="0"/>
              </a:rPr>
              <a:t>CONJUNTOS NUMÉRICOS </a:t>
            </a:r>
          </a:p>
        </p:txBody>
      </p:sp>
    </p:spTree>
    <p:extLst>
      <p:ext uri="{BB962C8B-B14F-4D97-AF65-F5344CB8AC3E}">
        <p14:creationId xmlns:p14="http://schemas.microsoft.com/office/powerpoint/2010/main" val="4140750223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0365E2D5-5D0B-88AD-1090-0E8CD2ACEF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6670" y="4995631"/>
            <a:ext cx="1563315" cy="1563315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C4E8BCF7-80D6-E6D4-207D-F5B558349324}"/>
              </a:ext>
            </a:extLst>
          </p:cNvPr>
          <p:cNvSpPr txBox="1"/>
          <p:nvPr/>
        </p:nvSpPr>
        <p:spPr>
          <a:xfrm>
            <a:off x="245221" y="1052500"/>
            <a:ext cx="11701552" cy="3943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Vamos tentar alguns casos: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2400" dirty="0">
              <a:solidFill>
                <a:srgbClr val="002060"/>
              </a:solidFill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1)	0,777...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2400" dirty="0">
              <a:solidFill>
                <a:srgbClr val="002060"/>
              </a:solidFill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2400" dirty="0">
              <a:solidFill>
                <a:srgbClr val="002060"/>
              </a:solidFill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2)	2,666...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2400" dirty="0">
              <a:solidFill>
                <a:srgbClr val="002060"/>
              </a:solidFill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2400" dirty="0">
              <a:solidFill>
                <a:srgbClr val="002060"/>
              </a:solidFill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0143BD12-3C2E-4CAE-B371-E0984DCD564B}"/>
              </a:ext>
            </a:extLst>
          </p:cNvPr>
          <p:cNvSpPr/>
          <p:nvPr/>
        </p:nvSpPr>
        <p:spPr>
          <a:xfrm>
            <a:off x="-83716" y="-1144880"/>
            <a:ext cx="12359431" cy="2049997"/>
          </a:xfrm>
          <a:prstGeom prst="rect">
            <a:avLst/>
          </a:prstGeom>
          <a:solidFill>
            <a:srgbClr val="7030A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8AC4130F-CCE0-471D-9789-0E819CC24511}"/>
              </a:ext>
            </a:extLst>
          </p:cNvPr>
          <p:cNvSpPr/>
          <p:nvPr/>
        </p:nvSpPr>
        <p:spPr>
          <a:xfrm>
            <a:off x="-307759" y="828418"/>
            <a:ext cx="5667411" cy="9958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Google Shape;84;p13">
            <a:extLst>
              <a:ext uri="{FF2B5EF4-FFF2-40B4-BE49-F238E27FC236}">
                <a16:creationId xmlns:a16="http://schemas.microsoft.com/office/drawing/2014/main" id="{E4E1D7F9-44CC-488D-B563-E1C3FB563C06}"/>
              </a:ext>
            </a:extLst>
          </p:cNvPr>
          <p:cNvSpPr txBox="1"/>
          <p:nvPr/>
        </p:nvSpPr>
        <p:spPr>
          <a:xfrm>
            <a:off x="-3" y="28229"/>
            <a:ext cx="12192001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pt-BR" sz="4000" b="1" dirty="0">
                <a:solidFill>
                  <a:srgbClr val="7030A0"/>
                </a:solidFill>
                <a:latin typeface="Trebuchet MS" panose="020B0703020202090204" pitchFamily="34" charset="0"/>
              </a:rPr>
              <a:t>CONJUNTOS NUMÉRICOS </a:t>
            </a:r>
          </a:p>
        </p:txBody>
      </p:sp>
    </p:spTree>
    <p:extLst>
      <p:ext uri="{BB962C8B-B14F-4D97-AF65-F5344CB8AC3E}">
        <p14:creationId xmlns:p14="http://schemas.microsoft.com/office/powerpoint/2010/main" val="2023086890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F5FE5965-DC89-F838-9DAF-9C659356BC20}"/>
                  </a:ext>
                </a:extLst>
              </p:cNvPr>
              <p:cNvSpPr txBox="1"/>
              <p:nvPr/>
            </p:nvSpPr>
            <p:spPr>
              <a:xfrm>
                <a:off x="407586" y="1186998"/>
                <a:ext cx="11130741" cy="27848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pt-BR" sz="2400" dirty="0">
                    <a:solidFill>
                      <a:srgbClr val="002060"/>
                    </a:solidFill>
                    <a:latin typeface="Trebuchet MS" panose="020B0603020202020204" pitchFamily="34" charset="0"/>
                  </a:rPr>
                  <a:t>(G1 - </a:t>
                </a:r>
                <a:r>
                  <a:rPr lang="pt-BR" sz="2400" dirty="0" err="1">
                    <a:solidFill>
                      <a:srgbClr val="002060"/>
                    </a:solidFill>
                    <a:latin typeface="Trebuchet MS" panose="020B0603020202020204" pitchFamily="34" charset="0"/>
                  </a:rPr>
                  <a:t>cmrj</a:t>
                </a:r>
                <a:r>
                  <a:rPr lang="pt-BR" sz="2400" dirty="0">
                    <a:solidFill>
                      <a:srgbClr val="002060"/>
                    </a:solidFill>
                    <a:latin typeface="Trebuchet MS" panose="020B0603020202020204" pitchFamily="34" charset="0"/>
                  </a:rPr>
                  <a:t> 2018)  O valor da expressão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pt-BR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37</m:t>
                            </m:r>
                          </m:num>
                          <m:den>
                            <m:r>
                              <a:rPr lang="pt-BR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pt-BR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×(0,243243243...÷1,8)+0,656565...×6,6</m:t>
                        </m:r>
                      </m:num>
                      <m:den>
                        <m:f>
                          <m:fPr>
                            <m:ctrlPr>
                              <a:rPr lang="pt-BR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11</m:t>
                            </m:r>
                          </m:num>
                          <m:den>
                            <m:r>
                              <a:rPr lang="pt-BR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  <m:r>
                          <a:rPr lang="pt-BR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×(1,353535...−0,383838...)</m:t>
                        </m:r>
                      </m:den>
                    </m:f>
                  </m:oMath>
                </a14:m>
                <a:r>
                  <a:rPr lang="pt-BR" sz="2400" dirty="0">
                    <a:solidFill>
                      <a:srgbClr val="002060"/>
                    </a:solidFill>
                    <a:latin typeface="Trebuchet MS" panose="020B0603020202020204" pitchFamily="34" charset="0"/>
                  </a:rPr>
                  <a:t>  é </a:t>
                </a:r>
              </a:p>
              <a:p>
                <a:r>
                  <a:rPr lang="pt-BR" sz="2400" dirty="0">
                    <a:solidFill>
                      <a:srgbClr val="002060"/>
                    </a:solidFill>
                    <a:latin typeface="Trebuchet MS" panose="020B0603020202020204" pitchFamily="34" charset="0"/>
                  </a:rPr>
                  <a:t>a) 4,666666...   </a:t>
                </a:r>
              </a:p>
              <a:p>
                <a:r>
                  <a:rPr lang="pt-BR" sz="2400" dirty="0">
                    <a:solidFill>
                      <a:srgbClr val="002060"/>
                    </a:solidFill>
                    <a:latin typeface="Trebuchet MS" panose="020B0603020202020204" pitchFamily="34" charset="0"/>
                  </a:rPr>
                  <a:t>b) 4,252525...    </a:t>
                </a:r>
              </a:p>
              <a:p>
                <a:r>
                  <a:rPr lang="pt-BR" sz="2400" dirty="0">
                    <a:solidFill>
                      <a:srgbClr val="002060"/>
                    </a:solidFill>
                    <a:latin typeface="Trebuchet MS" panose="020B0603020202020204" pitchFamily="34" charset="0"/>
                  </a:rPr>
                  <a:t>c) 4,333333...    </a:t>
                </a:r>
              </a:p>
              <a:p>
                <a:r>
                  <a:rPr lang="pt-BR" sz="2400" dirty="0">
                    <a:solidFill>
                      <a:srgbClr val="002060"/>
                    </a:solidFill>
                    <a:latin typeface="Trebuchet MS" panose="020B0603020202020204" pitchFamily="34" charset="0"/>
                  </a:rPr>
                  <a:t>d) 4,25    </a:t>
                </a:r>
              </a:p>
              <a:p>
                <a:r>
                  <a:rPr lang="pt-BR" sz="2400" dirty="0">
                    <a:solidFill>
                      <a:srgbClr val="002060"/>
                    </a:solidFill>
                    <a:latin typeface="Trebuchet MS" panose="020B0603020202020204" pitchFamily="34" charset="0"/>
                  </a:rPr>
                  <a:t>e) 4,5    </a:t>
                </a:r>
              </a:p>
            </p:txBody>
          </p:sp>
        </mc:Choice>
        <mc:Fallback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F5FE5965-DC89-F838-9DAF-9C659356BC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586" y="1186998"/>
                <a:ext cx="11130741" cy="2784801"/>
              </a:xfrm>
              <a:prstGeom prst="rect">
                <a:avLst/>
              </a:prstGeom>
              <a:blipFill>
                <a:blip r:embed="rId3"/>
                <a:stretch>
                  <a:fillRect l="-876" b="-306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Imagem 18">
            <a:extLst>
              <a:ext uri="{FF2B5EF4-FFF2-40B4-BE49-F238E27FC236}">
                <a16:creationId xmlns:a16="http://schemas.microsoft.com/office/drawing/2014/main" id="{F49B75E7-E22B-4430-9B64-283456A035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6670" y="4995631"/>
            <a:ext cx="1563315" cy="1563315"/>
          </a:xfrm>
          <a:prstGeom prst="rect">
            <a:avLst/>
          </a:prstGeom>
        </p:spPr>
      </p:pic>
      <p:sp>
        <p:nvSpPr>
          <p:cNvPr id="20" name="Rectangle 15">
            <a:extLst>
              <a:ext uri="{FF2B5EF4-FFF2-40B4-BE49-F238E27FC236}">
                <a16:creationId xmlns:a16="http://schemas.microsoft.com/office/drawing/2014/main" id="{6B47F796-3DAA-9766-BD08-6C305A648A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6EE58A76-6499-47B4-8EB2-3C7211EECBE0}"/>
              </a:ext>
            </a:extLst>
          </p:cNvPr>
          <p:cNvSpPr/>
          <p:nvPr/>
        </p:nvSpPr>
        <p:spPr>
          <a:xfrm>
            <a:off x="-83716" y="-1144880"/>
            <a:ext cx="12359431" cy="2049997"/>
          </a:xfrm>
          <a:prstGeom prst="rect">
            <a:avLst/>
          </a:prstGeom>
          <a:solidFill>
            <a:srgbClr val="7030A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AA8D41A0-BA7D-4829-87AE-54F624701E00}"/>
              </a:ext>
            </a:extLst>
          </p:cNvPr>
          <p:cNvSpPr/>
          <p:nvPr/>
        </p:nvSpPr>
        <p:spPr>
          <a:xfrm>
            <a:off x="-307759" y="828418"/>
            <a:ext cx="5667411" cy="9958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Google Shape;84;p13">
            <a:extLst>
              <a:ext uri="{FF2B5EF4-FFF2-40B4-BE49-F238E27FC236}">
                <a16:creationId xmlns:a16="http://schemas.microsoft.com/office/drawing/2014/main" id="{7F6220CB-AED4-48D9-9D1E-52218997A771}"/>
              </a:ext>
            </a:extLst>
          </p:cNvPr>
          <p:cNvSpPr txBox="1"/>
          <p:nvPr/>
        </p:nvSpPr>
        <p:spPr>
          <a:xfrm>
            <a:off x="-3" y="28229"/>
            <a:ext cx="12192001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pt-BR" sz="4000" b="1" dirty="0">
                <a:solidFill>
                  <a:srgbClr val="7030A0"/>
                </a:solidFill>
                <a:latin typeface="Trebuchet MS" panose="020B0703020202090204" pitchFamily="34" charset="0"/>
              </a:rPr>
              <a:t>CONJUNTOS NUMÉRICOS </a:t>
            </a:r>
          </a:p>
        </p:txBody>
      </p:sp>
    </p:spTree>
    <p:extLst>
      <p:ext uri="{BB962C8B-B14F-4D97-AF65-F5344CB8AC3E}">
        <p14:creationId xmlns:p14="http://schemas.microsoft.com/office/powerpoint/2010/main" val="3426148800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E3CA8563-5767-4705-88F2-DBC0DC0425E3}"/>
              </a:ext>
            </a:extLst>
          </p:cNvPr>
          <p:cNvSpPr/>
          <p:nvPr/>
        </p:nvSpPr>
        <p:spPr>
          <a:xfrm>
            <a:off x="-83716" y="-1144880"/>
            <a:ext cx="12359431" cy="2049997"/>
          </a:xfrm>
          <a:prstGeom prst="rect">
            <a:avLst/>
          </a:prstGeom>
          <a:solidFill>
            <a:srgbClr val="7030A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051A2DF5-B2E1-4811-991D-B9A5645A002C}"/>
              </a:ext>
            </a:extLst>
          </p:cNvPr>
          <p:cNvSpPr/>
          <p:nvPr/>
        </p:nvSpPr>
        <p:spPr>
          <a:xfrm>
            <a:off x="-307759" y="828418"/>
            <a:ext cx="5667411" cy="9958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Google Shape;84;p13">
            <a:extLst>
              <a:ext uri="{FF2B5EF4-FFF2-40B4-BE49-F238E27FC236}">
                <a16:creationId xmlns:a16="http://schemas.microsoft.com/office/drawing/2014/main" id="{716CDF3E-8DCA-4AC3-AFFE-9F06B5E05F59}"/>
              </a:ext>
            </a:extLst>
          </p:cNvPr>
          <p:cNvSpPr txBox="1"/>
          <p:nvPr/>
        </p:nvSpPr>
        <p:spPr>
          <a:xfrm>
            <a:off x="-3" y="28229"/>
            <a:ext cx="12192001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pt-BR" sz="4000" b="1" dirty="0">
                <a:solidFill>
                  <a:srgbClr val="7030A0"/>
                </a:solidFill>
                <a:latin typeface="Trebuchet MS" panose="020B0703020202090204" pitchFamily="34" charset="0"/>
              </a:rPr>
              <a:t>CONJUNTOS NUMÉRICOS </a:t>
            </a:r>
          </a:p>
        </p:txBody>
      </p:sp>
    </p:spTree>
    <p:extLst>
      <p:ext uri="{BB962C8B-B14F-4D97-AF65-F5344CB8AC3E}">
        <p14:creationId xmlns:p14="http://schemas.microsoft.com/office/powerpoint/2010/main" val="4054974360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9C001943-2746-424B-A175-973B438E25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893562">
            <a:off x="6949284" y="2833762"/>
            <a:ext cx="6523034" cy="6060407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0F675BBE-BFDD-CFE6-FC02-A132170911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413" y="1420941"/>
            <a:ext cx="4229100" cy="228600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2C6C20AA-712D-2EF8-6CE4-D4808EFE21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5826" y="4050194"/>
            <a:ext cx="4229100" cy="1566535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F85F7021-56E2-0448-CDF2-A37C5A1F78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23489" y="1605575"/>
            <a:ext cx="4037994" cy="3646849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71D3A56E-1503-4922-909D-B699CED8BA3E}"/>
              </a:ext>
            </a:extLst>
          </p:cNvPr>
          <p:cNvSpPr/>
          <p:nvPr/>
        </p:nvSpPr>
        <p:spPr>
          <a:xfrm>
            <a:off x="-83716" y="-1144880"/>
            <a:ext cx="12359431" cy="2049997"/>
          </a:xfrm>
          <a:prstGeom prst="rect">
            <a:avLst/>
          </a:prstGeom>
          <a:solidFill>
            <a:srgbClr val="7030A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38D74729-E70F-425E-AD80-1F1C369863F7}"/>
              </a:ext>
            </a:extLst>
          </p:cNvPr>
          <p:cNvSpPr/>
          <p:nvPr/>
        </p:nvSpPr>
        <p:spPr>
          <a:xfrm>
            <a:off x="-307759" y="828418"/>
            <a:ext cx="5667411" cy="9958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Google Shape;84;p13">
            <a:extLst>
              <a:ext uri="{FF2B5EF4-FFF2-40B4-BE49-F238E27FC236}">
                <a16:creationId xmlns:a16="http://schemas.microsoft.com/office/drawing/2014/main" id="{881627CD-4B95-4C31-ADBA-2E7882B6499C}"/>
              </a:ext>
            </a:extLst>
          </p:cNvPr>
          <p:cNvSpPr txBox="1"/>
          <p:nvPr/>
        </p:nvSpPr>
        <p:spPr>
          <a:xfrm>
            <a:off x="-3" y="28229"/>
            <a:ext cx="12192001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pt-BR" sz="4000" b="1" dirty="0">
                <a:solidFill>
                  <a:srgbClr val="7030A0"/>
                </a:solidFill>
                <a:latin typeface="Trebuchet MS" panose="020B0703020202090204" pitchFamily="34" charset="0"/>
              </a:rPr>
              <a:t>CONJUNTOS NUMÉRICOS </a:t>
            </a:r>
          </a:p>
        </p:txBody>
      </p:sp>
    </p:spTree>
    <p:extLst>
      <p:ext uri="{BB962C8B-B14F-4D97-AF65-F5344CB8AC3E}">
        <p14:creationId xmlns:p14="http://schemas.microsoft.com/office/powerpoint/2010/main" val="1660918919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6D3FFC61-0513-436D-9DC2-697C265CEE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893562">
            <a:off x="6949284" y="2833762"/>
            <a:ext cx="6523034" cy="6060407"/>
          </a:xfrm>
          <a:prstGeom prst="rect">
            <a:avLst/>
          </a:prstGeom>
        </p:spPr>
      </p:pic>
      <p:pic>
        <p:nvPicPr>
          <p:cNvPr id="3" name="Imagem 2" descr="Moeda dourada em cima&#10;&#10;Descrição gerada automaticamente">
            <a:extLst>
              <a:ext uri="{FF2B5EF4-FFF2-40B4-BE49-F238E27FC236}">
                <a16:creationId xmlns:a16="http://schemas.microsoft.com/office/drawing/2014/main" id="{0688497B-6922-3391-2424-E4FA69943B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309" y="1892509"/>
            <a:ext cx="2895456" cy="2812221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3F0EBD13-1F63-DA14-2149-45A438AA9E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025" y="1912836"/>
            <a:ext cx="3051666" cy="3032328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C3A7E950-BBE7-458C-A304-9B70DACC27EB}"/>
              </a:ext>
            </a:extLst>
          </p:cNvPr>
          <p:cNvSpPr/>
          <p:nvPr/>
        </p:nvSpPr>
        <p:spPr>
          <a:xfrm>
            <a:off x="-83716" y="-1144880"/>
            <a:ext cx="12359431" cy="2049997"/>
          </a:xfrm>
          <a:prstGeom prst="rect">
            <a:avLst/>
          </a:prstGeom>
          <a:solidFill>
            <a:srgbClr val="7030A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698DB52E-D231-48CB-A1E2-B3DE52B275A0}"/>
              </a:ext>
            </a:extLst>
          </p:cNvPr>
          <p:cNvSpPr/>
          <p:nvPr/>
        </p:nvSpPr>
        <p:spPr>
          <a:xfrm>
            <a:off x="-307759" y="828418"/>
            <a:ext cx="5667411" cy="9958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Google Shape;84;p13">
            <a:extLst>
              <a:ext uri="{FF2B5EF4-FFF2-40B4-BE49-F238E27FC236}">
                <a16:creationId xmlns:a16="http://schemas.microsoft.com/office/drawing/2014/main" id="{14C80AAE-77DE-42E1-A5EA-EA3E5B8A5069}"/>
              </a:ext>
            </a:extLst>
          </p:cNvPr>
          <p:cNvSpPr txBox="1"/>
          <p:nvPr/>
        </p:nvSpPr>
        <p:spPr>
          <a:xfrm>
            <a:off x="-3" y="28229"/>
            <a:ext cx="12192001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pt-BR" sz="4000" b="1" dirty="0">
                <a:solidFill>
                  <a:srgbClr val="7030A0"/>
                </a:solidFill>
                <a:latin typeface="Trebuchet MS" panose="020B0703020202090204" pitchFamily="34" charset="0"/>
              </a:rPr>
              <a:t>CONJUNTOS NUMÉRICOS </a:t>
            </a:r>
          </a:p>
        </p:txBody>
      </p:sp>
    </p:spTree>
    <p:extLst>
      <p:ext uri="{BB962C8B-B14F-4D97-AF65-F5344CB8AC3E}">
        <p14:creationId xmlns:p14="http://schemas.microsoft.com/office/powerpoint/2010/main" val="118334390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>
            <a:extLst>
              <a:ext uri="{FF2B5EF4-FFF2-40B4-BE49-F238E27FC236}">
                <a16:creationId xmlns:a16="http://schemas.microsoft.com/office/drawing/2014/main" id="{2F6D95F0-DAC1-45E8-BDF0-39172E836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893562">
            <a:off x="2677908" y="2968591"/>
            <a:ext cx="6523034" cy="6060407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450C1162-1674-95E1-BDD4-E106DCE560B4}"/>
              </a:ext>
            </a:extLst>
          </p:cNvPr>
          <p:cNvSpPr txBox="1"/>
          <p:nvPr/>
        </p:nvSpPr>
        <p:spPr>
          <a:xfrm>
            <a:off x="416657" y="1511064"/>
            <a:ext cx="314864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i="1" dirty="0">
                <a:solidFill>
                  <a:srgbClr val="002060"/>
                </a:solidFill>
                <a:latin typeface="Trebuchet MS" panose="020B0603020202020204" pitchFamily="34" charset="0"/>
              </a:rPr>
              <a:t>Curiosidade</a:t>
            </a:r>
          </a:p>
        </p:txBody>
      </p:sp>
      <p:pic>
        <p:nvPicPr>
          <p:cNvPr id="1026" name="Picture 2" descr="Louis XIV photo » Vacances - Guide Voyage">
            <a:extLst>
              <a:ext uri="{FF2B5EF4-FFF2-40B4-BE49-F238E27FC236}">
                <a16:creationId xmlns:a16="http://schemas.microsoft.com/office/drawing/2014/main" id="{59D942E8-5D28-1BAD-C4F5-469D1343E3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144" y="1392761"/>
            <a:ext cx="4847705" cy="4847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533EBBE0-9CC0-6A13-34A6-12F418199C09}"/>
              </a:ext>
            </a:extLst>
          </p:cNvPr>
          <p:cNvSpPr txBox="1"/>
          <p:nvPr/>
        </p:nvSpPr>
        <p:spPr>
          <a:xfrm>
            <a:off x="11460472" y="1511064"/>
            <a:ext cx="314864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i="1" dirty="0">
                <a:solidFill>
                  <a:srgbClr val="002060"/>
                </a:solidFill>
                <a:latin typeface="Trebuchet MS" panose="020B0603020202020204" pitchFamily="34" charset="0"/>
              </a:rPr>
              <a:t>Curiosidade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DD1B1733-76C3-44D3-98DD-9D1FECC2AC93}"/>
              </a:ext>
            </a:extLst>
          </p:cNvPr>
          <p:cNvSpPr/>
          <p:nvPr/>
        </p:nvSpPr>
        <p:spPr>
          <a:xfrm>
            <a:off x="-83716" y="-1144880"/>
            <a:ext cx="12359431" cy="2049997"/>
          </a:xfrm>
          <a:prstGeom prst="rect">
            <a:avLst/>
          </a:prstGeom>
          <a:solidFill>
            <a:srgbClr val="7030A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A89093AB-8396-4834-A17F-FDD0DD1F9DA0}"/>
              </a:ext>
            </a:extLst>
          </p:cNvPr>
          <p:cNvSpPr/>
          <p:nvPr/>
        </p:nvSpPr>
        <p:spPr>
          <a:xfrm>
            <a:off x="-307759" y="828418"/>
            <a:ext cx="5667411" cy="9958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Google Shape;84;p13">
            <a:extLst>
              <a:ext uri="{FF2B5EF4-FFF2-40B4-BE49-F238E27FC236}">
                <a16:creationId xmlns:a16="http://schemas.microsoft.com/office/drawing/2014/main" id="{CA9865B7-91AA-4741-B26F-FBF3171637AE}"/>
              </a:ext>
            </a:extLst>
          </p:cNvPr>
          <p:cNvSpPr txBox="1"/>
          <p:nvPr/>
        </p:nvSpPr>
        <p:spPr>
          <a:xfrm>
            <a:off x="-3" y="28229"/>
            <a:ext cx="12192001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pt-BR" sz="4000" b="1" dirty="0">
                <a:solidFill>
                  <a:srgbClr val="7030A0"/>
                </a:solidFill>
                <a:latin typeface="Trebuchet MS" panose="020B0703020202090204" pitchFamily="34" charset="0"/>
              </a:rPr>
              <a:t>CONJUNTOS NUMÉRICOS </a:t>
            </a:r>
          </a:p>
        </p:txBody>
      </p:sp>
    </p:spTree>
    <p:extLst>
      <p:ext uri="{BB962C8B-B14F-4D97-AF65-F5344CB8AC3E}">
        <p14:creationId xmlns:p14="http://schemas.microsoft.com/office/powerpoint/2010/main" val="3019928043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0365E2D5-5D0B-88AD-1090-0E8CD2ACEF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9797" y="4966505"/>
            <a:ext cx="1563315" cy="1563315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C4E8BCF7-80D6-E6D4-207D-F5B558349324}"/>
              </a:ext>
            </a:extLst>
          </p:cNvPr>
          <p:cNvSpPr txBox="1"/>
          <p:nvPr/>
        </p:nvSpPr>
        <p:spPr>
          <a:xfrm>
            <a:off x="202273" y="1067821"/>
            <a:ext cx="11787447" cy="42357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(Enem 2021) O sistema de numeração romano ainda é utilizado na indicação de capítulos e volumes de livros, na designação de séculos e, em ordem cronológica, de papas e reis de mesmo nome. São utilizadas sete letras do alfabeto: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Quatro fundamentais: I (vale 1); X (vale 10); C (vale 100) e M (vale 1 000).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Três secundárias: V (vale 5); L (vale 50) e D (vale 500).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regras para escrever números romanos são: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2400" dirty="0">
              <a:solidFill>
                <a:srgbClr val="002060"/>
              </a:solidFill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29C3F51-B37A-468C-B615-49248AC93098}"/>
              </a:ext>
            </a:extLst>
          </p:cNvPr>
          <p:cNvSpPr/>
          <p:nvPr/>
        </p:nvSpPr>
        <p:spPr>
          <a:xfrm>
            <a:off x="-83716" y="-1144880"/>
            <a:ext cx="12359431" cy="2049997"/>
          </a:xfrm>
          <a:prstGeom prst="rect">
            <a:avLst/>
          </a:prstGeom>
          <a:solidFill>
            <a:srgbClr val="7030A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3F4D98B7-5AC7-45DA-B852-E0B5F2E75A50}"/>
              </a:ext>
            </a:extLst>
          </p:cNvPr>
          <p:cNvSpPr/>
          <p:nvPr/>
        </p:nvSpPr>
        <p:spPr>
          <a:xfrm>
            <a:off x="-307759" y="828418"/>
            <a:ext cx="5667411" cy="9958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Google Shape;84;p13">
            <a:extLst>
              <a:ext uri="{FF2B5EF4-FFF2-40B4-BE49-F238E27FC236}">
                <a16:creationId xmlns:a16="http://schemas.microsoft.com/office/drawing/2014/main" id="{9C2C2CCF-2DDC-4AC4-8ACF-AB870D2FE61D}"/>
              </a:ext>
            </a:extLst>
          </p:cNvPr>
          <p:cNvSpPr txBox="1"/>
          <p:nvPr/>
        </p:nvSpPr>
        <p:spPr>
          <a:xfrm>
            <a:off x="-3" y="28229"/>
            <a:ext cx="12192001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pt-BR" sz="4000" b="1" dirty="0">
                <a:solidFill>
                  <a:srgbClr val="7030A0"/>
                </a:solidFill>
                <a:latin typeface="Trebuchet MS" panose="020B0703020202090204" pitchFamily="34" charset="0"/>
              </a:rPr>
              <a:t>CONJUNTOS NUMÉRICOS </a:t>
            </a:r>
          </a:p>
        </p:txBody>
      </p:sp>
    </p:spTree>
    <p:extLst>
      <p:ext uri="{BB962C8B-B14F-4D97-AF65-F5344CB8AC3E}">
        <p14:creationId xmlns:p14="http://schemas.microsoft.com/office/powerpoint/2010/main" val="1004132895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0365E2D5-5D0B-88AD-1090-0E8CD2ACEF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9797" y="4966505"/>
            <a:ext cx="1563315" cy="1563315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C4E8BCF7-80D6-E6D4-207D-F5B558349324}"/>
              </a:ext>
            </a:extLst>
          </p:cNvPr>
          <p:cNvSpPr txBox="1"/>
          <p:nvPr/>
        </p:nvSpPr>
        <p:spPr>
          <a:xfrm>
            <a:off x="245221" y="1052500"/>
            <a:ext cx="11701552" cy="41331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Não existe símbolo correspondente ao zero;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Os símbolos fundamentais podem ser repetidos até três vezes e seus valores são adicionados. Exemplo: XXX = 30;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Uma letra posta à esquerda de outra de maior valor indica subtração dos respectivos valores. Exemplo: IX = 10 – 1 = 9;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Uma letra posta à direita de outra de maior valor indica adição dos respectivos valores. Exemplo: XI = 10 + 1 = 11.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2400" dirty="0">
              <a:solidFill>
                <a:srgbClr val="002060"/>
              </a:solidFill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84AA599B-2181-0900-B457-497E2140F7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1303" y="4295300"/>
            <a:ext cx="3563722" cy="134241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23F7FF99-DD5C-EFEE-3EC1-8CD0982BC9CE}"/>
              </a:ext>
            </a:extLst>
          </p:cNvPr>
          <p:cNvSpPr txBox="1"/>
          <p:nvPr/>
        </p:nvSpPr>
        <p:spPr>
          <a:xfrm>
            <a:off x="7970382" y="4581230"/>
            <a:ext cx="2571627" cy="6708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 (vale 1); X (vale 10); C (vale 100); M (vale 1 000); V (vale 5); L (vale 50) e D (vale 500).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48C2B806-4C32-4F5A-B28E-D74CD81E76ED}"/>
              </a:ext>
            </a:extLst>
          </p:cNvPr>
          <p:cNvSpPr/>
          <p:nvPr/>
        </p:nvSpPr>
        <p:spPr>
          <a:xfrm>
            <a:off x="-83716" y="-1144880"/>
            <a:ext cx="12359431" cy="2049997"/>
          </a:xfrm>
          <a:prstGeom prst="rect">
            <a:avLst/>
          </a:prstGeom>
          <a:solidFill>
            <a:srgbClr val="7030A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FCE2F224-F31B-4BE2-B700-FA395B3AF1F8}"/>
              </a:ext>
            </a:extLst>
          </p:cNvPr>
          <p:cNvSpPr/>
          <p:nvPr/>
        </p:nvSpPr>
        <p:spPr>
          <a:xfrm>
            <a:off x="-307759" y="828418"/>
            <a:ext cx="5667411" cy="9958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3" name="Google Shape;84;p13">
            <a:extLst>
              <a:ext uri="{FF2B5EF4-FFF2-40B4-BE49-F238E27FC236}">
                <a16:creationId xmlns:a16="http://schemas.microsoft.com/office/drawing/2014/main" id="{3F4BD307-329A-4427-BFA3-09BE62050FB8}"/>
              </a:ext>
            </a:extLst>
          </p:cNvPr>
          <p:cNvSpPr txBox="1"/>
          <p:nvPr/>
        </p:nvSpPr>
        <p:spPr>
          <a:xfrm>
            <a:off x="-3" y="28229"/>
            <a:ext cx="12192001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pt-BR" sz="4000" b="1" dirty="0">
                <a:solidFill>
                  <a:srgbClr val="7030A0"/>
                </a:solidFill>
                <a:latin typeface="Trebuchet MS" panose="020B0703020202090204" pitchFamily="34" charset="0"/>
              </a:rPr>
              <a:t>CONJUNTOS NUMÉRICOS </a:t>
            </a:r>
          </a:p>
        </p:txBody>
      </p:sp>
    </p:spTree>
    <p:extLst>
      <p:ext uri="{BB962C8B-B14F-4D97-AF65-F5344CB8AC3E}">
        <p14:creationId xmlns:p14="http://schemas.microsoft.com/office/powerpoint/2010/main" val="3092563984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0365E2D5-5D0B-88AD-1090-0E8CD2ACEF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9797" y="4966505"/>
            <a:ext cx="1563315" cy="1563315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C4E8BCF7-80D6-E6D4-207D-F5B558349324}"/>
              </a:ext>
            </a:extLst>
          </p:cNvPr>
          <p:cNvSpPr txBox="1"/>
          <p:nvPr/>
        </p:nvSpPr>
        <p:spPr>
          <a:xfrm>
            <a:off x="245221" y="1052500"/>
            <a:ext cx="11701552" cy="24498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 uma cidade europeia há uma placa indicando o ano de sua fundação: MCDLXIX.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Quantos anos de fundação essa cidade comemorará em 2050?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379   b) 381   c) 579   d) 581   e) 601   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675770AE-FA8A-4261-9839-33479FA20918}"/>
              </a:ext>
            </a:extLst>
          </p:cNvPr>
          <p:cNvSpPr/>
          <p:nvPr/>
        </p:nvSpPr>
        <p:spPr>
          <a:xfrm>
            <a:off x="-83716" y="-1144880"/>
            <a:ext cx="12359431" cy="2049997"/>
          </a:xfrm>
          <a:prstGeom prst="rect">
            <a:avLst/>
          </a:prstGeom>
          <a:solidFill>
            <a:srgbClr val="7030A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CD6E40E9-7E2F-4F6C-BAA2-9372823D48B8}"/>
              </a:ext>
            </a:extLst>
          </p:cNvPr>
          <p:cNvSpPr/>
          <p:nvPr/>
        </p:nvSpPr>
        <p:spPr>
          <a:xfrm>
            <a:off x="-307759" y="828418"/>
            <a:ext cx="5667411" cy="9958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Google Shape;84;p13">
            <a:extLst>
              <a:ext uri="{FF2B5EF4-FFF2-40B4-BE49-F238E27FC236}">
                <a16:creationId xmlns:a16="http://schemas.microsoft.com/office/drawing/2014/main" id="{EE738E35-2E66-40AD-9F2B-4C93BBDA8FE5}"/>
              </a:ext>
            </a:extLst>
          </p:cNvPr>
          <p:cNvSpPr txBox="1"/>
          <p:nvPr/>
        </p:nvSpPr>
        <p:spPr>
          <a:xfrm>
            <a:off x="-3" y="28229"/>
            <a:ext cx="12192001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pt-BR" sz="4000" b="1" dirty="0">
                <a:solidFill>
                  <a:srgbClr val="7030A0"/>
                </a:solidFill>
                <a:latin typeface="Trebuchet MS" panose="020B0703020202090204" pitchFamily="34" charset="0"/>
              </a:rPr>
              <a:t>CONJUNTOS NUMÉRICOS </a:t>
            </a:r>
          </a:p>
        </p:txBody>
      </p:sp>
    </p:spTree>
    <p:extLst>
      <p:ext uri="{BB962C8B-B14F-4D97-AF65-F5344CB8AC3E}">
        <p14:creationId xmlns:p14="http://schemas.microsoft.com/office/powerpoint/2010/main" val="3030079580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A811D333-38BB-4B60-AAA9-FD6118F5395B}"/>
              </a:ext>
            </a:extLst>
          </p:cNvPr>
          <p:cNvSpPr/>
          <p:nvPr/>
        </p:nvSpPr>
        <p:spPr>
          <a:xfrm>
            <a:off x="-83716" y="-1144880"/>
            <a:ext cx="12359431" cy="2049997"/>
          </a:xfrm>
          <a:prstGeom prst="rect">
            <a:avLst/>
          </a:prstGeom>
          <a:solidFill>
            <a:srgbClr val="7030A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B3FBE1DF-1F7A-447F-B0DF-C70EC4438AF1}"/>
              </a:ext>
            </a:extLst>
          </p:cNvPr>
          <p:cNvSpPr/>
          <p:nvPr/>
        </p:nvSpPr>
        <p:spPr>
          <a:xfrm>
            <a:off x="-307759" y="828418"/>
            <a:ext cx="5667411" cy="9958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Google Shape;84;p13">
            <a:extLst>
              <a:ext uri="{FF2B5EF4-FFF2-40B4-BE49-F238E27FC236}">
                <a16:creationId xmlns:a16="http://schemas.microsoft.com/office/drawing/2014/main" id="{23B63D71-5B4C-4ECE-8948-D7748613D221}"/>
              </a:ext>
            </a:extLst>
          </p:cNvPr>
          <p:cNvSpPr txBox="1"/>
          <p:nvPr/>
        </p:nvSpPr>
        <p:spPr>
          <a:xfrm>
            <a:off x="-3" y="28229"/>
            <a:ext cx="12192001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pt-BR" sz="4000" b="1" dirty="0">
                <a:solidFill>
                  <a:srgbClr val="7030A0"/>
                </a:solidFill>
                <a:latin typeface="Trebuchet MS" panose="020B0703020202090204" pitchFamily="34" charset="0"/>
              </a:rPr>
              <a:t>CONJUNTOS NUMÉRICOS </a:t>
            </a:r>
          </a:p>
        </p:txBody>
      </p:sp>
    </p:spTree>
    <p:extLst>
      <p:ext uri="{BB962C8B-B14F-4D97-AF65-F5344CB8AC3E}">
        <p14:creationId xmlns:p14="http://schemas.microsoft.com/office/powerpoint/2010/main" val="487443625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A7E01EBC-54F1-D681-AD3D-1EFD3FAD6F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80" y="1904978"/>
            <a:ext cx="5545117" cy="3502875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3AA50160-8C68-A99F-31BB-C538458FB71E}"/>
              </a:ext>
            </a:extLst>
          </p:cNvPr>
          <p:cNvSpPr txBox="1"/>
          <p:nvPr/>
        </p:nvSpPr>
        <p:spPr>
          <a:xfrm>
            <a:off x="7100088" y="1904978"/>
            <a:ext cx="363540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002060"/>
                </a:solidFill>
                <a:latin typeface="Trebuchet MS" panose="020B0603020202020204" pitchFamily="34" charset="0"/>
              </a:rPr>
              <a:t>ORDEM</a:t>
            </a:r>
          </a:p>
          <a:p>
            <a:endParaRPr lang="pt-BR" sz="2400" b="1" dirty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endParaRPr lang="pt-BR" sz="2400" b="1" dirty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endParaRPr lang="pt-BR" sz="2400" b="1" dirty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endParaRPr lang="pt-BR" sz="2400" b="1" dirty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endParaRPr lang="pt-BR" sz="2400" b="1" dirty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r>
              <a:rPr lang="pt-BR" sz="2400" b="1" dirty="0">
                <a:solidFill>
                  <a:srgbClr val="002060"/>
                </a:solidFill>
                <a:latin typeface="Trebuchet MS" panose="020B0603020202020204" pitchFamily="34" charset="0"/>
              </a:rPr>
              <a:t>CLASSE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17F1E461-281C-447B-A405-68061A52909D}"/>
              </a:ext>
            </a:extLst>
          </p:cNvPr>
          <p:cNvSpPr/>
          <p:nvPr/>
        </p:nvSpPr>
        <p:spPr>
          <a:xfrm>
            <a:off x="-83716" y="-1144880"/>
            <a:ext cx="12359431" cy="2049997"/>
          </a:xfrm>
          <a:prstGeom prst="rect">
            <a:avLst/>
          </a:prstGeom>
          <a:solidFill>
            <a:srgbClr val="7030A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897DD4B9-B54F-453E-918C-D4298DD4EECD}"/>
              </a:ext>
            </a:extLst>
          </p:cNvPr>
          <p:cNvSpPr/>
          <p:nvPr/>
        </p:nvSpPr>
        <p:spPr>
          <a:xfrm>
            <a:off x="-307759" y="828418"/>
            <a:ext cx="5667411" cy="9958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Google Shape;84;p13">
            <a:extLst>
              <a:ext uri="{FF2B5EF4-FFF2-40B4-BE49-F238E27FC236}">
                <a16:creationId xmlns:a16="http://schemas.microsoft.com/office/drawing/2014/main" id="{BEDE071D-3C98-46FA-A1BD-B14319499332}"/>
              </a:ext>
            </a:extLst>
          </p:cNvPr>
          <p:cNvSpPr txBox="1"/>
          <p:nvPr/>
        </p:nvSpPr>
        <p:spPr>
          <a:xfrm>
            <a:off x="-3" y="28229"/>
            <a:ext cx="12192001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pt-BR" sz="4000" b="1" dirty="0">
                <a:solidFill>
                  <a:srgbClr val="7030A0"/>
                </a:solidFill>
                <a:latin typeface="Trebuchet MS" panose="020B0703020202090204" pitchFamily="34" charset="0"/>
              </a:rPr>
              <a:t>CONJUNTOS NUMÉRICOS </a:t>
            </a:r>
          </a:p>
        </p:txBody>
      </p:sp>
    </p:spTree>
    <p:extLst>
      <p:ext uri="{BB962C8B-B14F-4D97-AF65-F5344CB8AC3E}">
        <p14:creationId xmlns:p14="http://schemas.microsoft.com/office/powerpoint/2010/main" val="848945927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20779</TotalTime>
  <Words>588</Words>
  <Application>Microsoft Office PowerPoint</Application>
  <PresentationFormat>Widescreen</PresentationFormat>
  <Paragraphs>101</Paragraphs>
  <Slides>18</Slides>
  <Notes>18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5" baseType="lpstr">
      <vt:lpstr>Trebuchet MS</vt:lpstr>
      <vt:lpstr>Times New Roman</vt:lpstr>
      <vt:lpstr>arial</vt:lpstr>
      <vt:lpstr>Calibri</vt:lpstr>
      <vt:lpstr>Cambria Math</vt:lpstr>
      <vt:lpstr>arial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Designer 2</dc:creator>
  <cp:lastModifiedBy>Amauri</cp:lastModifiedBy>
  <cp:revision>25</cp:revision>
  <dcterms:modified xsi:type="dcterms:W3CDTF">2023-01-25T14:37:28Z</dcterms:modified>
</cp:coreProperties>
</file>