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76" r:id="rId9"/>
    <p:sldId id="262" r:id="rId10"/>
    <p:sldId id="278" r:id="rId11"/>
    <p:sldId id="277" r:id="rId12"/>
    <p:sldId id="263" r:id="rId13"/>
    <p:sldId id="273" r:id="rId14"/>
    <p:sldId id="264" r:id="rId15"/>
    <p:sldId id="265" r:id="rId16"/>
    <p:sldId id="266" r:id="rId17"/>
    <p:sldId id="280" r:id="rId18"/>
    <p:sldId id="274" r:id="rId19"/>
    <p:sldId id="267" r:id="rId20"/>
    <p:sldId id="268" r:id="rId21"/>
    <p:sldId id="269" r:id="rId22"/>
    <p:sldId id="270" r:id="rId23"/>
    <p:sldId id="271" r:id="rId24"/>
    <p:sldId id="27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AD42C-6B68-477F-A29C-A04C2F7AC3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FA4C17-3AF4-4CF7-867F-2CDF89CB81B5}">
      <dgm:prSet/>
      <dgm:spPr/>
      <dgm:t>
        <a:bodyPr/>
        <a:lstStyle/>
        <a:p>
          <a:r>
            <a:rPr lang="pt-BR"/>
            <a:t>Região Subsaariana conhecida como – Sudão “ Terra de Negros”</a:t>
          </a:r>
          <a:endParaRPr lang="en-US"/>
        </a:p>
      </dgm:t>
    </dgm:pt>
    <dgm:pt modelId="{491723D1-F4E6-45D8-B02C-15993271F2B5}" type="parTrans" cxnId="{76F46691-B725-47C8-9FB1-AB0D9894C3EE}">
      <dgm:prSet/>
      <dgm:spPr/>
      <dgm:t>
        <a:bodyPr/>
        <a:lstStyle/>
        <a:p>
          <a:endParaRPr lang="en-US"/>
        </a:p>
      </dgm:t>
    </dgm:pt>
    <dgm:pt modelId="{BD70DB8F-4101-4428-8D7A-665ECA333E8E}" type="sibTrans" cxnId="{76F46691-B725-47C8-9FB1-AB0D9894C3EE}">
      <dgm:prSet/>
      <dgm:spPr/>
      <dgm:t>
        <a:bodyPr/>
        <a:lstStyle/>
        <a:p>
          <a:endParaRPr lang="en-US"/>
        </a:p>
      </dgm:t>
    </dgm:pt>
    <dgm:pt modelId="{09E792DD-51CF-4878-9651-B9F479FA8A95}">
      <dgm:prSet/>
      <dgm:spPr/>
      <dgm:t>
        <a:bodyPr/>
        <a:lstStyle/>
        <a:p>
          <a:r>
            <a:rPr lang="pt-BR"/>
            <a:t>Formaram os reinos graças  ao comercio de ouro, marfim, pimenta, âmbar e escravos que eram trocados por sal, conchas, tâmaras e tecidos árabes.</a:t>
          </a:r>
          <a:endParaRPr lang="en-US"/>
        </a:p>
      </dgm:t>
    </dgm:pt>
    <dgm:pt modelId="{0E5C8224-D6C3-4C65-9757-9AA166DE91DC}" type="parTrans" cxnId="{A2297485-8DCB-4710-86FB-2DEC0FCB00F8}">
      <dgm:prSet/>
      <dgm:spPr/>
      <dgm:t>
        <a:bodyPr/>
        <a:lstStyle/>
        <a:p>
          <a:endParaRPr lang="en-US"/>
        </a:p>
      </dgm:t>
    </dgm:pt>
    <dgm:pt modelId="{038D7E9B-DB0A-4E75-BDD1-0D5D6142FCDC}" type="sibTrans" cxnId="{A2297485-8DCB-4710-86FB-2DEC0FCB00F8}">
      <dgm:prSet/>
      <dgm:spPr/>
      <dgm:t>
        <a:bodyPr/>
        <a:lstStyle/>
        <a:p>
          <a:endParaRPr lang="en-US"/>
        </a:p>
      </dgm:t>
    </dgm:pt>
    <dgm:pt modelId="{C3C10F37-6732-4E08-8312-6991256EB887}">
      <dgm:prSet/>
      <dgm:spPr/>
      <dgm:t>
        <a:bodyPr/>
        <a:lstStyle/>
        <a:p>
          <a:r>
            <a:rPr lang="pt-BR"/>
            <a:t>O reino de Gana e o Reino do Mali foram dois importantes reinos sudaneses.</a:t>
          </a:r>
          <a:endParaRPr lang="en-US"/>
        </a:p>
      </dgm:t>
    </dgm:pt>
    <dgm:pt modelId="{80E0A3FB-CEBC-4B1F-A509-726AC7C095BC}" type="parTrans" cxnId="{BAA1EE9B-DED5-45A7-BB9C-5B56445A7F47}">
      <dgm:prSet/>
      <dgm:spPr/>
      <dgm:t>
        <a:bodyPr/>
        <a:lstStyle/>
        <a:p>
          <a:endParaRPr lang="en-US"/>
        </a:p>
      </dgm:t>
    </dgm:pt>
    <dgm:pt modelId="{DA9495E2-B9EB-4118-B878-BC21D1DBE2AC}" type="sibTrans" cxnId="{BAA1EE9B-DED5-45A7-BB9C-5B56445A7F47}">
      <dgm:prSet/>
      <dgm:spPr/>
      <dgm:t>
        <a:bodyPr/>
        <a:lstStyle/>
        <a:p>
          <a:endParaRPr lang="en-US"/>
        </a:p>
      </dgm:t>
    </dgm:pt>
    <dgm:pt modelId="{026E825F-9E02-47B7-B6CE-FD3692384586}" type="pres">
      <dgm:prSet presAssocID="{003AD42C-6B68-477F-A29C-A04C2F7AC3BE}" presName="linear" presStyleCnt="0">
        <dgm:presLayoutVars>
          <dgm:animLvl val="lvl"/>
          <dgm:resizeHandles val="exact"/>
        </dgm:presLayoutVars>
      </dgm:prSet>
      <dgm:spPr/>
    </dgm:pt>
    <dgm:pt modelId="{374DB202-EC2B-4285-A27D-77823F8C7562}" type="pres">
      <dgm:prSet presAssocID="{6EFA4C17-3AF4-4CF7-867F-2CDF89CB81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FCAAC6-DD0A-4D50-88D4-FF3034880B2D}" type="pres">
      <dgm:prSet presAssocID="{BD70DB8F-4101-4428-8D7A-665ECA333E8E}" presName="spacer" presStyleCnt="0"/>
      <dgm:spPr/>
    </dgm:pt>
    <dgm:pt modelId="{BC75F626-FBD5-4DD8-A586-DA9423F40492}" type="pres">
      <dgm:prSet presAssocID="{09E792DD-51CF-4878-9651-B9F479FA8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16B44A-9726-4245-9292-21E6CF4A8573}" type="pres">
      <dgm:prSet presAssocID="{038D7E9B-DB0A-4E75-BDD1-0D5D6142FCDC}" presName="spacer" presStyleCnt="0"/>
      <dgm:spPr/>
    </dgm:pt>
    <dgm:pt modelId="{6EE78E8D-B8AB-4BAB-97AC-69654F0DC757}" type="pres">
      <dgm:prSet presAssocID="{C3C10F37-6732-4E08-8312-6991256EB8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C12C1F-68A4-4A6B-94C3-BB4C14B70C50}" type="presOf" srcId="{09E792DD-51CF-4878-9651-B9F479FA8A95}" destId="{BC75F626-FBD5-4DD8-A586-DA9423F40492}" srcOrd="0" destOrd="0" presId="urn:microsoft.com/office/officeart/2005/8/layout/vList2"/>
    <dgm:cxn modelId="{A2297485-8DCB-4710-86FB-2DEC0FCB00F8}" srcId="{003AD42C-6B68-477F-A29C-A04C2F7AC3BE}" destId="{09E792DD-51CF-4878-9651-B9F479FA8A95}" srcOrd="1" destOrd="0" parTransId="{0E5C8224-D6C3-4C65-9757-9AA166DE91DC}" sibTransId="{038D7E9B-DB0A-4E75-BDD1-0D5D6142FCDC}"/>
    <dgm:cxn modelId="{9EEFD58B-0E5F-46FA-9D5C-9A3073C89AC4}" type="presOf" srcId="{6EFA4C17-3AF4-4CF7-867F-2CDF89CB81B5}" destId="{374DB202-EC2B-4285-A27D-77823F8C7562}" srcOrd="0" destOrd="0" presId="urn:microsoft.com/office/officeart/2005/8/layout/vList2"/>
    <dgm:cxn modelId="{76F46691-B725-47C8-9FB1-AB0D9894C3EE}" srcId="{003AD42C-6B68-477F-A29C-A04C2F7AC3BE}" destId="{6EFA4C17-3AF4-4CF7-867F-2CDF89CB81B5}" srcOrd="0" destOrd="0" parTransId="{491723D1-F4E6-45D8-B02C-15993271F2B5}" sibTransId="{BD70DB8F-4101-4428-8D7A-665ECA333E8E}"/>
    <dgm:cxn modelId="{BAA1EE9B-DED5-45A7-BB9C-5B56445A7F47}" srcId="{003AD42C-6B68-477F-A29C-A04C2F7AC3BE}" destId="{C3C10F37-6732-4E08-8312-6991256EB887}" srcOrd="2" destOrd="0" parTransId="{80E0A3FB-CEBC-4B1F-A509-726AC7C095BC}" sibTransId="{DA9495E2-B9EB-4118-B878-BC21D1DBE2AC}"/>
    <dgm:cxn modelId="{01F46FBE-4B63-4512-8B0C-275747534AFB}" type="presOf" srcId="{C3C10F37-6732-4E08-8312-6991256EB887}" destId="{6EE78E8D-B8AB-4BAB-97AC-69654F0DC757}" srcOrd="0" destOrd="0" presId="urn:microsoft.com/office/officeart/2005/8/layout/vList2"/>
    <dgm:cxn modelId="{707408DF-1E7C-4459-86B3-D9614B6C372F}" type="presOf" srcId="{003AD42C-6B68-477F-A29C-A04C2F7AC3BE}" destId="{026E825F-9E02-47B7-B6CE-FD3692384586}" srcOrd="0" destOrd="0" presId="urn:microsoft.com/office/officeart/2005/8/layout/vList2"/>
    <dgm:cxn modelId="{6EA23C71-A875-432B-A510-64E1BD537987}" type="presParOf" srcId="{026E825F-9E02-47B7-B6CE-FD3692384586}" destId="{374DB202-EC2B-4285-A27D-77823F8C7562}" srcOrd="0" destOrd="0" presId="urn:microsoft.com/office/officeart/2005/8/layout/vList2"/>
    <dgm:cxn modelId="{334A3E28-5FB6-40A7-8252-411F19B1F2E8}" type="presParOf" srcId="{026E825F-9E02-47B7-B6CE-FD3692384586}" destId="{80FCAAC6-DD0A-4D50-88D4-FF3034880B2D}" srcOrd="1" destOrd="0" presId="urn:microsoft.com/office/officeart/2005/8/layout/vList2"/>
    <dgm:cxn modelId="{B50FFDB4-EF91-48ED-A5CA-8470EB772C67}" type="presParOf" srcId="{026E825F-9E02-47B7-B6CE-FD3692384586}" destId="{BC75F626-FBD5-4DD8-A586-DA9423F40492}" srcOrd="2" destOrd="0" presId="urn:microsoft.com/office/officeart/2005/8/layout/vList2"/>
    <dgm:cxn modelId="{69018BE8-6F92-4156-A62A-29493F2DE863}" type="presParOf" srcId="{026E825F-9E02-47B7-B6CE-FD3692384586}" destId="{F716B44A-9726-4245-9292-21E6CF4A8573}" srcOrd="3" destOrd="0" presId="urn:microsoft.com/office/officeart/2005/8/layout/vList2"/>
    <dgm:cxn modelId="{CF07BEB4-FEA2-45A2-8056-D0146131C96E}" type="presParOf" srcId="{026E825F-9E02-47B7-B6CE-FD3692384586}" destId="{6EE78E8D-B8AB-4BAB-97AC-69654F0DC7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9F335-19DD-4964-A0E2-BF163E7ACB7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0D9D14-263C-4313-B08B-4B764E5B2145}">
      <dgm:prSet/>
      <dgm:spPr/>
      <dgm:t>
        <a:bodyPr/>
        <a:lstStyle/>
        <a:p>
          <a:r>
            <a:rPr lang="pt-BR"/>
            <a:t>O reino de Mali entre os sec. XIII e XVI que impôs sua hegemonia sobre a bacia do Rio Niger.</a:t>
          </a:r>
          <a:endParaRPr lang="en-US"/>
        </a:p>
      </dgm:t>
    </dgm:pt>
    <dgm:pt modelId="{2715BD87-D6E3-4378-9470-F1BF6B7DF4CA}" type="parTrans" cxnId="{B7A8DB34-761C-4A18-8D32-78091A8AE1BA}">
      <dgm:prSet/>
      <dgm:spPr/>
      <dgm:t>
        <a:bodyPr/>
        <a:lstStyle/>
        <a:p>
          <a:endParaRPr lang="en-US"/>
        </a:p>
      </dgm:t>
    </dgm:pt>
    <dgm:pt modelId="{358C9A85-CB66-4C3D-A0F0-C64A334C283E}" type="sibTrans" cxnId="{B7A8DB34-761C-4A18-8D32-78091A8AE1BA}">
      <dgm:prSet/>
      <dgm:spPr/>
      <dgm:t>
        <a:bodyPr/>
        <a:lstStyle/>
        <a:p>
          <a:endParaRPr lang="en-US"/>
        </a:p>
      </dgm:t>
    </dgm:pt>
    <dgm:pt modelId="{99ED6083-B6B6-4B26-ACF0-1F27FDB880A6}">
      <dgm:prSet/>
      <dgm:spPr/>
      <dgm:t>
        <a:bodyPr/>
        <a:lstStyle/>
        <a:p>
          <a:r>
            <a:rPr lang="pt-BR"/>
            <a:t>As cidades de Gao, Djenné e Timbuctu, localizadas no Rio Niger, tornaram-se importantes centros Mercantis e político.</a:t>
          </a:r>
          <a:endParaRPr lang="en-US"/>
        </a:p>
      </dgm:t>
    </dgm:pt>
    <dgm:pt modelId="{FDA7941B-FECD-430F-A4ED-FEE986140E4F}" type="parTrans" cxnId="{1308B281-AC24-43D6-A856-ADC335DAFC00}">
      <dgm:prSet/>
      <dgm:spPr/>
      <dgm:t>
        <a:bodyPr/>
        <a:lstStyle/>
        <a:p>
          <a:endParaRPr lang="en-US"/>
        </a:p>
      </dgm:t>
    </dgm:pt>
    <dgm:pt modelId="{ED0A4CDB-78FF-4ADC-B48C-E9C1DFD7FFC5}" type="sibTrans" cxnId="{1308B281-AC24-43D6-A856-ADC335DAFC00}">
      <dgm:prSet/>
      <dgm:spPr/>
      <dgm:t>
        <a:bodyPr/>
        <a:lstStyle/>
        <a:p>
          <a:endParaRPr lang="en-US"/>
        </a:p>
      </dgm:t>
    </dgm:pt>
    <dgm:pt modelId="{1ED1A313-3C18-43D1-870F-74474DB804B0}">
      <dgm:prSet/>
      <dgm:spPr/>
      <dgm:t>
        <a:bodyPr/>
        <a:lstStyle/>
        <a:p>
          <a:r>
            <a:rPr lang="pt-BR"/>
            <a:t>Timbuctu era importante biblioteca centro cultural graças a sua.</a:t>
          </a:r>
          <a:endParaRPr lang="en-US"/>
        </a:p>
      </dgm:t>
    </dgm:pt>
    <dgm:pt modelId="{CE426541-F5A8-4859-ABF0-2EEFEF224DF9}" type="parTrans" cxnId="{A4EE90CF-C6A3-4E70-B7F7-4CE4106128B6}">
      <dgm:prSet/>
      <dgm:spPr/>
      <dgm:t>
        <a:bodyPr/>
        <a:lstStyle/>
        <a:p>
          <a:endParaRPr lang="en-US"/>
        </a:p>
      </dgm:t>
    </dgm:pt>
    <dgm:pt modelId="{BBCDCAEC-8ED2-429F-8445-C0DF5854901F}" type="sibTrans" cxnId="{A4EE90CF-C6A3-4E70-B7F7-4CE4106128B6}">
      <dgm:prSet/>
      <dgm:spPr/>
      <dgm:t>
        <a:bodyPr/>
        <a:lstStyle/>
        <a:p>
          <a:endParaRPr lang="en-US"/>
        </a:p>
      </dgm:t>
    </dgm:pt>
    <dgm:pt modelId="{975F7646-5600-4A11-91D2-CA76F6A3F8D2}">
      <dgm:prSet/>
      <dgm:spPr/>
      <dgm:t>
        <a:bodyPr/>
        <a:lstStyle/>
        <a:p>
          <a:r>
            <a:rPr lang="pt-BR"/>
            <a:t>Mali foi o reino mais rico da África Ocidental</a:t>
          </a:r>
          <a:endParaRPr lang="en-US"/>
        </a:p>
      </dgm:t>
    </dgm:pt>
    <dgm:pt modelId="{41E44457-CFE9-4E6C-B53B-DD2ACC1E8324}" type="parTrans" cxnId="{9988FB09-D6B9-47D3-9842-61B6B7414C62}">
      <dgm:prSet/>
      <dgm:spPr/>
      <dgm:t>
        <a:bodyPr/>
        <a:lstStyle/>
        <a:p>
          <a:endParaRPr lang="en-US"/>
        </a:p>
      </dgm:t>
    </dgm:pt>
    <dgm:pt modelId="{A3FE138B-BB10-4C3F-A115-E021EE1FD162}" type="sibTrans" cxnId="{9988FB09-D6B9-47D3-9842-61B6B7414C62}">
      <dgm:prSet/>
      <dgm:spPr/>
      <dgm:t>
        <a:bodyPr/>
        <a:lstStyle/>
        <a:p>
          <a:endParaRPr lang="en-US"/>
        </a:p>
      </dgm:t>
    </dgm:pt>
    <dgm:pt modelId="{4E51C44C-F3A3-495F-AD4C-610E74F777E1}">
      <dgm:prSet/>
      <dgm:spPr/>
      <dgm:t>
        <a:bodyPr/>
        <a:lstStyle/>
        <a:p>
          <a:r>
            <a:rPr lang="pt-BR"/>
            <a:t>Enfraqueceu devido a sua derrocada para o Império Songhai.</a:t>
          </a:r>
          <a:endParaRPr lang="en-US"/>
        </a:p>
      </dgm:t>
    </dgm:pt>
    <dgm:pt modelId="{E1857A61-3BB9-4B21-AE9A-D463ECF1B0F9}" type="parTrans" cxnId="{E9ED10A8-33C4-46E5-8382-8270C4E743B3}">
      <dgm:prSet/>
      <dgm:spPr/>
      <dgm:t>
        <a:bodyPr/>
        <a:lstStyle/>
        <a:p>
          <a:endParaRPr lang="en-US"/>
        </a:p>
      </dgm:t>
    </dgm:pt>
    <dgm:pt modelId="{BB959876-6594-406A-A9FC-68CBC24BDAFF}" type="sibTrans" cxnId="{E9ED10A8-33C4-46E5-8382-8270C4E743B3}">
      <dgm:prSet/>
      <dgm:spPr/>
      <dgm:t>
        <a:bodyPr/>
        <a:lstStyle/>
        <a:p>
          <a:endParaRPr lang="en-US"/>
        </a:p>
      </dgm:t>
    </dgm:pt>
    <dgm:pt modelId="{1399E22D-8492-4824-9F13-E2FBBA8727CB}" type="pres">
      <dgm:prSet presAssocID="{15B9F335-19DD-4964-A0E2-BF163E7ACB74}" presName="vert0" presStyleCnt="0">
        <dgm:presLayoutVars>
          <dgm:dir/>
          <dgm:animOne val="branch"/>
          <dgm:animLvl val="lvl"/>
        </dgm:presLayoutVars>
      </dgm:prSet>
      <dgm:spPr/>
    </dgm:pt>
    <dgm:pt modelId="{99A9F1A0-5F0A-4D04-AC66-238D1D586B41}" type="pres">
      <dgm:prSet presAssocID="{360D9D14-263C-4313-B08B-4B764E5B2145}" presName="thickLine" presStyleLbl="alignNode1" presStyleIdx="0" presStyleCnt="5"/>
      <dgm:spPr/>
    </dgm:pt>
    <dgm:pt modelId="{66F8F9CC-1AA9-47E4-A779-A3024174AEC2}" type="pres">
      <dgm:prSet presAssocID="{360D9D14-263C-4313-B08B-4B764E5B2145}" presName="horz1" presStyleCnt="0"/>
      <dgm:spPr/>
    </dgm:pt>
    <dgm:pt modelId="{FD81F8F3-F3E0-4B72-8A63-A82562E6EBE7}" type="pres">
      <dgm:prSet presAssocID="{360D9D14-263C-4313-B08B-4B764E5B2145}" presName="tx1" presStyleLbl="revTx" presStyleIdx="0" presStyleCnt="5"/>
      <dgm:spPr/>
    </dgm:pt>
    <dgm:pt modelId="{2B08BB3E-2DD1-4384-AEA8-0A1B165964C8}" type="pres">
      <dgm:prSet presAssocID="{360D9D14-263C-4313-B08B-4B764E5B2145}" presName="vert1" presStyleCnt="0"/>
      <dgm:spPr/>
    </dgm:pt>
    <dgm:pt modelId="{4558510B-9359-4888-AE04-60FD0BC0BCAB}" type="pres">
      <dgm:prSet presAssocID="{99ED6083-B6B6-4B26-ACF0-1F27FDB880A6}" presName="thickLine" presStyleLbl="alignNode1" presStyleIdx="1" presStyleCnt="5"/>
      <dgm:spPr/>
    </dgm:pt>
    <dgm:pt modelId="{1809DE51-65C0-46DE-B161-8B05E06855B8}" type="pres">
      <dgm:prSet presAssocID="{99ED6083-B6B6-4B26-ACF0-1F27FDB880A6}" presName="horz1" presStyleCnt="0"/>
      <dgm:spPr/>
    </dgm:pt>
    <dgm:pt modelId="{F511AA4B-4AD3-4AF0-A6AD-297AE5022A79}" type="pres">
      <dgm:prSet presAssocID="{99ED6083-B6B6-4B26-ACF0-1F27FDB880A6}" presName="tx1" presStyleLbl="revTx" presStyleIdx="1" presStyleCnt="5"/>
      <dgm:spPr/>
    </dgm:pt>
    <dgm:pt modelId="{78C52C4A-4E74-4B19-90D2-B79EF9FCF5AB}" type="pres">
      <dgm:prSet presAssocID="{99ED6083-B6B6-4B26-ACF0-1F27FDB880A6}" presName="vert1" presStyleCnt="0"/>
      <dgm:spPr/>
    </dgm:pt>
    <dgm:pt modelId="{52AFE5C8-1EC3-4C33-8B9A-BB588D422614}" type="pres">
      <dgm:prSet presAssocID="{1ED1A313-3C18-43D1-870F-74474DB804B0}" presName="thickLine" presStyleLbl="alignNode1" presStyleIdx="2" presStyleCnt="5"/>
      <dgm:spPr/>
    </dgm:pt>
    <dgm:pt modelId="{EEE690CE-B7B2-46AA-BD12-27E359DBED7A}" type="pres">
      <dgm:prSet presAssocID="{1ED1A313-3C18-43D1-870F-74474DB804B0}" presName="horz1" presStyleCnt="0"/>
      <dgm:spPr/>
    </dgm:pt>
    <dgm:pt modelId="{7A6A8F7D-05C6-47A6-9679-AE6EE0C3837B}" type="pres">
      <dgm:prSet presAssocID="{1ED1A313-3C18-43D1-870F-74474DB804B0}" presName="tx1" presStyleLbl="revTx" presStyleIdx="2" presStyleCnt="5"/>
      <dgm:spPr/>
    </dgm:pt>
    <dgm:pt modelId="{EC16E7CA-9335-4C92-8FDC-914BE275877E}" type="pres">
      <dgm:prSet presAssocID="{1ED1A313-3C18-43D1-870F-74474DB804B0}" presName="vert1" presStyleCnt="0"/>
      <dgm:spPr/>
    </dgm:pt>
    <dgm:pt modelId="{F215CDE8-ADA7-46ED-A302-599D9E0D6DB6}" type="pres">
      <dgm:prSet presAssocID="{975F7646-5600-4A11-91D2-CA76F6A3F8D2}" presName="thickLine" presStyleLbl="alignNode1" presStyleIdx="3" presStyleCnt="5"/>
      <dgm:spPr/>
    </dgm:pt>
    <dgm:pt modelId="{B8D02BF6-615D-4108-8506-79F00E5D08E3}" type="pres">
      <dgm:prSet presAssocID="{975F7646-5600-4A11-91D2-CA76F6A3F8D2}" presName="horz1" presStyleCnt="0"/>
      <dgm:spPr/>
    </dgm:pt>
    <dgm:pt modelId="{8DC8E489-C0DF-40E2-8C57-C97907A22AEC}" type="pres">
      <dgm:prSet presAssocID="{975F7646-5600-4A11-91D2-CA76F6A3F8D2}" presName="tx1" presStyleLbl="revTx" presStyleIdx="3" presStyleCnt="5"/>
      <dgm:spPr/>
    </dgm:pt>
    <dgm:pt modelId="{A711CE2F-AF8D-420F-B194-F71E4973FF50}" type="pres">
      <dgm:prSet presAssocID="{975F7646-5600-4A11-91D2-CA76F6A3F8D2}" presName="vert1" presStyleCnt="0"/>
      <dgm:spPr/>
    </dgm:pt>
    <dgm:pt modelId="{70ACFAC0-3706-4C7F-B319-6E2731AB9D02}" type="pres">
      <dgm:prSet presAssocID="{4E51C44C-F3A3-495F-AD4C-610E74F777E1}" presName="thickLine" presStyleLbl="alignNode1" presStyleIdx="4" presStyleCnt="5"/>
      <dgm:spPr/>
    </dgm:pt>
    <dgm:pt modelId="{0EE7FB77-E8DE-4ECF-901E-9AF6A360A159}" type="pres">
      <dgm:prSet presAssocID="{4E51C44C-F3A3-495F-AD4C-610E74F777E1}" presName="horz1" presStyleCnt="0"/>
      <dgm:spPr/>
    </dgm:pt>
    <dgm:pt modelId="{DC78130B-F7A2-4814-9297-CF2D80B6DBAA}" type="pres">
      <dgm:prSet presAssocID="{4E51C44C-F3A3-495F-AD4C-610E74F777E1}" presName="tx1" presStyleLbl="revTx" presStyleIdx="4" presStyleCnt="5"/>
      <dgm:spPr/>
    </dgm:pt>
    <dgm:pt modelId="{7921E930-3794-41BA-A3D0-0E12FF42E111}" type="pres">
      <dgm:prSet presAssocID="{4E51C44C-F3A3-495F-AD4C-610E74F777E1}" presName="vert1" presStyleCnt="0"/>
      <dgm:spPr/>
    </dgm:pt>
  </dgm:ptLst>
  <dgm:cxnLst>
    <dgm:cxn modelId="{9988FB09-D6B9-47D3-9842-61B6B7414C62}" srcId="{15B9F335-19DD-4964-A0E2-BF163E7ACB74}" destId="{975F7646-5600-4A11-91D2-CA76F6A3F8D2}" srcOrd="3" destOrd="0" parTransId="{41E44457-CFE9-4E6C-B53B-DD2ACC1E8324}" sibTransId="{A3FE138B-BB10-4C3F-A115-E021EE1FD162}"/>
    <dgm:cxn modelId="{B1FACF28-ADD9-4547-839A-EEFFDD83B494}" type="presOf" srcId="{360D9D14-263C-4313-B08B-4B764E5B2145}" destId="{FD81F8F3-F3E0-4B72-8A63-A82562E6EBE7}" srcOrd="0" destOrd="0" presId="urn:microsoft.com/office/officeart/2008/layout/LinedList"/>
    <dgm:cxn modelId="{B7A8DB34-761C-4A18-8D32-78091A8AE1BA}" srcId="{15B9F335-19DD-4964-A0E2-BF163E7ACB74}" destId="{360D9D14-263C-4313-B08B-4B764E5B2145}" srcOrd="0" destOrd="0" parTransId="{2715BD87-D6E3-4378-9470-F1BF6B7DF4CA}" sibTransId="{358C9A85-CB66-4C3D-A0F0-C64A334C283E}"/>
    <dgm:cxn modelId="{3837A278-9942-4E2C-8E52-55478A205276}" type="presOf" srcId="{975F7646-5600-4A11-91D2-CA76F6A3F8D2}" destId="{8DC8E489-C0DF-40E2-8C57-C97907A22AEC}" srcOrd="0" destOrd="0" presId="urn:microsoft.com/office/officeart/2008/layout/LinedList"/>
    <dgm:cxn modelId="{1308B281-AC24-43D6-A856-ADC335DAFC00}" srcId="{15B9F335-19DD-4964-A0E2-BF163E7ACB74}" destId="{99ED6083-B6B6-4B26-ACF0-1F27FDB880A6}" srcOrd="1" destOrd="0" parTransId="{FDA7941B-FECD-430F-A4ED-FEE986140E4F}" sibTransId="{ED0A4CDB-78FF-4ADC-B48C-E9C1DFD7FFC5}"/>
    <dgm:cxn modelId="{EFD35E9C-7C3A-4AA1-BFB6-CF972A227873}" type="presOf" srcId="{4E51C44C-F3A3-495F-AD4C-610E74F777E1}" destId="{DC78130B-F7A2-4814-9297-CF2D80B6DBAA}" srcOrd="0" destOrd="0" presId="urn:microsoft.com/office/officeart/2008/layout/LinedList"/>
    <dgm:cxn modelId="{E9ED10A8-33C4-46E5-8382-8270C4E743B3}" srcId="{15B9F335-19DD-4964-A0E2-BF163E7ACB74}" destId="{4E51C44C-F3A3-495F-AD4C-610E74F777E1}" srcOrd="4" destOrd="0" parTransId="{E1857A61-3BB9-4B21-AE9A-D463ECF1B0F9}" sibTransId="{BB959876-6594-406A-A9FC-68CBC24BDAFF}"/>
    <dgm:cxn modelId="{469B4AA8-E315-47F4-9519-F1BA999706AD}" type="presOf" srcId="{1ED1A313-3C18-43D1-870F-74474DB804B0}" destId="{7A6A8F7D-05C6-47A6-9679-AE6EE0C3837B}" srcOrd="0" destOrd="0" presId="urn:microsoft.com/office/officeart/2008/layout/LinedList"/>
    <dgm:cxn modelId="{F8FE73AE-A154-4CFD-997A-050A1C05B6C8}" type="presOf" srcId="{99ED6083-B6B6-4B26-ACF0-1F27FDB880A6}" destId="{F511AA4B-4AD3-4AF0-A6AD-297AE5022A79}" srcOrd="0" destOrd="0" presId="urn:microsoft.com/office/officeart/2008/layout/LinedList"/>
    <dgm:cxn modelId="{C7B674B1-10F1-486A-B024-830E7EAB38E5}" type="presOf" srcId="{15B9F335-19DD-4964-A0E2-BF163E7ACB74}" destId="{1399E22D-8492-4824-9F13-E2FBBA8727CB}" srcOrd="0" destOrd="0" presId="urn:microsoft.com/office/officeart/2008/layout/LinedList"/>
    <dgm:cxn modelId="{A4EE90CF-C6A3-4E70-B7F7-4CE4106128B6}" srcId="{15B9F335-19DD-4964-A0E2-BF163E7ACB74}" destId="{1ED1A313-3C18-43D1-870F-74474DB804B0}" srcOrd="2" destOrd="0" parTransId="{CE426541-F5A8-4859-ABF0-2EEFEF224DF9}" sibTransId="{BBCDCAEC-8ED2-429F-8445-C0DF5854901F}"/>
    <dgm:cxn modelId="{99FD548F-5F32-4047-B90F-4259F9ACF1BD}" type="presParOf" srcId="{1399E22D-8492-4824-9F13-E2FBBA8727CB}" destId="{99A9F1A0-5F0A-4D04-AC66-238D1D586B41}" srcOrd="0" destOrd="0" presId="urn:microsoft.com/office/officeart/2008/layout/LinedList"/>
    <dgm:cxn modelId="{D22733A6-C6F7-4310-9F19-99E2E350B4F3}" type="presParOf" srcId="{1399E22D-8492-4824-9F13-E2FBBA8727CB}" destId="{66F8F9CC-1AA9-47E4-A779-A3024174AEC2}" srcOrd="1" destOrd="0" presId="urn:microsoft.com/office/officeart/2008/layout/LinedList"/>
    <dgm:cxn modelId="{2406FF4E-B13C-43CE-A09A-9D43C3FB77F4}" type="presParOf" srcId="{66F8F9CC-1AA9-47E4-A779-A3024174AEC2}" destId="{FD81F8F3-F3E0-4B72-8A63-A82562E6EBE7}" srcOrd="0" destOrd="0" presId="urn:microsoft.com/office/officeart/2008/layout/LinedList"/>
    <dgm:cxn modelId="{1AEA9FD8-04C2-4AF7-82B7-4B4EE2E7FD27}" type="presParOf" srcId="{66F8F9CC-1AA9-47E4-A779-A3024174AEC2}" destId="{2B08BB3E-2DD1-4384-AEA8-0A1B165964C8}" srcOrd="1" destOrd="0" presId="urn:microsoft.com/office/officeart/2008/layout/LinedList"/>
    <dgm:cxn modelId="{7F8791A4-05C7-440F-BB87-CD4794791B74}" type="presParOf" srcId="{1399E22D-8492-4824-9F13-E2FBBA8727CB}" destId="{4558510B-9359-4888-AE04-60FD0BC0BCAB}" srcOrd="2" destOrd="0" presId="urn:microsoft.com/office/officeart/2008/layout/LinedList"/>
    <dgm:cxn modelId="{702F1734-E379-49F5-BB33-8F909F06A8F8}" type="presParOf" srcId="{1399E22D-8492-4824-9F13-E2FBBA8727CB}" destId="{1809DE51-65C0-46DE-B161-8B05E06855B8}" srcOrd="3" destOrd="0" presId="urn:microsoft.com/office/officeart/2008/layout/LinedList"/>
    <dgm:cxn modelId="{7F9671A2-2EAC-448F-9C13-165C638B3C8A}" type="presParOf" srcId="{1809DE51-65C0-46DE-B161-8B05E06855B8}" destId="{F511AA4B-4AD3-4AF0-A6AD-297AE5022A79}" srcOrd="0" destOrd="0" presId="urn:microsoft.com/office/officeart/2008/layout/LinedList"/>
    <dgm:cxn modelId="{43B80A65-AADD-4F6C-9255-C1CB30F5B12F}" type="presParOf" srcId="{1809DE51-65C0-46DE-B161-8B05E06855B8}" destId="{78C52C4A-4E74-4B19-90D2-B79EF9FCF5AB}" srcOrd="1" destOrd="0" presId="urn:microsoft.com/office/officeart/2008/layout/LinedList"/>
    <dgm:cxn modelId="{7683AEDA-6F87-4857-B98D-DD3F4ADEDC6A}" type="presParOf" srcId="{1399E22D-8492-4824-9F13-E2FBBA8727CB}" destId="{52AFE5C8-1EC3-4C33-8B9A-BB588D422614}" srcOrd="4" destOrd="0" presId="urn:microsoft.com/office/officeart/2008/layout/LinedList"/>
    <dgm:cxn modelId="{28760B13-4C82-444D-A495-3AA872A7D182}" type="presParOf" srcId="{1399E22D-8492-4824-9F13-E2FBBA8727CB}" destId="{EEE690CE-B7B2-46AA-BD12-27E359DBED7A}" srcOrd="5" destOrd="0" presId="urn:microsoft.com/office/officeart/2008/layout/LinedList"/>
    <dgm:cxn modelId="{DCE779AA-D391-4E8E-ABE2-F30A7FDF8B9D}" type="presParOf" srcId="{EEE690CE-B7B2-46AA-BD12-27E359DBED7A}" destId="{7A6A8F7D-05C6-47A6-9679-AE6EE0C3837B}" srcOrd="0" destOrd="0" presId="urn:microsoft.com/office/officeart/2008/layout/LinedList"/>
    <dgm:cxn modelId="{36B94366-9651-4748-8E7A-23D94AFA4623}" type="presParOf" srcId="{EEE690CE-B7B2-46AA-BD12-27E359DBED7A}" destId="{EC16E7CA-9335-4C92-8FDC-914BE275877E}" srcOrd="1" destOrd="0" presId="urn:microsoft.com/office/officeart/2008/layout/LinedList"/>
    <dgm:cxn modelId="{F9F02675-736B-4818-9943-D4B5CC5CFD61}" type="presParOf" srcId="{1399E22D-8492-4824-9F13-E2FBBA8727CB}" destId="{F215CDE8-ADA7-46ED-A302-599D9E0D6DB6}" srcOrd="6" destOrd="0" presId="urn:microsoft.com/office/officeart/2008/layout/LinedList"/>
    <dgm:cxn modelId="{00EC3A33-78CC-4E32-A356-6A3AE505F00C}" type="presParOf" srcId="{1399E22D-8492-4824-9F13-E2FBBA8727CB}" destId="{B8D02BF6-615D-4108-8506-79F00E5D08E3}" srcOrd="7" destOrd="0" presId="urn:microsoft.com/office/officeart/2008/layout/LinedList"/>
    <dgm:cxn modelId="{9111462F-2C38-4922-9218-FC5E8C277B4D}" type="presParOf" srcId="{B8D02BF6-615D-4108-8506-79F00E5D08E3}" destId="{8DC8E489-C0DF-40E2-8C57-C97907A22AEC}" srcOrd="0" destOrd="0" presId="urn:microsoft.com/office/officeart/2008/layout/LinedList"/>
    <dgm:cxn modelId="{AE6150F4-6FAE-4EF1-A2A5-1E732B654FD3}" type="presParOf" srcId="{B8D02BF6-615D-4108-8506-79F00E5D08E3}" destId="{A711CE2F-AF8D-420F-B194-F71E4973FF50}" srcOrd="1" destOrd="0" presId="urn:microsoft.com/office/officeart/2008/layout/LinedList"/>
    <dgm:cxn modelId="{0D679860-91C4-4B7C-8774-6599C74D58B8}" type="presParOf" srcId="{1399E22D-8492-4824-9F13-E2FBBA8727CB}" destId="{70ACFAC0-3706-4C7F-B319-6E2731AB9D02}" srcOrd="8" destOrd="0" presId="urn:microsoft.com/office/officeart/2008/layout/LinedList"/>
    <dgm:cxn modelId="{CEC0EC9C-1894-4FBD-9263-AA4347A8955C}" type="presParOf" srcId="{1399E22D-8492-4824-9F13-E2FBBA8727CB}" destId="{0EE7FB77-E8DE-4ECF-901E-9AF6A360A159}" srcOrd="9" destOrd="0" presId="urn:microsoft.com/office/officeart/2008/layout/LinedList"/>
    <dgm:cxn modelId="{BF1609D9-C896-48F2-ABDB-D9A8FCE3D6A3}" type="presParOf" srcId="{0EE7FB77-E8DE-4ECF-901E-9AF6A360A159}" destId="{DC78130B-F7A2-4814-9297-CF2D80B6DBAA}" srcOrd="0" destOrd="0" presId="urn:microsoft.com/office/officeart/2008/layout/LinedList"/>
    <dgm:cxn modelId="{E7D4BE55-A1E1-4616-BC71-69B656AA6B9C}" type="presParOf" srcId="{0EE7FB77-E8DE-4ECF-901E-9AF6A360A159}" destId="{7921E930-3794-41BA-A3D0-0E12FF42E1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DB202-EC2B-4285-A27D-77823F8C7562}">
      <dsp:nvSpPr>
        <dsp:cNvPr id="0" name=""/>
        <dsp:cNvSpPr/>
      </dsp:nvSpPr>
      <dsp:spPr>
        <a:xfrm>
          <a:off x="0" y="423277"/>
          <a:ext cx="5098256" cy="1558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Região Subsaariana conhecida como – Sudão “ Terra de Negros”</a:t>
          </a:r>
          <a:endParaRPr lang="en-US" sz="2200" kern="1200"/>
        </a:p>
      </dsp:txBody>
      <dsp:txXfrm>
        <a:off x="76098" y="499375"/>
        <a:ext cx="4946060" cy="1406682"/>
      </dsp:txXfrm>
    </dsp:sp>
    <dsp:sp modelId="{BC75F626-FBD5-4DD8-A586-DA9423F40492}">
      <dsp:nvSpPr>
        <dsp:cNvPr id="0" name=""/>
        <dsp:cNvSpPr/>
      </dsp:nvSpPr>
      <dsp:spPr>
        <a:xfrm>
          <a:off x="0" y="2045516"/>
          <a:ext cx="5098256" cy="1558878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Formaram os reinos graças  ao comercio de ouro, marfim, pimenta, âmbar e escravos que eram trocados por sal, conchas, tâmaras e tecidos árabes.</a:t>
          </a:r>
          <a:endParaRPr lang="en-US" sz="2200" kern="1200"/>
        </a:p>
      </dsp:txBody>
      <dsp:txXfrm>
        <a:off x="76098" y="2121614"/>
        <a:ext cx="4946060" cy="1406682"/>
      </dsp:txXfrm>
    </dsp:sp>
    <dsp:sp modelId="{6EE78E8D-B8AB-4BAB-97AC-69654F0DC757}">
      <dsp:nvSpPr>
        <dsp:cNvPr id="0" name=""/>
        <dsp:cNvSpPr/>
      </dsp:nvSpPr>
      <dsp:spPr>
        <a:xfrm>
          <a:off x="0" y="3667755"/>
          <a:ext cx="5098256" cy="1558878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 reino de Gana e o Reino do Mali foram dois importantes reinos sudaneses.</a:t>
          </a:r>
          <a:endParaRPr lang="en-US" sz="2200" kern="1200"/>
        </a:p>
      </dsp:txBody>
      <dsp:txXfrm>
        <a:off x="76098" y="3743853"/>
        <a:ext cx="4946060" cy="1406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9F1A0-5F0A-4D04-AC66-238D1D586B41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1F8F3-F3E0-4B72-8A63-A82562E6EBE7}">
      <dsp:nvSpPr>
        <dsp:cNvPr id="0" name=""/>
        <dsp:cNvSpPr/>
      </dsp:nvSpPr>
      <dsp:spPr>
        <a:xfrm>
          <a:off x="0" y="68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 reino de Mali entre os sec. XIII e XVI que impôs sua hegemonia sobre a bacia do Rio Niger.</a:t>
          </a:r>
          <a:endParaRPr lang="en-US" sz="2200" kern="1200"/>
        </a:p>
      </dsp:txBody>
      <dsp:txXfrm>
        <a:off x="0" y="689"/>
        <a:ext cx="5098256" cy="1129706"/>
      </dsp:txXfrm>
    </dsp:sp>
    <dsp:sp modelId="{4558510B-9359-4888-AE04-60FD0BC0BCAB}">
      <dsp:nvSpPr>
        <dsp:cNvPr id="0" name=""/>
        <dsp:cNvSpPr/>
      </dsp:nvSpPr>
      <dsp:spPr>
        <a:xfrm>
          <a:off x="0" y="1130396"/>
          <a:ext cx="5098256" cy="0"/>
        </a:xfrm>
        <a:prstGeom prst="line">
          <a:avLst/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 w="15875" cap="flat" cmpd="sng" algn="ctr">
          <a:solidFill>
            <a:schemeClr val="accent2">
              <a:hueOff val="298900"/>
              <a:satOff val="184"/>
              <a:lumOff val="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1AA4B-4AD3-4AF0-A6AD-297AE5022A79}">
      <dsp:nvSpPr>
        <dsp:cNvPr id="0" name=""/>
        <dsp:cNvSpPr/>
      </dsp:nvSpPr>
      <dsp:spPr>
        <a:xfrm>
          <a:off x="0" y="1130396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As cidades de Gao, Djenné e Timbuctu, localizadas no Rio Niger, tornaram-se importantes centros Mercantis e político.</a:t>
          </a:r>
          <a:endParaRPr lang="en-US" sz="2200" kern="1200"/>
        </a:p>
      </dsp:txBody>
      <dsp:txXfrm>
        <a:off x="0" y="1130396"/>
        <a:ext cx="5098256" cy="1129706"/>
      </dsp:txXfrm>
    </dsp:sp>
    <dsp:sp modelId="{52AFE5C8-1EC3-4C33-8B9A-BB588D422614}">
      <dsp:nvSpPr>
        <dsp:cNvPr id="0" name=""/>
        <dsp:cNvSpPr/>
      </dsp:nvSpPr>
      <dsp:spPr>
        <a:xfrm>
          <a:off x="0" y="2260102"/>
          <a:ext cx="5098256" cy="0"/>
        </a:xfrm>
        <a:prstGeom prst="line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8F7D-05C6-47A6-9679-AE6EE0C3837B}">
      <dsp:nvSpPr>
        <dsp:cNvPr id="0" name=""/>
        <dsp:cNvSpPr/>
      </dsp:nvSpPr>
      <dsp:spPr>
        <a:xfrm>
          <a:off x="0" y="2260102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Timbuctu era importante biblioteca centro cultural graças a sua.</a:t>
          </a:r>
          <a:endParaRPr lang="en-US" sz="2200" kern="1200"/>
        </a:p>
      </dsp:txBody>
      <dsp:txXfrm>
        <a:off x="0" y="2260102"/>
        <a:ext cx="5098256" cy="1129706"/>
      </dsp:txXfrm>
    </dsp:sp>
    <dsp:sp modelId="{F215CDE8-ADA7-46ED-A302-599D9E0D6DB6}">
      <dsp:nvSpPr>
        <dsp:cNvPr id="0" name=""/>
        <dsp:cNvSpPr/>
      </dsp:nvSpPr>
      <dsp:spPr>
        <a:xfrm>
          <a:off x="0" y="3389809"/>
          <a:ext cx="5098256" cy="0"/>
        </a:xfrm>
        <a:prstGeom prst="line">
          <a:avLst/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 w="15875" cap="flat" cmpd="sng" algn="ctr">
          <a:solidFill>
            <a:schemeClr val="accent2">
              <a:hueOff val="896699"/>
              <a:satOff val="551"/>
              <a:lumOff val="7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8E489-C0DF-40E2-8C57-C97907A22AEC}">
      <dsp:nvSpPr>
        <dsp:cNvPr id="0" name=""/>
        <dsp:cNvSpPr/>
      </dsp:nvSpPr>
      <dsp:spPr>
        <a:xfrm>
          <a:off x="0" y="338980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Mali foi o reino mais rico da África Ocidental</a:t>
          </a:r>
          <a:endParaRPr lang="en-US" sz="2200" kern="1200"/>
        </a:p>
      </dsp:txBody>
      <dsp:txXfrm>
        <a:off x="0" y="3389809"/>
        <a:ext cx="5098256" cy="1129706"/>
      </dsp:txXfrm>
    </dsp:sp>
    <dsp:sp modelId="{70ACFAC0-3706-4C7F-B319-6E2731AB9D02}">
      <dsp:nvSpPr>
        <dsp:cNvPr id="0" name=""/>
        <dsp:cNvSpPr/>
      </dsp:nvSpPr>
      <dsp:spPr>
        <a:xfrm>
          <a:off x="0" y="4519515"/>
          <a:ext cx="5098256" cy="0"/>
        </a:xfrm>
        <a:prstGeom prst="line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8130B-F7A2-4814-9297-CF2D80B6DBAA}">
      <dsp:nvSpPr>
        <dsp:cNvPr id="0" name=""/>
        <dsp:cNvSpPr/>
      </dsp:nvSpPr>
      <dsp:spPr>
        <a:xfrm>
          <a:off x="0" y="4519515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Enfraqueceu devido a sua derrocada para o Império Songhai.</a:t>
          </a:r>
          <a:endParaRPr lang="en-US" sz="2200" kern="1200"/>
        </a:p>
      </dsp:txBody>
      <dsp:txXfrm>
        <a:off x="0" y="4519515"/>
        <a:ext cx="5098256" cy="112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915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95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6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62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03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4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6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39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32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49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6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África dos Grandes Reinos e Impérios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Profº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Bruno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2" descr="Resultado de imagem para O Reino de Mal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8153" b="6670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Africa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O Reino de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Reinos Iorubás</a:t>
            </a:r>
          </a:p>
        </p:txBody>
      </p:sp>
      <p:pic>
        <p:nvPicPr>
          <p:cNvPr id="13314" name="Picture 2" descr="Resultado de imagem para Os Reinos Iorubá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353902"/>
            <a:ext cx="5182351" cy="3886763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povos Iorubas compartilham a mesma cultura e povoam a região sudoeste da atual Nigéria e sudoeste do atual Benin.</a:t>
            </a:r>
          </a:p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Sociedades tipicamente urbanas</a:t>
            </a:r>
          </a:p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diversificada e especializada</a:t>
            </a:r>
          </a:p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estado do Reino de Benin</a:t>
            </a:r>
          </a:p>
          <a:p>
            <a:r>
              <a:rPr lang="pt-B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Ioruba ou Nagô – contribuíram para religiosidade brasileira como o </a:t>
            </a:r>
            <a:r>
              <a:rPr lang="pt-BR" sz="1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candoblé</a:t>
            </a:r>
            <a:endParaRPr lang="pt-BR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Ifé, Cidade – Estado Iorubá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Arqueologia indica que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Ifé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um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Centralizado  em um conjunto de aldeias de agricultores e comerciantes.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Chefe político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Ancião.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Posição estratégica tornou a cidade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entreposto comercial, religioso.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Mitologia Ioruba –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Ifé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seria a origem de todas as coisas o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umbigo do universo.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 refinada –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bronze, cobre e terracota, adornado de panos, colares e pulseiras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Ganharam novo impulso com o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de Benin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de Benin</a:t>
            </a:r>
          </a:p>
        </p:txBody>
      </p:sp>
      <p:pic>
        <p:nvPicPr>
          <p:cNvPr id="12290" name="Picture 2" descr="Resultado de imagem para O reino de Benin"/>
          <p:cNvPicPr>
            <a:picLocks noChangeAspect="1" noChangeArrowheads="1"/>
          </p:cNvPicPr>
          <p:nvPr/>
        </p:nvPicPr>
        <p:blipFill rotWithShape="1">
          <a:blip r:embed="rId2" cstate="print"/>
          <a:srcRect l="4876" r="4876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229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Desenvolveu –se entre XII e XIII a região era habitada pelos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edos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dividiam entre miniestados, chefiados por </a:t>
            </a:r>
            <a:r>
              <a:rPr lang="pt-BR" sz="1400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Ovie</a:t>
            </a:r>
            <a:r>
              <a:rPr lang="pt-BR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pt-BR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Ogie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Benin viva do comercio de atividades que ligava a costa ao interior.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Passavam produtos como sal, dendê, cobre, tecidos e contas, vindos de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ifé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foz do Rio Zaire, de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Ijebu-Ode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sec. XV comerciou cresceu com os parceiros Europeus, produtos como pimenta, marfim, tecidos e escravos eram comercializados.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artesãos de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Benen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especializaram em esculturas de bronze e cobre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chegou ao fim no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XIX sob o domínio inglês.</a:t>
            </a:r>
          </a:p>
          <a:p>
            <a:endParaRPr lang="pt-BR" sz="1400"/>
          </a:p>
          <a:p>
            <a:endParaRPr lang="pt-BR" sz="1400"/>
          </a:p>
        </p:txBody>
      </p:sp>
      <p:sp>
        <p:nvSpPr>
          <p:cNvPr id="12294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5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Povos Bantos</a:t>
            </a:r>
          </a:p>
        </p:txBody>
      </p:sp>
      <p:pic>
        <p:nvPicPr>
          <p:cNvPr id="11266" name="Picture 2" descr="Resultado de imagem para Os Povos Bantos"/>
          <p:cNvPicPr>
            <a:picLocks noChangeAspect="1" noChangeArrowheads="1"/>
          </p:cNvPicPr>
          <p:nvPr/>
        </p:nvPicPr>
        <p:blipFill rotWithShape="1">
          <a:blip r:embed="rId2" cstate="print"/>
          <a:srcRect l="18833" r="17294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linguístico da província de </a:t>
            </a:r>
            <a:r>
              <a:rPr lang="pt-BR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Catanga</a:t>
            </a:r>
            <a:r>
              <a:rPr lang="pt-BR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Kasai na Republica Democrática do Congo.</a:t>
            </a:r>
          </a:p>
          <a:p>
            <a:r>
              <a:rPr lang="pt-BR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Aproximadamente 1000 </a:t>
            </a:r>
            <a:r>
              <a:rPr lang="pt-BR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a.C</a:t>
            </a:r>
            <a:r>
              <a:rPr lang="pt-BR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bantos migraram  para o centro sula do continente atual Angola, Congo, Camarões, Gabão, Uganda, </a:t>
            </a:r>
            <a:r>
              <a:rPr lang="pt-BR" sz="17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Namibia</a:t>
            </a:r>
            <a:r>
              <a:rPr lang="pt-BR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Zâmbia, Moçambique, Botsuana e Zimbábue.</a:t>
            </a:r>
          </a:p>
          <a:p>
            <a:r>
              <a:rPr lang="pt-BR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parte desse grupo vieram para no Brasil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do Congo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do Congo ocupava grande extensão da África Centro- Ocidental especialmente </a:t>
            </a:r>
            <a:r>
              <a:rPr lang="pt-B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Bakongo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bastante desenvolvido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Impulsionado com o contato dos portugueses no final sec. XV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Diogo Cão navegador português estabeleceu contato amistoso com  </a:t>
            </a:r>
            <a:r>
              <a:rPr lang="pt-B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Manicongo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rei do Congo iniciando relações diplomáticas e mercantis que impulsionaram o comercio de escravos.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Trouxe consigo congoleses que foram educados nos costumes e religião português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Estreitando a relação.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Resultado de imagem para O reino do con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8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Cristianismo no Reino do Congo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 Congo a assimilação cultural 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tentativa de “aportuguesamento” disposto a abraçar o catolicismo, o rei congo foi batizado em 1491 com o nome de João.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I mandou construir uma igreja de madeira ornada com objetos vindos de Portugal.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Solicitou providenciasse professores.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 a morte do rei do congo ouve sangrenta luta pela sucessão do trono.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1506 D. Afonso I foi coroado, sendo o mais importante rei da historia </a:t>
            </a:r>
            <a:r>
              <a:rPr lang="pt-BR" sz="13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Luso-congoles</a:t>
            </a:r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governou por 37 anos.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Centralizou o poder e expandiu fronteiras e impulsionou o comercio com a ajuda dos portugueses desenvolveu cidades  e divulgou o cristianismo valorizou a leitura e escrita.</a:t>
            </a:r>
          </a:p>
          <a:p>
            <a:r>
              <a:rPr lang="pt-BR"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Religião Sincrética</a:t>
            </a:r>
          </a:p>
          <a:p>
            <a:endParaRPr lang="pt-BR" sz="1300"/>
          </a:p>
        </p:txBody>
      </p:sp>
      <p:pic>
        <p:nvPicPr>
          <p:cNvPr id="2050" name="Picture 2" descr="Resultado de imagem para O Rei do Congo Manicon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5427" y="2024605"/>
            <a:ext cx="2351332" cy="325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Família e Sociedade</a:t>
            </a:r>
          </a:p>
        </p:txBody>
      </p:sp>
      <p:pic>
        <p:nvPicPr>
          <p:cNvPr id="9218" name="Picture 2" descr="Resultado de imagem para O reino do congo"/>
          <p:cNvPicPr>
            <a:picLocks noChangeAspect="1" noChangeArrowheads="1"/>
          </p:cNvPicPr>
          <p:nvPr/>
        </p:nvPicPr>
        <p:blipFill rotWithShape="1">
          <a:blip r:embed="rId2" cstate="print"/>
          <a:srcRect l="36758" r="24500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Fertilidade constituía atributo essencial para homens e mulheres.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não podia ter filhos era desprezado.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Mulheres férteis disputadas 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 ricos podiam ter dezenas de mulheres e ter centenas de filhos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proteção das mães  e das crianças era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respozabilidade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todos.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Viviam em prol da coletividade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mulher exercia papel fundamental para família no que se refere as tarefas domesticas.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 – prepara a roça, construir casa, caçar e guerrear.</a:t>
            </a:r>
          </a:p>
          <a:p>
            <a:endParaRPr lang="pt-BR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Conhecendo a África, Conhecendo o Brasil</a:t>
            </a:r>
          </a:p>
        </p:txBody>
      </p:sp>
      <p:pic>
        <p:nvPicPr>
          <p:cNvPr id="19458" name="Picture 2" descr="Resultado de imagem para Escravidao no Brasil"/>
          <p:cNvPicPr>
            <a:picLocks noChangeAspect="1" noChangeArrowheads="1"/>
          </p:cNvPicPr>
          <p:nvPr/>
        </p:nvPicPr>
        <p:blipFill rotWithShape="1">
          <a:blip r:embed="rId2" cstate="print"/>
          <a:srcRect l="12445" r="25634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19461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Negros escravos tiveram importante papel na formação da nossa cultura.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Estima-se que entre o sec. XVI e XIX tenham vindo 10 e 12 milhões de africanos.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milhões vieram para o Brasil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Trouxeram sua cultural e aqui a partir do  contato com outros povos e etnias recriaram sua identidade</a:t>
            </a:r>
          </a:p>
          <a:p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Africanos de origem de dois grupos linguísticos Sudanês e Banto.</a:t>
            </a:r>
          </a:p>
        </p:txBody>
      </p:sp>
      <p:sp>
        <p:nvSpPr>
          <p:cNvPr id="19462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3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Escravidão Africana</a:t>
            </a:r>
          </a:p>
        </p:txBody>
      </p:sp>
      <p:pic>
        <p:nvPicPr>
          <p:cNvPr id="8194" name="Picture 2" descr="Resultado de imagem para A Escravidão africana"/>
          <p:cNvPicPr>
            <a:picLocks noChangeAspect="1" noChangeArrowheads="1"/>
          </p:cNvPicPr>
          <p:nvPr/>
        </p:nvPicPr>
        <p:blipFill rotWithShape="1">
          <a:blip r:embed="rId2" cstate="print"/>
          <a:srcRect l="31208" r="34877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escravidão era praticada na África desde os tempos mais remotos.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escravo era considerado bem móvel 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escravidão na África garantia o prestigio e o poder dos reis e chefes de aldeias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Escravo era adquirido por batalha, crimes, roubo, bruxaria e adultério, garantia de pagamento de uma divida,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 e mulheres nasciam livres 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reinos os homens viravam guerreiros</a:t>
            </a:r>
            <a:r>
              <a:rPr lang="pt-BR" sz="190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Comércio Árabe de Escravos</a:t>
            </a:r>
          </a:p>
        </p:txBody>
      </p:sp>
      <p:pic>
        <p:nvPicPr>
          <p:cNvPr id="7170" name="Picture 2" descr="Resultado de imagem para A Escravidão africana"/>
          <p:cNvPicPr>
            <a:picLocks noChangeAspect="1" noChangeArrowheads="1"/>
          </p:cNvPicPr>
          <p:nvPr/>
        </p:nvPicPr>
        <p:blipFill rotWithShape="1">
          <a:blip r:embed="rId2" cstate="print"/>
          <a:srcRect l="4919" r="23406" b="-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Escravidão praticada pelos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árabes.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Comercializar no mercado mulçumano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Escravos de outras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regiões como eslavos, búlgaros, gregos, turcos.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Estima-se que os mulçumanos tenham escravizados 5 milhões de escravos.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49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Comércio europeu de escravos</a:t>
            </a:r>
          </a:p>
        </p:txBody>
      </p:sp>
      <p:pic>
        <p:nvPicPr>
          <p:cNvPr id="6146" name="Picture 2" descr="Resultado de imagem para A Escravidão africana"/>
          <p:cNvPicPr>
            <a:picLocks noChangeAspect="1" noChangeArrowheads="1"/>
          </p:cNvPicPr>
          <p:nvPr/>
        </p:nvPicPr>
        <p:blipFill rotWithShape="1">
          <a:blip r:embed="rId2" cstate="print"/>
          <a:srcRect l="29175" r="39831" b="-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6150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escravidão africana tornou-se grande comercio com o comercio Transatlântico de escravos.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Principalmente as do Reino do Congo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fonte de lucro  para Portugal, Holanda, Inglaterra e França.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tráfico negreiro enriqueceu reis e comerciantes africanos.</a:t>
            </a:r>
          </a:p>
          <a:p>
            <a:r>
              <a:rPr lang="pt-BR"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exploração do tráfico negreiro para sustentar a prática da escravidão resultou na diáspora africana.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2" descr="Resultado de imagem para religião yorub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6905" b="3509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Mitologia e Religião Iorubá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100"/>
              <a:t>Recomendo Leitura</a:t>
            </a:r>
          </a:p>
        </p:txBody>
      </p:sp>
      <p:pic>
        <p:nvPicPr>
          <p:cNvPr id="4098" name="Picture 2" descr="Resultado de imagem para coleção historia da africa"/>
          <p:cNvPicPr>
            <a:picLocks noChangeAspect="1" noChangeArrowheads="1"/>
          </p:cNvPicPr>
          <p:nvPr/>
        </p:nvPicPr>
        <p:blipFill rotWithShape="1">
          <a:blip r:embed="rId2" cstate="print"/>
          <a:srcRect l="21447" r="5418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dirty="0"/>
              <a:t>Coleção </a:t>
            </a:r>
          </a:p>
          <a:p>
            <a:r>
              <a:rPr lang="pt-BR" dirty="0"/>
              <a:t>História da África</a:t>
            </a:r>
          </a:p>
          <a:p>
            <a:endParaRPr lang="pt-BR" dirty="0"/>
          </a:p>
          <a:p>
            <a:r>
              <a:rPr lang="pt-BR" dirty="0"/>
              <a:t>Gratuita</a:t>
            </a:r>
          </a:p>
          <a:p>
            <a:r>
              <a:rPr lang="pt-BR" dirty="0"/>
              <a:t>ONU</a:t>
            </a:r>
          </a:p>
          <a:p>
            <a:endParaRPr lang="pt-BR" dirty="0"/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>
                <a:solidFill>
                  <a:srgbClr val="FF0000"/>
                </a:solidFill>
              </a:rPr>
              <a:t>Questões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20000"/>
          </a:bodyPr>
          <a:lstStyle/>
          <a:p>
            <a:r>
              <a:rPr lang="pt-B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 áfrica Subsaariana, denominada pelos árabes de Sudão, formaram-se dois importantes reinos sudaneses. Identifique esses reinos e o fator contribuiu para o desenvolvimento dessa região.</a:t>
            </a:r>
          </a:p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Explique a importância dos povos iorubás e bantos para a formação da cultura brasileira.</a:t>
            </a:r>
          </a:p>
          <a:p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com base no que você estudou explique.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A importância da fertilidade para a maioria das culturas africanas.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– qual era a Condição dos idosos nas culturas africanas tradicionais.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– O que significa dizer que nas culturas africanas tradicionais não se distinguiu o grupo do individuo?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64E74486-E6AB-4CA4-B730-DCB6EBC7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Travego</a:t>
            </a:r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Negreiro</a:t>
            </a:r>
            <a:endParaRPr lang="en-US" sz="5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9" name="Picture 2" descr="Resultado de imagem para mapa da africa antig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60" r="1" b="9784"/>
          <a:stretch/>
        </p:blipFill>
        <p:spPr bwMode="auto">
          <a:xfrm>
            <a:off x="476592" y="640080"/>
            <a:ext cx="6702514" cy="3602736"/>
          </a:xfrm>
          <a:prstGeom prst="rect">
            <a:avLst/>
          </a:prstGeom>
          <a:noFill/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FD29D94-DCB8-41B5-B682-FE1CEFCB5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1720810-DC7C-41EE-8F6B-E884FA644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9D905F4-0739-470A-953A-6CDD9AD6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Olhar Europeu sobre a África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Resultado de imagem para Olhar europeu sobre a afric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681397"/>
            <a:ext cx="4088720" cy="3175164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da Antiguidade a áfrica era um continente onde os povos europeus tinham curiosidade.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Chamada de Etiópia – “Terra de Homens Negros”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 o sec. XV os europeus apenas conheciam o território acima do Deserto do Saara.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falta de informação contribuiu para  a formação do imaginário europeu.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África Pré-Colonial</a:t>
            </a:r>
          </a:p>
        </p:txBody>
      </p:sp>
      <p:pic>
        <p:nvPicPr>
          <p:cNvPr id="17410" name="Picture 2" descr="Resultado de imagem para povos nomades da africa"/>
          <p:cNvPicPr>
            <a:picLocks noChangeAspect="1" noChangeArrowheads="1"/>
          </p:cNvPicPr>
          <p:nvPr/>
        </p:nvPicPr>
        <p:blipFill rotWithShape="1">
          <a:blip r:embed="rId2" cstate="print"/>
          <a:srcRect l="436" r="34472" b="-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Fase Pré Colonial  IX e XIX = desenvolveu ao longo desse período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sociedades com organizações, economias e culturas especificas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Povos Nômades viviam conviveram com os povos sedentários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Reinos Sudaneses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286FB91-67B7-4898-98D8-E0C246B23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9209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de Gana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de Gana floresceu onde se localiza o Mali e o sul da Mauritânia.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cresceu a partir do sec. III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entre árabes e ganeses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Caravanas trocavam – tecidos, cobre, sal, joias, Tâmaras e figos por ouro e noz – de – cola.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Apogeu sec. VII e XI depois foram dominados pelos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Soninques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Conhecido esse reino como – “Terra de Ouro”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3794" name="Picture 2" descr="Resultado de imagem para reinos sudane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Reino de Mali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5A3284-B151-4BE3-8881-F342B60D6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1907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Apresentação na tela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Retrospectiva</vt:lpstr>
      <vt:lpstr>A África dos Grandes Reinos e Impérios</vt:lpstr>
      <vt:lpstr>Conhecendo a África, Conhecendo o Brasil</vt:lpstr>
      <vt:lpstr>Travego Negreiro</vt:lpstr>
      <vt:lpstr>Olhar Europeu sobre a África</vt:lpstr>
      <vt:lpstr>A África Pré-Colonial</vt:lpstr>
      <vt:lpstr>Os Reinos Sudaneses</vt:lpstr>
      <vt:lpstr>O Reino de Gana</vt:lpstr>
      <vt:lpstr>Apresentação do PowerPoint</vt:lpstr>
      <vt:lpstr>O Reino de Mali</vt:lpstr>
      <vt:lpstr>Africa</vt:lpstr>
      <vt:lpstr>Apresentação do PowerPoint</vt:lpstr>
      <vt:lpstr>Os Reinos Iorubás</vt:lpstr>
      <vt:lpstr>Ifé, Cidade – Estado Iorubá</vt:lpstr>
      <vt:lpstr>O Reino de Benin</vt:lpstr>
      <vt:lpstr>Os Povos Bantos</vt:lpstr>
      <vt:lpstr>O Reino do Congo</vt:lpstr>
      <vt:lpstr>Apresentação do PowerPoint</vt:lpstr>
      <vt:lpstr>O Cristianismo no Reino do Congo</vt:lpstr>
      <vt:lpstr>Família e Sociedade</vt:lpstr>
      <vt:lpstr>A Escravidão Africana</vt:lpstr>
      <vt:lpstr>O Comércio Árabe de Escravos</vt:lpstr>
      <vt:lpstr>O Comércio europeu de escravos</vt:lpstr>
      <vt:lpstr>Mitologia e Religião Iorubá</vt:lpstr>
      <vt:lpstr>Recomendo Leitura</vt:lpstr>
      <vt:lpstr>Questões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África dos Grandes Reinos e Impérios</dc:title>
  <dc:creator>BRUNO FERREIRA</dc:creator>
  <cp:lastModifiedBy>BRUNO FERREIRA</cp:lastModifiedBy>
  <cp:revision>1</cp:revision>
  <dcterms:created xsi:type="dcterms:W3CDTF">2019-06-29T22:53:27Z</dcterms:created>
  <dcterms:modified xsi:type="dcterms:W3CDTF">2019-06-29T22:54:10Z</dcterms:modified>
</cp:coreProperties>
</file>