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="" xmlns:a16="http://schemas.microsoft.com/office/drawing/2014/main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="" xmlns:a16="http://schemas.microsoft.com/office/drawing/2014/main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85000" lnSpcReduction="20000"/>
          </a:bodyPr>
          <a:lstStyle/>
          <a:p>
            <a:r>
              <a:rPr lang="pt-BR" sz="5200" b="1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SEGUNDA ONDA FEMINISTA</a:t>
            </a:r>
            <a:endParaRPr lang="pt-BR" sz="52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2800" b="1" dirty="0">
                <a:solidFill>
                  <a:schemeClr val="bg2">
                    <a:lumMod val="10000"/>
                  </a:schemeClr>
                </a:solidFill>
                <a:latin typeface="Trajan Pro" panose="02020502050506020301" pitchFamily="18" charset="0"/>
              </a:rPr>
              <a:t>´</a:t>
            </a:r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DÉCADA DE 60 ATÉ 1990 – AULA 3</a:t>
            </a:r>
          </a:p>
          <a:p>
            <a:endParaRPr lang="pt-BR" sz="28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PROF: ANA CAROLINE CAMPAGNOLO</a:t>
            </a: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Seja bem-vindo </a:t>
            </a:r>
            <a:r>
              <a:rPr lang="pt-BR" sz="2400" b="1" dirty="0">
                <a:latin typeface="CastleTLig" panose="020B0402040704020204" pitchFamily="34" charset="0"/>
              </a:rPr>
              <a:t>à</a:t>
            </a:r>
            <a:r>
              <a:rPr lang="pt-BR" sz="2400" b="1" dirty="0" smtClean="0">
                <a:latin typeface="CastleTLig" panose="020B0402040704020204" pitchFamily="34" charset="0"/>
              </a:rPr>
              <a:t> </a:t>
            </a:r>
            <a:r>
              <a:rPr lang="pt-BR" sz="2400" b="1" dirty="0">
                <a:latin typeface="CastleTLig" panose="020B0402040704020204" pitchFamily="34" charset="0"/>
              </a:rPr>
              <a:t>aula número 3, sobre a “Segunda Onda Feminista”.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Nesta aula com a professora Ana Caroline </a:t>
            </a:r>
            <a:r>
              <a:rPr lang="pt-BR" sz="2400" b="1" dirty="0" err="1">
                <a:latin typeface="CastleTLig" panose="020B0402040704020204" pitchFamily="34" charset="0"/>
              </a:rPr>
              <a:t>Campagnolo</a:t>
            </a:r>
            <a:r>
              <a:rPr lang="pt-BR" sz="2400" b="1" dirty="0">
                <a:latin typeface="CastleTLig" panose="020B0402040704020204" pitchFamily="34" charset="0"/>
              </a:rPr>
              <a:t>, falaremos de Margaret </a:t>
            </a:r>
            <a:r>
              <a:rPr lang="pt-BR" sz="2400" b="1" dirty="0" err="1">
                <a:latin typeface="CastleTLig" panose="020B0402040704020204" pitchFamily="34" charset="0"/>
              </a:rPr>
              <a:t>Higgins</a:t>
            </a:r>
            <a:r>
              <a:rPr lang="pt-BR" sz="2400" b="1" dirty="0">
                <a:latin typeface="CastleTLig" panose="020B0402040704020204" pitchFamily="34" charset="0"/>
              </a:rPr>
              <a:t> Sanger (1879-1966), responsável pela criação de uma instituição </a:t>
            </a:r>
            <a:r>
              <a:rPr lang="pt-BR" sz="2400" b="1" dirty="0" err="1">
                <a:latin typeface="CastleTLig" panose="020B0402040704020204" pitchFamily="34" charset="0"/>
              </a:rPr>
              <a:t>abortista</a:t>
            </a:r>
            <a:r>
              <a:rPr lang="pt-BR" sz="2400" b="1" dirty="0">
                <a:latin typeface="CastleTLig" panose="020B0402040704020204" pitchFamily="34" charset="0"/>
              </a:rPr>
              <a:t> pioneira nos Estados Unidos: </a:t>
            </a:r>
            <a:r>
              <a:rPr lang="pt-BR" sz="2400" b="1" dirty="0" err="1">
                <a:latin typeface="CastleTLig" panose="020B0402040704020204" pitchFamily="34" charset="0"/>
              </a:rPr>
              <a:t>Planned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r>
              <a:rPr lang="pt-BR" sz="2400" b="1" dirty="0" err="1">
                <a:latin typeface="CastleTLig" panose="020B0402040704020204" pitchFamily="34" charset="0"/>
              </a:rPr>
              <a:t>Parenthood</a:t>
            </a:r>
            <a:r>
              <a:rPr lang="pt-BR" sz="2400" b="1" dirty="0">
                <a:latin typeface="CastleTLig" panose="020B0402040704020204" pitchFamily="34" charset="0"/>
              </a:rPr>
              <a:t>. Partindo deste evento histórico, iniciamos o estudo da Segunda Onda e das suas principais expoentes, : Simone de Beauvoir (1908-1986) e Betty </a:t>
            </a:r>
            <a:r>
              <a:rPr lang="pt-BR" sz="2400" b="1" dirty="0" err="1">
                <a:latin typeface="CastleTLig" panose="020B0402040704020204" pitchFamily="34" charset="0"/>
              </a:rPr>
              <a:t>Friedan</a:t>
            </a:r>
            <a:r>
              <a:rPr lang="pt-BR" sz="2400" b="1" dirty="0">
                <a:latin typeface="CastleTLig" panose="020B0402040704020204" pitchFamily="34" charset="0"/>
              </a:rPr>
              <a:t> (1921-2006</a:t>
            </a:r>
            <a:r>
              <a:rPr lang="pt-BR" sz="2400" b="1" dirty="0" smtClean="0">
                <a:latin typeface="CastleTLig" panose="020B0402040704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Vamos à 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</a:t>
            </a:r>
          </a:p>
        </p:txBody>
      </p:sp>
      <p:pic>
        <p:nvPicPr>
          <p:cNvPr id="3" name="preview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8925" y="2295926"/>
            <a:ext cx="7806519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46309"/>
            <a:ext cx="11527647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Sobre Simone de Beauvoir, assinale a alternativa FALSA, ou seja, escolha a alternativa incorreta: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A -  Ficou muito famosa por ter aberto a primeira clínica </a:t>
            </a:r>
            <a:r>
              <a:rPr lang="pt-BR" sz="2400" b="1" dirty="0" err="1" smtClean="0">
                <a:latin typeface="CastleTLig" panose="020B0402040704020204" pitchFamily="34" charset="0"/>
              </a:rPr>
              <a:t>abortista</a:t>
            </a:r>
            <a:r>
              <a:rPr lang="pt-BR" sz="2400" b="1" dirty="0" smtClean="0">
                <a:latin typeface="CastleTLig" panose="020B0402040704020204" pitchFamily="34" charset="0"/>
              </a:rPr>
              <a:t> nos Estados Unidos, visando diminuir a taxa de natalidade dos negros e pobres. Era </a:t>
            </a:r>
            <a:r>
              <a:rPr lang="pt-BR" sz="2400" b="1" dirty="0" err="1" smtClean="0">
                <a:latin typeface="CastleTLig" panose="020B0402040704020204" pitchFamily="34" charset="0"/>
              </a:rPr>
              <a:t>eugenista</a:t>
            </a:r>
            <a:r>
              <a:rPr lang="pt-BR" sz="2400" b="1" dirty="0" smtClean="0">
                <a:latin typeface="CastleTLig" panose="020B04020407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CastleTLig" panose="020B0402040704020204" pitchFamily="34" charset="0"/>
              </a:rPr>
              <a:t>B </a:t>
            </a:r>
            <a:r>
              <a:rPr lang="pt-BR" sz="2400" dirty="0" smtClean="0">
                <a:latin typeface="CastleTLig" panose="020B0402040704020204" pitchFamily="34" charset="0"/>
              </a:rPr>
              <a:t>– Escreveu “O Segundo Sexo”, livro em dois volumes, que fala sobre a situação da mulher como O Outro e a situação do homem como O Absoluto.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C – Foi companheira do filósofo existencialista Sartre e aliciava meninas de 16 anos em diante para terem relações sexuais com ela e seu amante.</a:t>
            </a:r>
            <a:endParaRPr lang="pt-BR" sz="24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Este fórum tem por </a:t>
            </a:r>
            <a:r>
              <a:rPr lang="pt-BR" sz="2400" b="1" dirty="0" smtClean="0">
                <a:latin typeface="CastleTLig" panose="020B0402040704020204" pitchFamily="34" charset="0"/>
              </a:rPr>
              <a:t>finalidade </a:t>
            </a:r>
            <a:r>
              <a:rPr lang="pt-BR" sz="2400" b="1" dirty="0">
                <a:latin typeface="CastleTLig" panose="020B0402040704020204" pitchFamily="34" charset="0"/>
              </a:rPr>
              <a:t>ajudá-lo </a:t>
            </a:r>
            <a:r>
              <a:rPr lang="pt-BR" sz="2400" b="1" dirty="0" smtClean="0">
                <a:latin typeface="CastleTLig" panose="020B0402040704020204" pitchFamily="34" charset="0"/>
              </a:rPr>
              <a:t>a fixar os conteúdos aprendidos, </a:t>
            </a:r>
            <a:r>
              <a:rPr lang="pt-BR" sz="2400" b="1" dirty="0">
                <a:latin typeface="CastleTLig" panose="020B0402040704020204" pitchFamily="34" charset="0"/>
              </a:rPr>
              <a:t>sendo assim, evitaremos discussões e vamos nos concentrar no crescimento do 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	Após assistir essa </a:t>
            </a:r>
            <a:r>
              <a:rPr lang="pt-BR" sz="2400" b="1" dirty="0" smtClean="0">
                <a:latin typeface="CastleTLig" panose="020B0402040704020204" pitchFamily="34" charset="0"/>
              </a:rPr>
              <a:t>vídeo-aula </a:t>
            </a:r>
            <a:r>
              <a:rPr lang="pt-BR" sz="2400" b="1" dirty="0">
                <a:latin typeface="CastleTLig" panose="020B0402040704020204" pitchFamily="34" charset="0"/>
              </a:rPr>
              <a:t>e responder o </a:t>
            </a:r>
            <a:r>
              <a:rPr lang="pt-BR" sz="2400" b="1" dirty="0" smtClean="0">
                <a:latin typeface="CastleTLig" panose="020B0402040704020204" pitchFamily="34" charset="0"/>
              </a:rPr>
              <a:t>exercício, descreva as principais características e pautas do período que chamamos de Segunda Onda Feminista: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252520"/>
            <a:ext cx="879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LEITURAS RECOMENDADAS   </a:t>
            </a:r>
            <a:endParaRPr lang="pt-BR" sz="40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259174"/>
            <a:ext cx="11488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stleTLig" panose="020B0402040704020204" pitchFamily="34" charset="0"/>
              </a:rPr>
              <a:t>SOBRE O PENSAMENTO FEMINISTA DA ÉPOCA, LEIA: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O </a:t>
            </a:r>
            <a:r>
              <a:rPr lang="pt-BR" sz="2400" b="1" dirty="0">
                <a:latin typeface="CastleTLig" panose="020B0402040704020204" pitchFamily="34" charset="0"/>
              </a:rPr>
              <a:t>Segundo Sexo – Simone de Beauvoir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Mística Feminina – Betty </a:t>
            </a:r>
            <a:r>
              <a:rPr lang="pt-BR" sz="2400" b="1" dirty="0" err="1">
                <a:latin typeface="CastleTLig" panose="020B0402040704020204" pitchFamily="34" charset="0"/>
              </a:rPr>
              <a:t>Friedan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SCUM Manifesto – </a:t>
            </a:r>
            <a:r>
              <a:rPr lang="pt-BR" sz="2400" b="1" dirty="0" err="1">
                <a:latin typeface="CastleTLig" panose="020B0402040704020204" pitchFamily="34" charset="0"/>
              </a:rPr>
              <a:t>Valerie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r>
              <a:rPr lang="pt-BR" sz="2400" b="1" dirty="0" err="1">
                <a:latin typeface="CastleTLig" panose="020B0402040704020204" pitchFamily="34" charset="0"/>
              </a:rPr>
              <a:t>Solanas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Política Sexual – Kate </a:t>
            </a:r>
            <a:r>
              <a:rPr lang="pt-BR" sz="2400" b="1" dirty="0" err="1">
                <a:latin typeface="CastleTLig" panose="020B0402040704020204" pitchFamily="34" charset="0"/>
              </a:rPr>
              <a:t>Millet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latin typeface="CastleTLig" panose="020B0402040704020204" pitchFamily="34" charset="0"/>
              </a:rPr>
              <a:t>Shulamith</a:t>
            </a:r>
            <a:r>
              <a:rPr lang="pt-BR" sz="2400" b="1" dirty="0">
                <a:latin typeface="CastleTLig" panose="020B0402040704020204" pitchFamily="34" charset="0"/>
              </a:rPr>
              <a:t> Firestone – Dialética do </a:t>
            </a:r>
            <a:r>
              <a:rPr lang="pt-BR" sz="2400" b="1" dirty="0" smtClean="0">
                <a:latin typeface="CastleTLig" panose="020B0402040704020204" pitchFamily="34" charset="0"/>
              </a:rPr>
              <a:t>Sexo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Memórias da Transgressão – </a:t>
            </a:r>
            <a:r>
              <a:rPr lang="pt-BR" sz="2400" b="1" dirty="0" err="1" smtClean="0">
                <a:latin typeface="CastleTLig" panose="020B0402040704020204" pitchFamily="34" charset="0"/>
              </a:rPr>
              <a:t>Steinem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Revolução Sexual – Wilhelm Reich</a:t>
            </a:r>
            <a:endParaRPr lang="pt-BR" sz="2400" b="1" dirty="0">
              <a:latin typeface="CastleTLig" panose="020B0402040704020204" pitchFamily="34" charset="0"/>
            </a:endParaRPr>
          </a:p>
          <a:p>
            <a:r>
              <a:rPr lang="pt-BR" sz="2400" b="1" dirty="0" smtClean="0">
                <a:latin typeface="CastleTLig" panose="020B0402040704020204" pitchFamily="34" charset="0"/>
              </a:rPr>
              <a:t>LIVROS DE CONTRAPONTO: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Contra o Cristianismo – </a:t>
            </a:r>
            <a:r>
              <a:rPr lang="pt-BR" sz="2400" b="1" dirty="0" err="1">
                <a:latin typeface="CastleTLig" panose="020B0402040704020204" pitchFamily="34" charset="0"/>
              </a:rPr>
              <a:t>Lucetta</a:t>
            </a:r>
            <a:r>
              <a:rPr lang="pt-BR" sz="2400" b="1" dirty="0">
                <a:latin typeface="CastleTLig" panose="020B0402040704020204" pitchFamily="34" charset="0"/>
              </a:rPr>
              <a:t> </a:t>
            </a:r>
            <a:r>
              <a:rPr lang="pt-BR" sz="2400" b="1" dirty="0" err="1">
                <a:latin typeface="CastleTLig" panose="020B0402040704020204" pitchFamily="34" charset="0"/>
              </a:rPr>
              <a:t>Scaraffia</a:t>
            </a:r>
            <a:r>
              <a:rPr lang="pt-BR" sz="2400" b="1" dirty="0">
                <a:latin typeface="CastleTLig" panose="020B0402040704020204" pitchFamily="34" charset="0"/>
              </a:rPr>
              <a:t> e Eugenia </a:t>
            </a:r>
            <a:r>
              <a:rPr lang="pt-BR" sz="2400" b="1" dirty="0" err="1">
                <a:latin typeface="CastleTLig" panose="020B0402040704020204" pitchFamily="34" charset="0"/>
              </a:rPr>
              <a:t>Rocella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A Revolução Sexual Americana --  </a:t>
            </a:r>
            <a:r>
              <a:rPr lang="pt-BR" sz="2400" b="1" dirty="0" err="1" smtClean="0">
                <a:latin typeface="CastleTLig" panose="020B0402040704020204" pitchFamily="34" charset="0"/>
              </a:rPr>
              <a:t>Sorokin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IPPF</a:t>
            </a:r>
            <a:r>
              <a:rPr lang="pt-BR" sz="2400" b="1" dirty="0">
                <a:latin typeface="CastleTLig" panose="020B0402040704020204" pitchFamily="34" charset="0"/>
              </a:rPr>
              <a:t>: a multinacional da morte – Jorge Scala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Feminilidade Radical – Carolyn </a:t>
            </a:r>
            <a:r>
              <a:rPr lang="pt-BR" sz="2400" b="1" dirty="0" err="1">
                <a:latin typeface="CastleTLig" panose="020B0402040704020204" pitchFamily="34" charset="0"/>
              </a:rPr>
              <a:t>McCulley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O privilégio de ser mulher – Alice com </a:t>
            </a:r>
            <a:r>
              <a:rPr lang="pt-BR" sz="2400" b="1" dirty="0" err="1">
                <a:latin typeface="CastleTLig" panose="020B0402040704020204" pitchFamily="34" charset="0"/>
              </a:rPr>
              <a:t>Hildebrand</a:t>
            </a:r>
            <a:endParaRPr lang="pt-BR" sz="2400" b="1" dirty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51726" y="1490681"/>
            <a:ext cx="1148854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CastleTLig" panose="020B0402040704020204" pitchFamily="34" charset="0"/>
              </a:rPr>
              <a:t>	</a:t>
            </a:r>
            <a:r>
              <a:rPr lang="pt-BR" sz="2300" b="1" dirty="0">
                <a:latin typeface="CastleTLig" panose="020B0402040704020204" pitchFamily="34" charset="0"/>
              </a:rPr>
              <a:t>Nessa aula, Ana Caroline </a:t>
            </a:r>
            <a:r>
              <a:rPr lang="pt-BR" sz="2300" b="1" dirty="0" err="1">
                <a:latin typeface="CastleTLig" panose="020B0402040704020204" pitchFamily="34" charset="0"/>
              </a:rPr>
              <a:t>Campagnolo</a:t>
            </a:r>
            <a:r>
              <a:rPr lang="pt-BR" sz="2300" b="1" dirty="0">
                <a:latin typeface="CastleTLig" panose="020B0402040704020204" pitchFamily="34" charset="0"/>
              </a:rPr>
              <a:t> nos mostrou que principal preocupação </a:t>
            </a:r>
            <a:r>
              <a:rPr lang="pt-BR" sz="2300" b="1" dirty="0" smtClean="0">
                <a:latin typeface="CastleTLig" panose="020B0402040704020204" pitchFamily="34" charset="0"/>
              </a:rPr>
              <a:t>da Segunda Onda </a:t>
            </a:r>
            <a:r>
              <a:rPr lang="pt-BR" sz="2300" b="1" dirty="0">
                <a:latin typeface="CastleTLig" panose="020B0402040704020204" pitchFamily="34" charset="0"/>
              </a:rPr>
              <a:t>era </a:t>
            </a:r>
            <a:r>
              <a:rPr lang="pt-BR" sz="2300" b="1" dirty="0" smtClean="0">
                <a:latin typeface="CastleTLig" panose="020B0402040704020204" pitchFamily="34" charset="0"/>
              </a:rPr>
              <a:t>a suposta </a:t>
            </a:r>
            <a:r>
              <a:rPr lang="pt-BR" sz="2300" b="1" dirty="0">
                <a:latin typeface="CastleTLig" panose="020B0402040704020204" pitchFamily="34" charset="0"/>
              </a:rPr>
              <a:t>discriminação e desigualdade em todas as esferas da vida pública e privada. </a:t>
            </a:r>
            <a:r>
              <a:rPr lang="pt-BR" sz="2300" b="1" dirty="0" smtClean="0">
                <a:latin typeface="CastleTLig" panose="020B0402040704020204" pitchFamily="34" charset="0"/>
              </a:rPr>
              <a:t>Contestavam ao </a:t>
            </a:r>
            <a:r>
              <a:rPr lang="pt-BR" sz="2300" b="1" dirty="0">
                <a:latin typeface="CastleTLig" panose="020B0402040704020204" pitchFamily="34" charset="0"/>
              </a:rPr>
              <a:t>papel da mulher como mãe e </a:t>
            </a:r>
            <a:r>
              <a:rPr lang="pt-BR" sz="2300" b="1" dirty="0" smtClean="0">
                <a:latin typeface="CastleTLig" panose="020B0402040704020204" pitchFamily="34" charset="0"/>
              </a:rPr>
              <a:t>esposa e propunham </a:t>
            </a:r>
            <a:r>
              <a:rPr lang="pt-BR" sz="2300" b="1" dirty="0">
                <a:latin typeface="CastleTLig" panose="020B0402040704020204" pitchFamily="34" charset="0"/>
              </a:rPr>
              <a:t>uma mulher livre do controle marital e religioso, bem como a liberdade sexual.  Modelo clássico dessa proposta é a francesa, amante de Jean-Paul Sartre, socialista e autora do livro seminal da segunda onda: Simone de </a:t>
            </a:r>
            <a:r>
              <a:rPr lang="pt-BR" sz="2300" b="1" dirty="0" smtClean="0">
                <a:latin typeface="CastleTLig" panose="020B0402040704020204" pitchFamily="34" charset="0"/>
              </a:rPr>
              <a:t>Beauvoir.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CastleTLig" panose="020B0402040704020204" pitchFamily="34" charset="0"/>
              </a:rPr>
              <a:t>	</a:t>
            </a:r>
            <a:r>
              <a:rPr lang="pt-BR" sz="2300" b="1" dirty="0" smtClean="0">
                <a:latin typeface="CastleTLig" panose="020B0402040704020204" pitchFamily="34" charset="0"/>
              </a:rPr>
              <a:t>O terceiro passo </a:t>
            </a:r>
            <a:r>
              <a:rPr lang="pt-BR" sz="2300" b="1" dirty="0">
                <a:latin typeface="CastleTLig" panose="020B0402040704020204" pitchFamily="34" charset="0"/>
              </a:rPr>
              <a:t>para entender a ideologia feminista atual foi dado, não podemos parar agora, vamos para </a:t>
            </a:r>
            <a:r>
              <a:rPr lang="pt-BR" sz="2300" b="1" dirty="0" smtClean="0">
                <a:latin typeface="CastleTLig" panose="020B0402040704020204" pitchFamily="34" charset="0"/>
              </a:rPr>
              <a:t>quarta </a:t>
            </a:r>
            <a:r>
              <a:rPr lang="pt-BR" sz="2300" b="1" dirty="0">
                <a:latin typeface="CastleTLig" panose="020B0402040704020204" pitchFamily="34" charset="0"/>
              </a:rPr>
              <a:t>aula e aprenderemos mais sobre essa ideologia através da </a:t>
            </a:r>
            <a:r>
              <a:rPr lang="pt-BR" sz="2300" b="1" dirty="0" smtClean="0">
                <a:latin typeface="CastleTLig" panose="020B0402040704020204" pitchFamily="34" charset="0"/>
              </a:rPr>
              <a:t>“Terceira </a:t>
            </a:r>
            <a:r>
              <a:rPr lang="pt-BR" sz="2300" b="1" dirty="0">
                <a:latin typeface="CastleTLig" panose="020B0402040704020204" pitchFamily="34" charset="0"/>
              </a:rPr>
              <a:t>Onda Feminista”. 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AULA </a:t>
            </a:r>
            <a:r>
              <a:rPr lang="pt-BR" sz="2800" dirty="0" smtClean="0">
                <a:solidFill>
                  <a:srgbClr val="C89A43"/>
                </a:solidFill>
                <a:latin typeface="CastleTLig" panose="020B0402040704020204" pitchFamily="34" charset="0"/>
              </a:rPr>
              <a:t>3</a:t>
            </a:r>
            <a:endParaRPr lang="pt-BR" sz="2800" dirty="0">
              <a:solidFill>
                <a:srgbClr val="C89A43"/>
              </a:solidFill>
              <a:latin typeface="CastleTLig" panose="020B04020407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329</Words>
  <Application>Microsoft Office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CastleTLig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29</cp:revision>
  <dcterms:created xsi:type="dcterms:W3CDTF">2017-08-23T23:50:35Z</dcterms:created>
  <dcterms:modified xsi:type="dcterms:W3CDTF">2017-11-20T02:24:21Z</dcterms:modified>
</cp:coreProperties>
</file>