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4" r:id="rId13"/>
    <p:sldId id="272" r:id="rId14"/>
    <p:sldId id="273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handoutMaster" Target="handoutMasters/handoutMaster1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12/03/2021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12/03/2021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US"/>
              <a:t>Clique para editar o texto Mestre</a:t>
            </a:r>
          </a:p>
          <a:p>
            <a:pPr lvl="1" rtl="0"/>
            <a:r>
              <a:rPr lang="en-US"/>
              <a:t>Segundo nível</a:t>
            </a:r>
          </a:p>
          <a:p>
            <a:pPr lvl="2" rtl="0"/>
            <a:r>
              <a:rPr lang="en-US"/>
              <a:t>Terceiro nível</a:t>
            </a:r>
          </a:p>
          <a:p>
            <a:pPr lvl="3" rtl="0"/>
            <a:r>
              <a:rPr lang="en-US"/>
              <a:t>Quarto nível</a:t>
            </a:r>
          </a:p>
          <a:p>
            <a:pPr lvl="4" rtl="0"/>
            <a:r>
              <a:rPr lang="en-US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F3AF6F7-5911-45C3-BE0F-7F38FEFE43FA}" type="datetime1">
              <a:rPr lang="pt-BR" smtClean="0"/>
              <a:t>12/03/2021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70C3F0E-1EAD-419A-B8F3-CB7CDE6B1E86}" type="datetime1">
              <a:rPr lang="pt-BR" smtClean="0"/>
              <a:t>12/03/2021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274CCBA-3812-426F-BA8C-8BC3E97D7FB5}" type="datetime1">
              <a:rPr lang="pt-BR" smtClean="0"/>
              <a:t>12/03/2021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12/03/2021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94319B4-ED34-4D08-91C0-F7E8BD9417E6}" type="datetime1">
              <a:rPr lang="pt-BR" smtClean="0"/>
              <a:t>12/03/2021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12/03/2021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5F8630-DFFC-437C-A718-61BE3F548C4E}" type="datetime1">
              <a:rPr lang="pt-BR" smtClean="0"/>
              <a:t>12/03/2021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12AD8E-909B-47FE-B3D6-961E1D2E7A49}" type="datetime1">
              <a:rPr lang="pt-BR" smtClean="0"/>
              <a:t>12/03/2021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12/03/2021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01F5550-97CC-4F3B-A34B-FE39BFD06EF0}" type="datetime1">
              <a:rPr lang="pt-BR" smtClean="0"/>
              <a:t>12/03/2021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12/03/2021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12/03/2021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5" name="Arc 9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6920" y="1370330"/>
            <a:ext cx="5763260" cy="2387600"/>
          </a:xfrm>
        </p:spPr>
        <p:txBody>
          <a:bodyPr rtlCol="0">
            <a:normAutofit fontScale="90000"/>
          </a:bodyPr>
          <a:lstStyle/>
          <a:p>
            <a:pPr algn="l" rtl="0"/>
            <a:r>
              <a:rPr lang="pt-BR" sz="5100">
                <a:solidFill>
                  <a:schemeClr val="bg1"/>
                </a:solidFill>
              </a:rPr>
              <a:t>M</a:t>
            </a:r>
            <a:r>
              <a:rPr lang="en-US" sz="5100">
                <a:solidFill>
                  <a:schemeClr val="bg1"/>
                </a:solidFill>
              </a:rPr>
              <a:t>onitoria de </a:t>
            </a:r>
            <a:r>
              <a:rPr lang="pt-BR" altLang="en-US" sz="5100">
                <a:solidFill>
                  <a:schemeClr val="bg1"/>
                </a:solidFill>
              </a:rPr>
              <a:t>Química</a:t>
            </a:r>
            <a:r>
              <a:rPr lang="en-US" sz="5100">
                <a:solidFill>
                  <a:schemeClr val="bg1"/>
                </a:solidFill>
              </a:rPr>
              <a:t> </a:t>
            </a:r>
            <a:br>
              <a:rPr lang="en-US" sz="5100">
                <a:solidFill>
                  <a:schemeClr val="bg1"/>
                </a:solidFill>
              </a:rPr>
            </a:br>
            <a:r>
              <a:rPr lang="pt-BR" sz="5100">
                <a:solidFill>
                  <a:schemeClr val="bg1"/>
                </a:solidFill>
              </a:rPr>
              <a:t>Assunto:A periocidade das propriedades atômicas</a:t>
            </a:r>
            <a:endParaRPr lang="en-US" sz="510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2818" y="3849845"/>
            <a:ext cx="5085580" cy="1881751"/>
          </a:xfrm>
        </p:spPr>
        <p:txBody>
          <a:bodyPr rtlCol="0"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Monitor: </a:t>
            </a:r>
            <a:r>
              <a:rPr lang="pt-BR" altLang="en-US">
                <a:solidFill>
                  <a:schemeClr val="bg1"/>
                </a:solidFill>
              </a:rPr>
              <a:t>Felipe Garcia da Silva</a:t>
            </a:r>
          </a:p>
        </p:txBody>
      </p:sp>
      <p:sp>
        <p:nvSpPr>
          <p:cNvPr id="97" name="Oval 9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349802" y="832686"/>
            <a:ext cx="1104943" cy="10749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"/>
          <a:stretch>
            <a:fillRect/>
          </a:stretch>
        </p:blipFill>
        <p:spPr>
          <a:xfrm>
            <a:off x="6520859" y="795510"/>
            <a:ext cx="5137520" cy="5137520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99" name="Rectangle 9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682154" y="4925384"/>
            <a:ext cx="876704" cy="876704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altLang="en-US">
                <a:sym typeface="+mn-ea"/>
              </a:rPr>
              <a:t>4. O efeito do par inerte.</a:t>
            </a:r>
            <a:endParaRPr lang="pt-BR"/>
          </a:p>
        </p:txBody>
      </p:sp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1" name="Caixa de Texto 10"/>
          <p:cNvSpPr txBox="1"/>
          <p:nvPr/>
        </p:nvSpPr>
        <p:spPr>
          <a:xfrm>
            <a:off x="1266190" y="1691005"/>
            <a:ext cx="9820910" cy="706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 i="1">
                <a:sym typeface="+mn-ea"/>
              </a:rPr>
              <a:t> efeitos do par inerte é a tendencia de formas íons duas undades mais baixas em cargas que o esperado pelo número do grupo; e isto é mais pronuciado nos eementos pesados no bloco p.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1266190" y="2572385"/>
            <a:ext cx="4725670" cy="1322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Embora o elementos Al e In estão no mesmo grupo 3A, apenas o Al forma íons Al</a:t>
            </a:r>
            <a:r>
              <a:rPr lang="pt-BR" altLang="en-US" sz="2000" baseline="30000">
                <a:sym typeface="+mn-ea"/>
              </a:rPr>
              <a:t>+3</a:t>
            </a:r>
            <a:r>
              <a:rPr lang="pt-BR" altLang="en-US" sz="2000">
                <a:sym typeface="+mn-ea"/>
              </a:rPr>
              <a:t> o In por sua vez forma dois íons o In</a:t>
            </a:r>
            <a:r>
              <a:rPr lang="pt-BR" altLang="en-US" sz="2000" baseline="30000">
                <a:sym typeface="+mn-ea"/>
              </a:rPr>
              <a:t>+3</a:t>
            </a:r>
            <a:r>
              <a:rPr lang="pt-BR" altLang="en-US" sz="2000">
                <a:sym typeface="+mn-ea"/>
              </a:rPr>
              <a:t> e In </a:t>
            </a:r>
            <a:r>
              <a:rPr lang="pt-BR" altLang="en-US" sz="2000" baseline="30000">
                <a:sym typeface="+mn-ea"/>
              </a:rPr>
              <a:t>+</a:t>
            </a:r>
            <a:r>
              <a:rPr lang="pt-BR" altLang="en-US" sz="2000">
                <a:sym typeface="+mn-ea"/>
              </a:rPr>
              <a:t>. </a:t>
            </a:r>
          </a:p>
        </p:txBody>
      </p:sp>
      <p:sp>
        <p:nvSpPr>
          <p:cNvPr id="6" name="Caixa de Texto 5"/>
          <p:cNvSpPr txBox="1"/>
          <p:nvPr/>
        </p:nvSpPr>
        <p:spPr>
          <a:xfrm>
            <a:off x="6361430" y="2572385"/>
            <a:ext cx="472567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A tendência é formar íons com cargas duas unidade mais baixas do que a esperada para o número d grupo.</a:t>
            </a:r>
          </a:p>
        </p:txBody>
      </p:sp>
      <p:sp>
        <p:nvSpPr>
          <p:cNvPr id="7" name="Caixa de Texto 6"/>
          <p:cNvSpPr txBox="1"/>
          <p:nvPr/>
        </p:nvSpPr>
        <p:spPr>
          <a:xfrm>
            <a:off x="1266190" y="4079875"/>
            <a:ext cx="4725670" cy="1938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 i="1">
                <a:sym typeface="+mn-ea"/>
              </a:rPr>
              <a:t>O efeito é devido à diferença de energia entre os elétrons de valência s e p. Nos últimos períodos, os elétrons de valência s tem energia muito baixa pr causa de sua boa penetração e baixa capacidade de blindagem dos elétrons d. </a:t>
            </a:r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04025" y="3894455"/>
            <a:ext cx="3442970" cy="258508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altLang="en-US">
                <a:sym typeface="+mn-ea"/>
              </a:rPr>
              <a:t>5. As relações diagonais.</a:t>
            </a:r>
            <a:endParaRPr lang="pt-BR"/>
          </a:p>
        </p:txBody>
      </p:sp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Caixa de Texto 3"/>
          <p:cNvSpPr txBox="1"/>
          <p:nvPr/>
        </p:nvSpPr>
        <p:spPr>
          <a:xfrm>
            <a:off x="1266190" y="1691005"/>
            <a:ext cx="4233545" cy="1198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>
                <a:sym typeface="+mn-ea"/>
              </a:rPr>
              <a:t>É uma similaridade de propriedades entre vizinhos diagonais nos grupos principais.</a:t>
            </a:r>
            <a:endParaRPr lang="pt-BR" altLang="en-US" sz="2400"/>
          </a:p>
        </p:txBody>
      </p:sp>
      <p:sp>
        <p:nvSpPr>
          <p:cNvPr id="6" name="Caixa de Texto 5"/>
          <p:cNvSpPr txBox="1"/>
          <p:nvPr/>
        </p:nvSpPr>
        <p:spPr>
          <a:xfrm>
            <a:off x="5499735" y="2277745"/>
            <a:ext cx="4947285" cy="1568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>
                <a:sym typeface="+mn-ea"/>
              </a:rPr>
              <a:t>Estas similadridades podem ser vistas observando os raios atômicos que são similar em determinadas cores e estas estão as diagonais.</a:t>
            </a:r>
            <a:endParaRPr lang="pt-BR" altLang="en-US" sz="2400"/>
          </a:p>
        </p:txBody>
      </p:sp>
      <p:sp>
        <p:nvSpPr>
          <p:cNvPr id="7" name="Caixa de Texto 6"/>
          <p:cNvSpPr txBox="1"/>
          <p:nvPr/>
        </p:nvSpPr>
        <p:spPr>
          <a:xfrm>
            <a:off x="1266190" y="3342005"/>
            <a:ext cx="4233545" cy="1938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/>
              <a:t>Os antigos </a:t>
            </a:r>
            <a:r>
              <a:rPr lang="pt-BR" altLang="en-US" sz="2400" b="1" i="1"/>
              <a:t>metalóides (BORO, SILÍCIO, GEMÂNICO, ARSÊNIO, ANTIMONIO, TELÚRIO E ASTATO.</a:t>
            </a:r>
            <a:r>
              <a:rPr lang="pt-BR" altLang="en-US" sz="2400" i="1"/>
              <a:t>)</a:t>
            </a:r>
            <a:r>
              <a:rPr lang="pt-BR" altLang="en-US" sz="2400"/>
              <a:t> são um exemplo  de relação diagonais.</a:t>
            </a:r>
            <a:endParaRPr lang="pt-BR" altLang="en-US" sz="2400" i="1"/>
          </a:p>
        </p:txBody>
      </p:sp>
      <p:sp>
        <p:nvSpPr>
          <p:cNvPr id="8" name="Caixa de Texto 7"/>
          <p:cNvSpPr txBox="1"/>
          <p:nvPr/>
        </p:nvSpPr>
        <p:spPr>
          <a:xfrm>
            <a:off x="5499735" y="4040505"/>
            <a:ext cx="4233545" cy="1938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 b="1" i="1">
                <a:sym typeface="+mn-ea"/>
              </a:rPr>
              <a:t>Por exemplo: o Lítio e o Magnésio são similares pelo fato de reagirem com nitrogênio para formarem nitratos.</a:t>
            </a:r>
            <a:endParaRPr lang="pt-BR" altLang="en-US" sz="2400" b="1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12/03/2021</a:t>
            </a:fld>
            <a:endParaRPr lang="en-US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rcRect l="21868" t="28583" r="34903" b="23731"/>
          <a:stretch>
            <a:fillRect/>
          </a:stretch>
        </p:blipFill>
        <p:spPr>
          <a:xfrm>
            <a:off x="2397125" y="179070"/>
            <a:ext cx="7857490" cy="650049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altLang="en-US">
                <a:sym typeface="+mn-ea"/>
              </a:rPr>
              <a:t>6. A afinidade eletrônica.</a:t>
            </a:r>
            <a:endParaRPr lang="pt-BR"/>
          </a:p>
        </p:txBody>
      </p:sp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6" name="Caixa de Texto 5"/>
          <p:cNvSpPr txBox="1"/>
          <p:nvPr/>
        </p:nvSpPr>
        <p:spPr>
          <a:xfrm>
            <a:off x="3456305" y="1691005"/>
            <a:ext cx="5280025" cy="8299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/>
              <a:t>É a energia iberada quando um e</a:t>
            </a:r>
            <a:r>
              <a:rPr lang="pt-BR" altLang="en-US" sz="2400" baseline="30000"/>
              <a:t>-</a:t>
            </a:r>
            <a:r>
              <a:rPr lang="pt-BR" altLang="en-US" sz="2400"/>
              <a:t> é adicionado a um átomo na fase gasosa.</a:t>
            </a:r>
          </a:p>
        </p:txBody>
      </p:sp>
      <p:sp>
        <p:nvSpPr>
          <p:cNvPr id="7" name="Caixa de Texto 6"/>
          <p:cNvSpPr txBox="1"/>
          <p:nvPr/>
        </p:nvSpPr>
        <p:spPr>
          <a:xfrm>
            <a:off x="3622040" y="2626995"/>
            <a:ext cx="4947285" cy="1938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>
                <a:sym typeface="+mn-ea"/>
              </a:rPr>
              <a:t>Afinidade alta - grande quantidade de energia liberada quando um e</a:t>
            </a:r>
            <a:r>
              <a:rPr lang="pt-BR" altLang="en-US" sz="2400" baseline="30000">
                <a:sym typeface="+mn-ea"/>
              </a:rPr>
              <a:t>-</a:t>
            </a:r>
            <a:r>
              <a:rPr lang="pt-BR" altLang="en-US" sz="2400">
                <a:sym typeface="+mn-ea"/>
              </a:rPr>
              <a:t> se liga ao átomo.</a:t>
            </a:r>
          </a:p>
          <a:p>
            <a:r>
              <a:rPr lang="pt-BR" altLang="en-US" sz="2400">
                <a:sym typeface="+mn-ea"/>
              </a:rPr>
              <a:t>Afinidade baixa - deve se empurrar um e</a:t>
            </a:r>
            <a:r>
              <a:rPr lang="pt-BR" altLang="en-US" sz="2400" baseline="30000">
                <a:sym typeface="+mn-ea"/>
              </a:rPr>
              <a:t>-</a:t>
            </a:r>
            <a:r>
              <a:rPr lang="pt-BR" altLang="en-US" sz="2400">
                <a:sym typeface="+mn-ea"/>
              </a:rPr>
              <a:t> para junto de um átomo.</a:t>
            </a:r>
          </a:p>
        </p:txBody>
      </p:sp>
      <p:sp>
        <p:nvSpPr>
          <p:cNvPr id="8" name="Caixa de Texto 7"/>
          <p:cNvSpPr txBox="1"/>
          <p:nvPr/>
        </p:nvSpPr>
        <p:spPr>
          <a:xfrm>
            <a:off x="1622425" y="4817745"/>
            <a:ext cx="9138920" cy="1198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 i="1">
                <a:sym typeface="+mn-ea"/>
              </a:rPr>
              <a:t>Elemnetos com afinidade eletrônica altas são os dos grupos 16 e 17. Os ´´atomos do grupo 17 podem adquirir um eétron com liberação de energia e os átomos do grupo 16 pode aceitar dois eletrons</a:t>
            </a:r>
            <a:endParaRPr lang="pt-BR" altLang="en-US" sz="2400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altLang="en-US">
                <a:sym typeface="+mn-ea"/>
              </a:rPr>
              <a:t>7. Eletronegatividade</a:t>
            </a:r>
            <a:endParaRPr lang="pt-BR" altLang="en-US"/>
          </a:p>
        </p:txBody>
      </p:sp>
      <p:sp>
        <p:nvSpPr>
          <p:cNvPr id="6" name="Caixa de Texto 5"/>
          <p:cNvSpPr txBox="1"/>
          <p:nvPr/>
        </p:nvSpPr>
        <p:spPr>
          <a:xfrm>
            <a:off x="3456305" y="1691005"/>
            <a:ext cx="5280025" cy="8299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/>
              <a:t>É a capacidade que um átomo tem de atrair elétrons.</a:t>
            </a:r>
          </a:p>
        </p:txBody>
      </p:sp>
      <p:sp>
        <p:nvSpPr>
          <p:cNvPr id="7" name="Caixa de Texto 6"/>
          <p:cNvSpPr txBox="1"/>
          <p:nvPr/>
        </p:nvSpPr>
        <p:spPr>
          <a:xfrm>
            <a:off x="3455670" y="2722245"/>
            <a:ext cx="5280025" cy="8299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/>
              <a:t>Esta aumenta da Esquerda para direita de baixo para cima.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3040" y="379095"/>
            <a:ext cx="7548880" cy="63246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pt-BR" altLang="en-US" dirty="0">
                <a:solidFill>
                  <a:srgbClr val="000000"/>
                </a:solidFill>
              </a:rPr>
              <a:t>O que você aprenderá nesta aula?</a:t>
            </a:r>
          </a:p>
        </p:txBody>
      </p:sp>
      <p:sp>
        <p:nvSpPr>
          <p:cNvPr id="16" name="Freeform 4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Espaço Reservado para Conteúdo 6" descr="Logotipo&#10;&#10;Descrição gerada automaticamente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2" r="7510" b="3"/>
          <a:stretch>
            <a:fillRect/>
          </a:stretch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aixa de Texto 2"/>
          <p:cNvSpPr txBox="1"/>
          <p:nvPr/>
        </p:nvSpPr>
        <p:spPr>
          <a:xfrm>
            <a:off x="5298440" y="1011555"/>
            <a:ext cx="52660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800"/>
              <a:t>1. O raio atômico.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6939280" y="2854960"/>
            <a:ext cx="4768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altLang="en-US"/>
          </a:p>
        </p:txBody>
      </p:sp>
      <p:sp>
        <p:nvSpPr>
          <p:cNvPr id="6" name="Caixa de Texto 5"/>
          <p:cNvSpPr txBox="1"/>
          <p:nvPr/>
        </p:nvSpPr>
        <p:spPr>
          <a:xfrm>
            <a:off x="5769610" y="1533525"/>
            <a:ext cx="52660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800"/>
              <a:t>2. O raio iônico.</a:t>
            </a:r>
          </a:p>
        </p:txBody>
      </p:sp>
      <p:sp>
        <p:nvSpPr>
          <p:cNvPr id="8" name="Caixa de Texto 7"/>
          <p:cNvSpPr txBox="1"/>
          <p:nvPr/>
        </p:nvSpPr>
        <p:spPr>
          <a:xfrm>
            <a:off x="6259195" y="2055495"/>
            <a:ext cx="52660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800"/>
              <a:t>3. A energia de ionização.</a:t>
            </a:r>
          </a:p>
        </p:txBody>
      </p:sp>
      <p:sp>
        <p:nvSpPr>
          <p:cNvPr id="9" name="Caixa de Texto 8"/>
          <p:cNvSpPr txBox="1"/>
          <p:nvPr/>
        </p:nvSpPr>
        <p:spPr>
          <a:xfrm>
            <a:off x="5758180" y="2577465"/>
            <a:ext cx="5779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800"/>
              <a:t>4. O efeito do par inerte.</a:t>
            </a:r>
          </a:p>
        </p:txBody>
      </p:sp>
      <p:sp>
        <p:nvSpPr>
          <p:cNvPr id="10" name="Caixa de Texto 9"/>
          <p:cNvSpPr txBox="1"/>
          <p:nvPr/>
        </p:nvSpPr>
        <p:spPr>
          <a:xfrm>
            <a:off x="6259195" y="3099435"/>
            <a:ext cx="52660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800"/>
              <a:t>5. As relações diagonais.</a:t>
            </a:r>
          </a:p>
        </p:txBody>
      </p:sp>
      <p:sp>
        <p:nvSpPr>
          <p:cNvPr id="5" name="Caixa de Texto 4"/>
          <p:cNvSpPr txBox="1"/>
          <p:nvPr/>
        </p:nvSpPr>
        <p:spPr>
          <a:xfrm>
            <a:off x="5758180" y="3621405"/>
            <a:ext cx="52660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800"/>
              <a:t>6. A afinidade eletrônica.</a:t>
            </a:r>
          </a:p>
        </p:txBody>
      </p:sp>
      <p:sp>
        <p:nvSpPr>
          <p:cNvPr id="13" name="Caixa de Texto 12"/>
          <p:cNvSpPr txBox="1"/>
          <p:nvPr/>
        </p:nvSpPr>
        <p:spPr>
          <a:xfrm>
            <a:off x="6259195" y="4143375"/>
            <a:ext cx="52660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800"/>
              <a:t>7. Eletronegatividade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en-US">
                <a:sym typeface="+mn-ea"/>
              </a:rPr>
              <a:t>1. O raio atômico.</a:t>
            </a:r>
            <a:endParaRPr lang="pt-BR"/>
          </a:p>
        </p:txBody>
      </p:sp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aixa de Texto 2"/>
          <p:cNvSpPr txBox="1"/>
          <p:nvPr/>
        </p:nvSpPr>
        <p:spPr>
          <a:xfrm>
            <a:off x="1266190" y="1325880"/>
            <a:ext cx="429641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000">
                <a:sym typeface="+mn-ea"/>
              </a:rPr>
              <a:t>As núveis eletrônicas </a:t>
            </a:r>
            <a:r>
              <a:rPr lang="pt-BR" altLang="en-US" sz="2000" b="1" i="1">
                <a:sym typeface="+mn-ea"/>
              </a:rPr>
              <a:t>NÃO</a:t>
            </a:r>
            <a:r>
              <a:rPr lang="pt-BR" altLang="en-US" sz="2000">
                <a:sym typeface="+mn-ea"/>
              </a:rPr>
              <a:t> tem fronteiras definida, então não podemos definir certamente o raio de um átomo</a:t>
            </a:r>
            <a:endParaRPr lang="pt-BR" altLang="en-US" sz="2000" i="1">
              <a:sym typeface="+mn-ea"/>
            </a:endParaRPr>
          </a:p>
        </p:txBody>
      </p:sp>
      <p:sp>
        <p:nvSpPr>
          <p:cNvPr id="6" name="Caixa de Texto 5"/>
          <p:cNvSpPr txBox="1"/>
          <p:nvPr/>
        </p:nvSpPr>
        <p:spPr>
          <a:xfrm>
            <a:off x="5562600" y="1860550"/>
            <a:ext cx="4296410" cy="1322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000">
                <a:sym typeface="+mn-ea"/>
              </a:rPr>
              <a:t>Quando átomos se </a:t>
            </a:r>
            <a:r>
              <a:rPr lang="pt-BR" altLang="en-US" sz="2000" i="1">
                <a:sym typeface="+mn-ea"/>
              </a:rPr>
              <a:t>“empacotam”</a:t>
            </a:r>
            <a:r>
              <a:rPr lang="pt-BR" altLang="en-US" sz="2000">
                <a:sym typeface="+mn-ea"/>
              </a:rPr>
              <a:t> em sólido ou moléculas seus centros são encontrados </a:t>
            </a:r>
            <a:r>
              <a:rPr lang="pt-BR" altLang="en-US" sz="2000" i="1">
                <a:sym typeface="+mn-ea"/>
              </a:rPr>
              <a:t>(núcleo) a distâncias definidas de um ao outro.</a:t>
            </a:r>
          </a:p>
        </p:txBody>
      </p:sp>
      <p:sp>
        <p:nvSpPr>
          <p:cNvPr id="7" name="Caixa de Texto 6"/>
          <p:cNvSpPr txBox="1"/>
          <p:nvPr/>
        </p:nvSpPr>
        <p:spPr>
          <a:xfrm>
            <a:off x="1266190" y="2753995"/>
            <a:ext cx="429641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000" b="1" i="1">
                <a:sym typeface="+mn-ea"/>
              </a:rPr>
              <a:t>O raio atômico </a:t>
            </a:r>
            <a:r>
              <a:rPr lang="pt-BR" altLang="en-US" sz="2000">
                <a:sym typeface="+mn-ea"/>
              </a:rPr>
              <a:t>é definido como a metade da distância entre os núcleos de dois átomos vizinhos </a:t>
            </a:r>
            <a:endParaRPr lang="pt-BR" altLang="en-US" sz="2000" i="1">
              <a:sym typeface="+mn-ea"/>
            </a:endParaRPr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90750" y="4022725"/>
            <a:ext cx="2447925" cy="1952625"/>
          </a:xfrm>
          <a:prstGeom prst="rect">
            <a:avLst/>
          </a:prstGeom>
        </p:spPr>
      </p:pic>
      <p:sp>
        <p:nvSpPr>
          <p:cNvPr id="9" name="Caixa de Texto 8"/>
          <p:cNvSpPr txBox="1"/>
          <p:nvPr/>
        </p:nvSpPr>
        <p:spPr>
          <a:xfrm>
            <a:off x="5562600" y="3388995"/>
            <a:ext cx="429641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000">
                <a:sym typeface="+mn-ea"/>
              </a:rPr>
              <a:t>Se o elemento é um </a:t>
            </a:r>
            <a:r>
              <a:rPr lang="pt-BR" altLang="en-US" sz="2000" b="1" i="1">
                <a:sym typeface="+mn-ea"/>
              </a:rPr>
              <a:t>metal</a:t>
            </a:r>
            <a:r>
              <a:rPr lang="pt-BR" altLang="en-US" sz="2000">
                <a:sym typeface="+mn-ea"/>
              </a:rPr>
              <a:t> ou um </a:t>
            </a:r>
            <a:r>
              <a:rPr lang="pt-BR" altLang="en-US" sz="2000" b="1" i="1">
                <a:sym typeface="+mn-ea"/>
              </a:rPr>
              <a:t>gás nobre</a:t>
            </a:r>
            <a:r>
              <a:rPr lang="pt-BR" altLang="en-US" sz="2000">
                <a:sym typeface="+mn-ea"/>
              </a:rPr>
              <a:t>, usamos as distâncias entre dois centros em uma amostra sólida.</a:t>
            </a:r>
          </a:p>
        </p:txBody>
      </p:sp>
      <p:sp>
        <p:nvSpPr>
          <p:cNvPr id="10" name="Caixa de Texto 9"/>
          <p:cNvSpPr txBox="1"/>
          <p:nvPr/>
        </p:nvSpPr>
        <p:spPr>
          <a:xfrm>
            <a:off x="5562600" y="4659630"/>
            <a:ext cx="429641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000" b="1" i="1">
                <a:sym typeface="+mn-ea"/>
              </a:rPr>
              <a:t>Ametal - </a:t>
            </a:r>
            <a:r>
              <a:rPr lang="pt-BR" altLang="en-US" sz="2000">
                <a:sym typeface="+mn-ea"/>
              </a:rPr>
              <a:t>usamos a distânca entre dois núcleos de dois átomos unidos por uma ligação química.</a:t>
            </a:r>
            <a:endParaRPr lang="pt-BR" altLang="en-US" sz="2000" i="1"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025" y="437515"/>
            <a:ext cx="7981950" cy="4632960"/>
          </a:xfrm>
          <a:prstGeom prst="rect">
            <a:avLst/>
          </a:prstGeom>
        </p:spPr>
      </p:pic>
      <p:sp>
        <p:nvSpPr>
          <p:cNvPr id="10" name="Caixa de Texto 9"/>
          <p:cNvSpPr txBox="1"/>
          <p:nvPr/>
        </p:nvSpPr>
        <p:spPr>
          <a:xfrm>
            <a:off x="2423160" y="5197475"/>
            <a:ext cx="7345045" cy="1198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pt-BR" altLang="en-US" sz="2400" b="1" i="1">
                <a:sym typeface="+mn-ea"/>
              </a:rPr>
              <a:t>O raio atômico geralmente decresce da esquerda para direita ao longo de um período e cresce de cima para baixo em um grupo.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0" name="Caixa de Texto 9"/>
          <p:cNvSpPr txBox="1"/>
          <p:nvPr/>
        </p:nvSpPr>
        <p:spPr>
          <a:xfrm>
            <a:off x="1266190" y="929005"/>
            <a:ext cx="4296410" cy="16300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pt-BR" altLang="en-US" sz="2000">
                <a:sym typeface="+mn-ea"/>
              </a:rPr>
              <a:t>O aumento de cima para baixo em um grupo, como do </a:t>
            </a:r>
            <a:r>
              <a:rPr lang="pt-BR" altLang="en-US" sz="2000" b="1" i="1">
                <a:sym typeface="+mn-ea"/>
              </a:rPr>
              <a:t>Li </a:t>
            </a:r>
            <a:r>
              <a:rPr lang="pt-BR" altLang="en-US" sz="2000">
                <a:sym typeface="+mn-ea"/>
              </a:rPr>
              <a:t>ao </a:t>
            </a:r>
            <a:r>
              <a:rPr lang="pt-BR" altLang="en-US" sz="2000" b="1" i="1">
                <a:sym typeface="+mn-ea"/>
              </a:rPr>
              <a:t>Cs</a:t>
            </a:r>
            <a:r>
              <a:rPr lang="pt-BR" altLang="en-US" sz="2000">
                <a:sym typeface="+mn-ea"/>
              </a:rPr>
              <a:t>, faz sentido: </a:t>
            </a:r>
            <a:r>
              <a:rPr lang="pt-BR" altLang="en-US" sz="2000" i="1">
                <a:sym typeface="+mn-ea"/>
              </a:rPr>
              <a:t>em cada novo período, a camada ocupada mais externa é que fica mais distânte do núcleo.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5562600" y="1690370"/>
            <a:ext cx="4296410" cy="16300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pt-BR" altLang="en-US" sz="2000" i="1">
                <a:sym typeface="+mn-ea"/>
              </a:rPr>
              <a:t>O decrescimento através do período, como </a:t>
            </a:r>
            <a:r>
              <a:rPr lang="pt-BR" altLang="en-US" sz="2000" b="1" i="1">
                <a:sym typeface="+mn-ea"/>
              </a:rPr>
              <a:t>Li </a:t>
            </a:r>
            <a:r>
              <a:rPr lang="pt-BR" altLang="en-US" sz="2000" i="1">
                <a:sym typeface="+mn-ea"/>
              </a:rPr>
              <a:t>ao </a:t>
            </a:r>
            <a:r>
              <a:rPr lang="pt-BR" altLang="en-US" sz="2000" b="1" i="1">
                <a:sym typeface="+mn-ea"/>
              </a:rPr>
              <a:t>Ne</a:t>
            </a:r>
            <a:r>
              <a:rPr lang="pt-BR" altLang="en-US" sz="2000" i="1">
                <a:sym typeface="+mn-ea"/>
              </a:rPr>
              <a:t>, é surpreeendente a princípio, porque o número de elétrons está crescendo com o número de prótons.</a:t>
            </a:r>
          </a:p>
        </p:txBody>
      </p:sp>
      <p:sp>
        <p:nvSpPr>
          <p:cNvPr id="6" name="Caixa de Texto 5"/>
          <p:cNvSpPr txBox="1"/>
          <p:nvPr/>
        </p:nvSpPr>
        <p:spPr>
          <a:xfrm>
            <a:off x="1266190" y="2767965"/>
            <a:ext cx="4296410" cy="1322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pt-BR" altLang="en-US" sz="2000">
                <a:sym typeface="+mn-ea"/>
              </a:rPr>
              <a:t>A explicação é que os novos elétrons estão na mesma camada dos átomos e tão próximos do núcleo quanto os outros elétrons da mesma camada</a:t>
            </a:r>
          </a:p>
        </p:txBody>
      </p:sp>
      <p:sp>
        <p:nvSpPr>
          <p:cNvPr id="7" name="Caixa de Texto 6"/>
          <p:cNvSpPr txBox="1"/>
          <p:nvPr/>
        </p:nvSpPr>
        <p:spPr>
          <a:xfrm>
            <a:off x="5562600" y="3817620"/>
            <a:ext cx="4296410" cy="706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pt-BR" altLang="en-US" sz="2000">
                <a:sym typeface="+mn-ea"/>
              </a:rPr>
              <a:t>Como eles (elétrons) não estão blindados da carga nuclear.</a:t>
            </a:r>
          </a:p>
        </p:txBody>
      </p:sp>
      <p:sp>
        <p:nvSpPr>
          <p:cNvPr id="8" name="Caixa de Texto 7"/>
          <p:cNvSpPr txBox="1"/>
          <p:nvPr/>
        </p:nvSpPr>
        <p:spPr>
          <a:xfrm>
            <a:off x="1266190" y="4325620"/>
            <a:ext cx="4296410" cy="706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pt-BR" altLang="en-US" sz="2000">
                <a:sym typeface="+mn-ea"/>
              </a:rPr>
              <a:t>A carga nuclear afetiva cresce através dos períodos.</a:t>
            </a:r>
          </a:p>
        </p:txBody>
      </p:sp>
      <p:sp>
        <p:nvSpPr>
          <p:cNvPr id="9" name="Caixa de Texto 8"/>
          <p:cNvSpPr txBox="1"/>
          <p:nvPr/>
        </p:nvSpPr>
        <p:spPr>
          <a:xfrm>
            <a:off x="5562600" y="4866005"/>
            <a:ext cx="429641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pt-BR" altLang="en-US" sz="2000">
                <a:sym typeface="+mn-ea"/>
              </a:rPr>
              <a:t> A carga nucler afetiva crescente atrai o elétron, e, como resultado, o átomo é mais compacto.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altLang="en-US">
                <a:sym typeface="+mn-ea"/>
              </a:rPr>
              <a:t>2. O raio iônico.</a:t>
            </a:r>
            <a:endParaRPr lang="pt-BR"/>
          </a:p>
        </p:txBody>
      </p:sp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aixa de Texto 8"/>
          <p:cNvSpPr txBox="1"/>
          <p:nvPr/>
        </p:nvSpPr>
        <p:spPr>
          <a:xfrm>
            <a:off x="1266190" y="1691005"/>
            <a:ext cx="429641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É a parte mais distante é a sua parte na distância entre íons vizinhs em um sólido iônicos.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4730" y="3149600"/>
            <a:ext cx="1905000" cy="1581150"/>
          </a:xfrm>
          <a:prstGeom prst="rect">
            <a:avLst/>
          </a:prstGeom>
        </p:spPr>
      </p:pic>
      <p:sp>
        <p:nvSpPr>
          <p:cNvPr id="8" name="Caixa de Texto 7"/>
          <p:cNvSpPr txBox="1"/>
          <p:nvPr/>
        </p:nvSpPr>
        <p:spPr>
          <a:xfrm>
            <a:off x="5562600" y="2484120"/>
            <a:ext cx="5295265" cy="16300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A distância entre os centros de um cátion e um ânion vizihos e a soma dos dois raios iônicos.</a:t>
            </a:r>
            <a:r>
              <a:rPr lang="pt-BR" altLang="en-US" sz="2000" b="1">
                <a:sym typeface="+mn-ea"/>
              </a:rPr>
              <a:t> Na prática, tomamos o raio do íon óxido como sendo 140 pm</a:t>
            </a:r>
            <a:r>
              <a:rPr lang="pt-BR" altLang="en-US" sz="2000">
                <a:sym typeface="+mn-ea"/>
              </a:rPr>
              <a:t> e calculamos o raio de outro íon nesse valor. </a:t>
            </a:r>
          </a:p>
        </p:txBody>
      </p:sp>
      <p:sp>
        <p:nvSpPr>
          <p:cNvPr id="10" name="Caixa de Texto 9"/>
          <p:cNvSpPr txBox="1"/>
          <p:nvPr/>
        </p:nvSpPr>
        <p:spPr>
          <a:xfrm>
            <a:off x="5562600" y="4286885"/>
            <a:ext cx="5295265" cy="1322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 b="1" i="1">
                <a:sym typeface="+mn-ea"/>
              </a:rPr>
              <a:t>Por exemplo, com a distância entre os centros dos íons vizinhos Mg</a:t>
            </a:r>
            <a:r>
              <a:rPr lang="pt-BR" altLang="en-US" sz="2000" b="1" i="1" baseline="30000">
                <a:sym typeface="+mn-ea"/>
              </a:rPr>
              <a:t>+2</a:t>
            </a:r>
            <a:r>
              <a:rPr lang="pt-BR" altLang="en-US" sz="2000" b="1" i="1">
                <a:sym typeface="+mn-ea"/>
              </a:rPr>
              <a:t> e O</a:t>
            </a:r>
            <a:r>
              <a:rPr lang="pt-BR" altLang="en-US" sz="2000" b="1" i="1" baseline="30000">
                <a:sym typeface="+mn-ea"/>
              </a:rPr>
              <a:t>+2</a:t>
            </a:r>
            <a:r>
              <a:rPr lang="pt-BR" altLang="en-US" sz="2000" b="1" i="1">
                <a:sym typeface="+mn-ea"/>
              </a:rPr>
              <a:t>no óxido de magnésio é 212 pm, o raio do íon magnésio é dada como 212pm - 140 pm = 72pm.</a:t>
            </a:r>
          </a:p>
        </p:txBody>
      </p:sp>
      <p:sp>
        <p:nvSpPr>
          <p:cNvPr id="11" name="Caixa de Texto 10"/>
          <p:cNvSpPr txBox="1"/>
          <p:nvPr/>
        </p:nvSpPr>
        <p:spPr>
          <a:xfrm>
            <a:off x="1266190" y="5040630"/>
            <a:ext cx="429641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Todos os cátions são menores que seus átomos geradores, pela perca de e</a:t>
            </a:r>
            <a:r>
              <a:rPr lang="pt-BR" altLang="en-US" sz="2000" baseline="30000">
                <a:sym typeface="+mn-ea"/>
              </a:rPr>
              <a:t>-</a:t>
            </a:r>
            <a:r>
              <a:rPr lang="pt-BR" altLang="en-US" sz="2000">
                <a:sym typeface="+mn-ea"/>
              </a:rPr>
              <a:t> expondo seu </a:t>
            </a:r>
            <a:r>
              <a:rPr lang="pt-BR" altLang="en-US" sz="2000" i="1">
                <a:sym typeface="+mn-ea"/>
              </a:rPr>
              <a:t>core</a:t>
            </a:r>
            <a:r>
              <a:rPr lang="pt-BR" altLang="en-US" sz="2000">
                <a:sym typeface="+mn-ea"/>
              </a:rPr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aixa de Texto 8"/>
          <p:cNvSpPr txBox="1"/>
          <p:nvPr/>
        </p:nvSpPr>
        <p:spPr>
          <a:xfrm>
            <a:off x="1266190" y="691515"/>
            <a:ext cx="4296410" cy="706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Os ânis são maiores que os seus átomos geradores.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5562600" y="1017905"/>
            <a:ext cx="4296410" cy="16300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A razão pode ser obtida pelo crescimento do número de elétrons na camada de calência do ânion e peo efeito repulsivo que os elétrns exercem eentre si. </a:t>
            </a:r>
          </a:p>
        </p:txBody>
      </p:sp>
      <p:sp>
        <p:nvSpPr>
          <p:cNvPr id="6" name="Caixa de Texto 5"/>
          <p:cNvSpPr txBox="1"/>
          <p:nvPr/>
        </p:nvSpPr>
        <p:spPr>
          <a:xfrm>
            <a:off x="1266190" y="1800860"/>
            <a:ext cx="4296410" cy="16300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A variação do raio dos ânions mostra a mesma tendência diagonal que as do átomo e dos cátions, que são menores no externo à direita da T.B., perto do Flúor.</a:t>
            </a:r>
          </a:p>
        </p:txBody>
      </p:sp>
      <p:sp>
        <p:nvSpPr>
          <p:cNvPr id="7" name="Caixa de Texto 6"/>
          <p:cNvSpPr txBox="1"/>
          <p:nvPr/>
        </p:nvSpPr>
        <p:spPr>
          <a:xfrm>
            <a:off x="5562600" y="2921635"/>
            <a:ext cx="429641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Átomos e íons com o mesmo número de elétrons são chamados de </a:t>
            </a:r>
            <a:r>
              <a:rPr lang="pt-BR" altLang="en-US" sz="2000" b="1">
                <a:sym typeface="+mn-ea"/>
              </a:rPr>
              <a:t>isoeletrônicos</a:t>
            </a:r>
            <a:r>
              <a:rPr lang="pt-BR" altLang="en-US" sz="2000">
                <a:sym typeface="+mn-ea"/>
              </a:rPr>
              <a:t>. </a:t>
            </a:r>
          </a:p>
        </p:txBody>
      </p:sp>
      <p:sp>
        <p:nvSpPr>
          <p:cNvPr id="8" name="Caixa de Texto 7"/>
          <p:cNvSpPr txBox="1"/>
          <p:nvPr/>
        </p:nvSpPr>
        <p:spPr>
          <a:xfrm>
            <a:off x="510540" y="3936365"/>
            <a:ext cx="11169650" cy="1322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 b="1">
                <a:sym typeface="+mn-ea"/>
              </a:rPr>
              <a:t>Por exemplo: Na</a:t>
            </a:r>
            <a:r>
              <a:rPr lang="pt-BR" altLang="en-US" sz="2000" b="1" baseline="30000">
                <a:sym typeface="+mn-ea"/>
              </a:rPr>
              <a:t>+</a:t>
            </a:r>
            <a:r>
              <a:rPr lang="pt-BR" altLang="en-US" sz="2000" b="1">
                <a:sym typeface="+mn-ea"/>
              </a:rPr>
              <a:t>, F</a:t>
            </a:r>
            <a:r>
              <a:rPr lang="pt-BR" altLang="en-US" sz="2000" b="1" baseline="30000">
                <a:sym typeface="+mn-ea"/>
              </a:rPr>
              <a:t>-</a:t>
            </a:r>
            <a:r>
              <a:rPr lang="pt-BR" altLang="en-US" sz="2000" b="1">
                <a:sym typeface="+mn-ea"/>
              </a:rPr>
              <a:t>e Mg</a:t>
            </a:r>
            <a:r>
              <a:rPr lang="pt-BR" altLang="en-US" sz="2000" b="1" baseline="30000">
                <a:sym typeface="+mn-ea"/>
              </a:rPr>
              <a:t>+2</a:t>
            </a:r>
            <a:r>
              <a:rPr lang="pt-BR" altLang="en-US" sz="2000" b="1">
                <a:sym typeface="+mn-ea"/>
              </a:rPr>
              <a:t> são isoeletrônicos. Todos os três íons tem a mesma configuração eletrônica, mas seus raios diferem, por terem diferentes cargas nucleares. O íon de magnésio tem a maior carga nuclear, então tem a maior atraçãosobre os elétrons e, portanto, o menor raio. O íon de Fluor tem a menor carga nuclear dos três íons isoeletrônico e, como resultado, tem o maior raio.</a:t>
            </a:r>
          </a:p>
        </p:txBody>
      </p:sp>
      <p:sp>
        <p:nvSpPr>
          <p:cNvPr id="10" name="Caixa de Texto 9"/>
          <p:cNvSpPr txBox="1"/>
          <p:nvPr/>
        </p:nvSpPr>
        <p:spPr>
          <a:xfrm>
            <a:off x="1443355" y="5258435"/>
            <a:ext cx="9303385" cy="1198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400" i="1">
                <a:sym typeface="+mn-ea"/>
              </a:rPr>
              <a:t>Assim, os raios iônicos geralmene crescem de cima para baixo num grupo e decrescem da esquerda ara a direita em um período. Os cátions são menores que seus átomos geradores e os ânions são maiores.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altLang="en-US">
                <a:sym typeface="+mn-ea"/>
              </a:rPr>
              <a:t>3. A energia de ionização.</a:t>
            </a:r>
            <a:endParaRPr lang="pt-BR"/>
          </a:p>
        </p:txBody>
      </p:sp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Caixa de Texto 3"/>
          <p:cNvSpPr txBox="1"/>
          <p:nvPr/>
        </p:nvSpPr>
        <p:spPr>
          <a:xfrm>
            <a:off x="1266190" y="1691005"/>
            <a:ext cx="4296410" cy="706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Energia necessária para retirar um elétron de um átomo na fase gasosa.</a:t>
            </a:r>
          </a:p>
        </p:txBody>
      </p:sp>
      <p:sp>
        <p:nvSpPr>
          <p:cNvPr id="6" name="Caixa de Texto 5"/>
          <p:cNvSpPr txBox="1"/>
          <p:nvPr/>
        </p:nvSpPr>
        <p:spPr>
          <a:xfrm>
            <a:off x="5562600" y="2120900"/>
            <a:ext cx="4296410" cy="706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A </a:t>
            </a:r>
            <a:r>
              <a:rPr lang="pt-BR" altLang="en-US" sz="2000" b="1" i="1">
                <a:sym typeface="+mn-ea"/>
              </a:rPr>
              <a:t>primeira energia de ionização, I</a:t>
            </a:r>
            <a:r>
              <a:rPr lang="pt-BR" altLang="en-US" sz="2000" b="1" i="1" baseline="-25000">
                <a:sym typeface="+mn-ea"/>
              </a:rPr>
              <a:t>1</a:t>
            </a:r>
            <a:r>
              <a:rPr lang="pt-BR" altLang="en-US" sz="2000">
                <a:sym typeface="+mn-ea"/>
              </a:rPr>
              <a:t>, partimos do átomo neutro.</a:t>
            </a:r>
            <a:endParaRPr lang="pt-BR" altLang="en-US" sz="2000" i="1" baseline="-25000">
              <a:sym typeface="+mn-ea"/>
            </a:endParaRPr>
          </a:p>
        </p:txBody>
      </p:sp>
      <p:sp>
        <p:nvSpPr>
          <p:cNvPr id="7" name="Caixa de Texto 6"/>
          <p:cNvSpPr txBox="1"/>
          <p:nvPr/>
        </p:nvSpPr>
        <p:spPr>
          <a:xfrm>
            <a:off x="2844165" y="2827655"/>
            <a:ext cx="650367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 b="1" i="1">
                <a:sym typeface="+mn-ea"/>
              </a:rPr>
              <a:t>Cu</a:t>
            </a:r>
            <a:r>
              <a:rPr lang="pt-BR" altLang="en-US" sz="2000" b="1" i="1" baseline="-25000">
                <a:sym typeface="+mn-ea"/>
              </a:rPr>
              <a:t>(g)</a:t>
            </a:r>
            <a:r>
              <a:rPr lang="pt-BR" altLang="en-US" sz="2000" b="1" i="1">
                <a:sym typeface="+mn-ea"/>
              </a:rPr>
              <a:t>------&gt; Cu</a:t>
            </a:r>
            <a:r>
              <a:rPr lang="pt-BR" altLang="en-US" sz="2000" b="1" i="1" baseline="30000">
                <a:sym typeface="+mn-ea"/>
              </a:rPr>
              <a:t>+</a:t>
            </a:r>
            <a:r>
              <a:rPr lang="pt-BR" altLang="en-US" sz="2000" b="1" i="1" baseline="-25000">
                <a:sym typeface="+mn-ea"/>
              </a:rPr>
              <a:t>(g)</a:t>
            </a:r>
            <a:r>
              <a:rPr lang="pt-BR" altLang="en-US" sz="2000" b="1" i="1">
                <a:sym typeface="+mn-ea"/>
              </a:rPr>
              <a:t> + e</a:t>
            </a:r>
            <a:r>
              <a:rPr lang="pt-BR" altLang="en-US" sz="2000" b="1" i="1" baseline="30000">
                <a:sym typeface="+mn-ea"/>
              </a:rPr>
              <a:t>-</a:t>
            </a:r>
            <a:r>
              <a:rPr lang="pt-BR" altLang="en-US" sz="2000" b="1" i="1" baseline="-25000">
                <a:sym typeface="+mn-ea"/>
              </a:rPr>
              <a:t>(g)</a:t>
            </a:r>
            <a:r>
              <a:rPr lang="pt-BR" altLang="en-US" sz="2000" b="1" i="1">
                <a:sym typeface="+mn-ea"/>
              </a:rPr>
              <a:t> energia requerida I</a:t>
            </a:r>
            <a:r>
              <a:rPr lang="pt-BR" altLang="en-US" sz="2000" b="1" i="1" baseline="-25000">
                <a:sym typeface="+mn-ea"/>
              </a:rPr>
              <a:t>1</a:t>
            </a:r>
            <a:r>
              <a:rPr lang="pt-BR" altLang="en-US" sz="2000" b="1" i="1">
                <a:sym typeface="+mn-ea"/>
              </a:rPr>
              <a:t> (785 KJ.Mol</a:t>
            </a:r>
            <a:r>
              <a:rPr lang="pt-BR" altLang="en-US" sz="2000" b="1" i="1" baseline="30000">
                <a:sym typeface="+mn-ea"/>
              </a:rPr>
              <a:t>-1</a:t>
            </a:r>
            <a:r>
              <a:rPr lang="pt-BR" altLang="en-US" sz="2000" b="1" i="1">
                <a:sym typeface="+mn-ea"/>
              </a:rPr>
              <a:t>).</a:t>
            </a:r>
          </a:p>
        </p:txBody>
      </p:sp>
      <p:sp>
        <p:nvSpPr>
          <p:cNvPr id="8" name="Caixa de Texto 7"/>
          <p:cNvSpPr txBox="1"/>
          <p:nvPr/>
        </p:nvSpPr>
        <p:spPr>
          <a:xfrm>
            <a:off x="5562600" y="3226435"/>
            <a:ext cx="4296410" cy="1322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A </a:t>
            </a:r>
            <a:r>
              <a:rPr lang="pt-BR" altLang="en-US" sz="2000" b="1" i="1">
                <a:sym typeface="+mn-ea"/>
              </a:rPr>
              <a:t> segunda energia de ionização I</a:t>
            </a:r>
            <a:r>
              <a:rPr lang="pt-BR" altLang="en-US" sz="2000" b="1" i="1" baseline="-25000">
                <a:sym typeface="+mn-ea"/>
              </a:rPr>
              <a:t>2</a:t>
            </a:r>
            <a:r>
              <a:rPr lang="pt-BR" altLang="en-US" sz="2000">
                <a:sym typeface="+mn-ea"/>
              </a:rPr>
              <a:t>, de um elemento é a energia necessária para remover um elétron de um cátion gasoso com carga unitária.</a:t>
            </a:r>
            <a:endParaRPr lang="pt-BR" altLang="en-US" sz="2000" i="1" baseline="-25000">
              <a:sym typeface="+mn-ea"/>
            </a:endParaRPr>
          </a:p>
        </p:txBody>
      </p:sp>
      <p:sp>
        <p:nvSpPr>
          <p:cNvPr id="10" name="Caixa de Texto 9"/>
          <p:cNvSpPr txBox="1"/>
          <p:nvPr/>
        </p:nvSpPr>
        <p:spPr>
          <a:xfrm>
            <a:off x="2689225" y="4548505"/>
            <a:ext cx="6812915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 b="1" i="1">
                <a:sym typeface="+mn-ea"/>
              </a:rPr>
              <a:t>Cu</a:t>
            </a:r>
            <a:r>
              <a:rPr lang="pt-BR" altLang="en-US" sz="2000" b="1" i="1" baseline="30000">
                <a:sym typeface="+mn-ea"/>
              </a:rPr>
              <a:t>+</a:t>
            </a:r>
            <a:r>
              <a:rPr lang="pt-BR" altLang="en-US" sz="2000" b="1" i="1" baseline="-25000">
                <a:sym typeface="+mn-ea"/>
              </a:rPr>
              <a:t>(g)</a:t>
            </a:r>
            <a:r>
              <a:rPr lang="pt-BR" altLang="en-US" sz="2000" b="1" i="1">
                <a:sym typeface="+mn-ea"/>
              </a:rPr>
              <a:t>-----&gt; Cu </a:t>
            </a:r>
            <a:r>
              <a:rPr lang="pt-BR" altLang="en-US" sz="2000" b="1" i="1" baseline="30000">
                <a:sym typeface="+mn-ea"/>
              </a:rPr>
              <a:t>+2</a:t>
            </a:r>
            <a:r>
              <a:rPr lang="pt-BR" altLang="en-US" sz="2000" b="1" i="1" baseline="-25000">
                <a:sym typeface="+mn-ea"/>
              </a:rPr>
              <a:t>(g)</a:t>
            </a:r>
            <a:r>
              <a:rPr lang="pt-BR" altLang="en-US" sz="2000" b="1" i="1">
                <a:sym typeface="+mn-ea"/>
              </a:rPr>
              <a:t> + e</a:t>
            </a:r>
            <a:r>
              <a:rPr lang="pt-BR" altLang="en-US" sz="2000" b="1" i="1" baseline="30000">
                <a:sym typeface="+mn-ea"/>
              </a:rPr>
              <a:t>-</a:t>
            </a:r>
            <a:r>
              <a:rPr lang="pt-BR" altLang="en-US" sz="2000" b="1" i="1" baseline="-25000">
                <a:sym typeface="+mn-ea"/>
              </a:rPr>
              <a:t>(g)</a:t>
            </a:r>
            <a:r>
              <a:rPr lang="pt-BR" altLang="en-US" sz="2000" b="1" i="1">
                <a:sym typeface="+mn-ea"/>
              </a:rPr>
              <a:t> energia de ionização I</a:t>
            </a:r>
            <a:r>
              <a:rPr lang="pt-BR" altLang="en-US" sz="2000" b="1" i="1" baseline="-25000">
                <a:sym typeface="+mn-ea"/>
              </a:rPr>
              <a:t>2</a:t>
            </a:r>
            <a:r>
              <a:rPr lang="pt-BR" altLang="en-US" sz="2000" b="1" i="1">
                <a:sym typeface="+mn-ea"/>
              </a:rPr>
              <a:t> (1955 KJ.mol</a:t>
            </a:r>
            <a:r>
              <a:rPr lang="pt-BR" altLang="en-US" sz="2000" b="1" i="1" baseline="30000">
                <a:sym typeface="+mn-ea"/>
              </a:rPr>
              <a:t>-1</a:t>
            </a:r>
            <a:r>
              <a:rPr lang="pt-BR" altLang="en-US" sz="2000" b="1" i="1">
                <a:sym typeface="+mn-ea"/>
              </a:rPr>
              <a:t>)</a:t>
            </a:r>
          </a:p>
        </p:txBody>
      </p:sp>
      <p:sp>
        <p:nvSpPr>
          <p:cNvPr id="11" name="Caixa de Texto 10"/>
          <p:cNvSpPr txBox="1"/>
          <p:nvPr/>
        </p:nvSpPr>
        <p:spPr>
          <a:xfrm>
            <a:off x="5562600" y="4947285"/>
            <a:ext cx="4296410" cy="706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A primeira energia de ionização cresce da esquerda para direita no eríodo.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6" descr="Logotipo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" r="3184" b="-3"/>
          <a:stretch>
            <a:fillRect/>
          </a:stretch>
        </p:blipFill>
        <p:spPr>
          <a:xfrm>
            <a:off x="0" y="5514181"/>
            <a:ext cx="1266476" cy="132556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aixa de Texto 8"/>
          <p:cNvSpPr txBox="1"/>
          <p:nvPr/>
        </p:nvSpPr>
        <p:spPr>
          <a:xfrm>
            <a:off x="1266190" y="691515"/>
            <a:ext cx="4725035" cy="1322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Espera-se que os elementos com baixa energia de ionização formem cátions facilmente e que conduzem eletricidade em suas formas sólidas.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5991225" y="1513205"/>
            <a:ext cx="4296410" cy="1014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É pouco provável que elementos com energias de ionização altas formem cátions ou que conduzem eletricidade.</a:t>
            </a:r>
          </a:p>
        </p:txBody>
      </p:sp>
      <p:sp>
        <p:nvSpPr>
          <p:cNvPr id="6" name="Caixa de Texto 5"/>
          <p:cNvSpPr txBox="1"/>
          <p:nvPr/>
        </p:nvSpPr>
        <p:spPr>
          <a:xfrm>
            <a:off x="1265555" y="2263775"/>
            <a:ext cx="4725670" cy="1322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>
                <a:sym typeface="+mn-ea"/>
              </a:rPr>
              <a:t>A energia decresce de cima para baixo em um grupo, pelos fato dos e</a:t>
            </a:r>
            <a:r>
              <a:rPr lang="pt-BR" altLang="en-US" sz="2000" baseline="30000">
                <a:sym typeface="+mn-ea"/>
              </a:rPr>
              <a:t>-</a:t>
            </a:r>
            <a:r>
              <a:rPr lang="pt-BR" altLang="en-US" sz="2000">
                <a:sym typeface="+mn-ea"/>
              </a:rPr>
              <a:t> que estão na camada mais externa não estão tão ligados ao núcleo.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6805" y="2541905"/>
            <a:ext cx="3905250" cy="4316095"/>
          </a:xfrm>
          <a:prstGeom prst="rect">
            <a:avLst/>
          </a:prstGeom>
        </p:spPr>
      </p:pic>
      <p:sp>
        <p:nvSpPr>
          <p:cNvPr id="11" name="Caixa de Texto 10"/>
          <p:cNvSpPr txBox="1"/>
          <p:nvPr/>
        </p:nvSpPr>
        <p:spPr>
          <a:xfrm>
            <a:off x="1265555" y="3889375"/>
            <a:ext cx="4725670" cy="2553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l"/>
            <a:r>
              <a:rPr lang="pt-BR" altLang="en-US" sz="2000" i="1">
                <a:sym typeface="+mn-ea"/>
              </a:rPr>
              <a:t>A I</a:t>
            </a:r>
            <a:r>
              <a:rPr lang="pt-BR" altLang="en-US" sz="2000" i="1" baseline="-25000">
                <a:sym typeface="+mn-ea"/>
              </a:rPr>
              <a:t>1</a:t>
            </a:r>
            <a:r>
              <a:rPr lang="pt-BR" altLang="en-US" sz="2000" i="1">
                <a:sym typeface="+mn-ea"/>
              </a:rPr>
              <a:t> é maior para os elementos próximos ao hélio e menor para os elementos próximo ao Césio. </a:t>
            </a:r>
          </a:p>
          <a:p>
            <a:pPr algn="l"/>
            <a:r>
              <a:rPr lang="pt-BR" altLang="en-US" sz="2000" i="1">
                <a:sym typeface="+mn-ea"/>
              </a:rPr>
              <a:t>A I</a:t>
            </a:r>
            <a:r>
              <a:rPr lang="pt-BR" altLang="en-US" sz="2000" i="1" baseline="-25000">
                <a:sym typeface="+mn-ea"/>
              </a:rPr>
              <a:t>2</a:t>
            </a:r>
            <a:r>
              <a:rPr lang="pt-BR" altLang="en-US" sz="2000" i="1">
                <a:sym typeface="+mn-ea"/>
              </a:rPr>
              <a:t> são maiores do que a primeira, do mesmo elemento, e muito mais alta se o elétron é retirado de uma camada fechada.</a:t>
            </a:r>
          </a:p>
          <a:p>
            <a:pPr algn="l"/>
            <a:r>
              <a:rPr lang="pt-BR" altLang="en-US" sz="2000" i="1">
                <a:sym typeface="+mn-ea"/>
              </a:rPr>
              <a:t>Os metais são encontrado na parte de baixo à esquerda pr ter baixa ionização.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6053</Words>
  <Application>Microsoft Office PowerPoint</Application>
  <PresentationFormat>Widescreen</PresentationFormat>
  <Paragraphs>129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Monitoria de Química  Assunto:A periocidade das propriedades atômicas</vt:lpstr>
      <vt:lpstr>O que você aprenderá nesta aula?</vt:lpstr>
      <vt:lpstr>1. O raio atômico.</vt:lpstr>
      <vt:lpstr>Apresentação do PowerPoint</vt:lpstr>
      <vt:lpstr>Apresentação do PowerPoint</vt:lpstr>
      <vt:lpstr>2. O raio iônico.</vt:lpstr>
      <vt:lpstr>Apresentação do PowerPoint</vt:lpstr>
      <vt:lpstr>3. A energia de ionização.</vt:lpstr>
      <vt:lpstr>Apresentação do PowerPoint</vt:lpstr>
      <vt:lpstr>4. O efeito do par inerte.</vt:lpstr>
      <vt:lpstr>5. As relações diagonais.</vt:lpstr>
      <vt:lpstr>Apresentação do PowerPoint</vt:lpstr>
      <vt:lpstr>6. A afinidade eletrônica.</vt:lpstr>
      <vt:lpstr>7. Eletronegatividade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Monitoria de Matemática  Assunto:</dc:title>
  <dc:creator>Lino Pontes Oliveira</dc:creator>
  <cp:lastModifiedBy>Felipe Garcia</cp:lastModifiedBy>
  <cp:revision>5</cp:revision>
  <dcterms:created xsi:type="dcterms:W3CDTF">2021-01-27T14:22:00Z</dcterms:created>
  <dcterms:modified xsi:type="dcterms:W3CDTF">2021-03-12T23:01:22Z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1046-11.2.0.10017</vt:lpwstr>
  </property>
</Properties>
</file>