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0" r:id="rId6"/>
    <p:sldId id="274" r:id="rId7"/>
    <p:sldId id="260" r:id="rId8"/>
    <p:sldId id="261" r:id="rId9"/>
    <p:sldId id="262" r:id="rId10"/>
    <p:sldId id="263" r:id="rId11"/>
    <p:sldId id="275" r:id="rId12"/>
    <p:sldId id="264" r:id="rId13"/>
    <p:sldId id="265" r:id="rId14"/>
    <p:sldId id="266" r:id="rId15"/>
    <p:sldId id="272" r:id="rId16"/>
    <p:sldId id="269" r:id="rId17"/>
    <p:sldId id="27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B8B1B-0297-462C-93FF-8D6E759EB5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ACCDC70-BF20-4B85-A4A9-6D6F341F171A}">
      <dgm:prSet/>
      <dgm:spPr/>
      <dgm:t>
        <a:bodyPr/>
        <a:lstStyle/>
        <a:p>
          <a:r>
            <a:rPr lang="pt-BR"/>
            <a:t>Todas as minas pertenciam a Portugal, que concedia lotes (datas) aos mineradores que explorassem o ouro. O trabalho, entretanto, era realizada por escravos negros, em locais denominados lavras.</a:t>
          </a:r>
          <a:endParaRPr lang="en-US"/>
        </a:p>
      </dgm:t>
    </dgm:pt>
    <dgm:pt modelId="{D6109476-B092-467C-BDDA-8E38DDEE99D8}" type="parTrans" cxnId="{EF5DE764-E357-410E-8446-E3894F3C0CD9}">
      <dgm:prSet/>
      <dgm:spPr/>
      <dgm:t>
        <a:bodyPr/>
        <a:lstStyle/>
        <a:p>
          <a:endParaRPr lang="en-US"/>
        </a:p>
      </dgm:t>
    </dgm:pt>
    <dgm:pt modelId="{79C67DCC-E4DA-42B6-92A2-E2499E155CA2}" type="sibTrans" cxnId="{EF5DE764-E357-410E-8446-E3894F3C0CD9}">
      <dgm:prSet/>
      <dgm:spPr/>
      <dgm:t>
        <a:bodyPr/>
        <a:lstStyle/>
        <a:p>
          <a:endParaRPr lang="en-US"/>
        </a:p>
      </dgm:t>
    </dgm:pt>
    <dgm:pt modelId="{327E4D0E-9173-452D-B7BA-53D23F794FE9}">
      <dgm:prSet/>
      <dgm:spPr/>
      <dgm:t>
        <a:bodyPr/>
        <a:lstStyle/>
        <a:p>
          <a:r>
            <a:rPr lang="pt-BR"/>
            <a:t>Vendo no ouro a possibilidade de salvar sua economia, Portugal logo criou leis especiais e organizou um rígido esquema administrativo para controlar a região mineradora.</a:t>
          </a:r>
          <a:endParaRPr lang="en-US"/>
        </a:p>
      </dgm:t>
    </dgm:pt>
    <dgm:pt modelId="{564C1484-D862-4543-B6CB-824FC6715B83}" type="parTrans" cxnId="{24127D50-F183-43C9-B664-E8706787AB4A}">
      <dgm:prSet/>
      <dgm:spPr/>
      <dgm:t>
        <a:bodyPr/>
        <a:lstStyle/>
        <a:p>
          <a:endParaRPr lang="en-US"/>
        </a:p>
      </dgm:t>
    </dgm:pt>
    <dgm:pt modelId="{AF04D422-1347-47D9-9264-D28189CA8A5F}" type="sibTrans" cxnId="{24127D50-F183-43C9-B664-E8706787AB4A}">
      <dgm:prSet/>
      <dgm:spPr/>
      <dgm:t>
        <a:bodyPr/>
        <a:lstStyle/>
        <a:p>
          <a:endParaRPr lang="en-US"/>
        </a:p>
      </dgm:t>
    </dgm:pt>
    <dgm:pt modelId="{B08FF184-3FCA-4271-AB65-6FBFCC97CBD0}" type="pres">
      <dgm:prSet presAssocID="{7C7B8B1B-0297-462C-93FF-8D6E759EB5F1}" presName="root" presStyleCnt="0">
        <dgm:presLayoutVars>
          <dgm:dir/>
          <dgm:resizeHandles val="exact"/>
        </dgm:presLayoutVars>
      </dgm:prSet>
      <dgm:spPr/>
    </dgm:pt>
    <dgm:pt modelId="{8E54E42A-0001-4A9E-8D0C-8CCC19999769}" type="pres">
      <dgm:prSet presAssocID="{BACCDC70-BF20-4B85-A4A9-6D6F341F171A}" presName="compNode" presStyleCnt="0"/>
      <dgm:spPr/>
    </dgm:pt>
    <dgm:pt modelId="{DA7E8E47-31A3-4B02-8817-86B3FF8C94E8}" type="pres">
      <dgm:prSet presAssocID="{BACCDC70-BF20-4B85-A4A9-6D6F341F171A}" presName="bgRect" presStyleLbl="bgShp" presStyleIdx="0" presStyleCnt="2"/>
      <dgm:spPr/>
    </dgm:pt>
    <dgm:pt modelId="{33864834-02D4-4588-B7FE-ED6FEF9E62D5}" type="pres">
      <dgm:prSet presAssocID="{BACCDC70-BF20-4B85-A4A9-6D6F341F171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704427ED-76B6-4C57-AD2A-6277B8C2EEFA}" type="pres">
      <dgm:prSet presAssocID="{BACCDC70-BF20-4B85-A4A9-6D6F341F171A}" presName="spaceRect" presStyleCnt="0"/>
      <dgm:spPr/>
    </dgm:pt>
    <dgm:pt modelId="{D0C3AC27-C92A-4CFF-8EB1-85ECB0D1D1AF}" type="pres">
      <dgm:prSet presAssocID="{BACCDC70-BF20-4B85-A4A9-6D6F341F171A}" presName="parTx" presStyleLbl="revTx" presStyleIdx="0" presStyleCnt="2">
        <dgm:presLayoutVars>
          <dgm:chMax val="0"/>
          <dgm:chPref val="0"/>
        </dgm:presLayoutVars>
      </dgm:prSet>
      <dgm:spPr/>
    </dgm:pt>
    <dgm:pt modelId="{2E55EE5E-390F-4602-9ED7-77E32C08F692}" type="pres">
      <dgm:prSet presAssocID="{79C67DCC-E4DA-42B6-92A2-E2499E155CA2}" presName="sibTrans" presStyleCnt="0"/>
      <dgm:spPr/>
    </dgm:pt>
    <dgm:pt modelId="{B1E100BB-7078-426B-9910-F580680823E1}" type="pres">
      <dgm:prSet presAssocID="{327E4D0E-9173-452D-B7BA-53D23F794FE9}" presName="compNode" presStyleCnt="0"/>
      <dgm:spPr/>
    </dgm:pt>
    <dgm:pt modelId="{72209694-1D45-488E-B5D6-AF2EF7976227}" type="pres">
      <dgm:prSet presAssocID="{327E4D0E-9173-452D-B7BA-53D23F794FE9}" presName="bgRect" presStyleLbl="bgShp" presStyleIdx="1" presStyleCnt="2"/>
      <dgm:spPr/>
    </dgm:pt>
    <dgm:pt modelId="{35946422-2ED5-464F-978D-54589EE777BC}" type="pres">
      <dgm:prSet presAssocID="{327E4D0E-9173-452D-B7BA-53D23F794FE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EE9CB6A-E808-4F21-816F-1DC19CDCB922}" type="pres">
      <dgm:prSet presAssocID="{327E4D0E-9173-452D-B7BA-53D23F794FE9}" presName="spaceRect" presStyleCnt="0"/>
      <dgm:spPr/>
    </dgm:pt>
    <dgm:pt modelId="{5B373DFA-B6C7-4EA4-9F39-0398E9DB01B7}" type="pres">
      <dgm:prSet presAssocID="{327E4D0E-9173-452D-B7BA-53D23F794FE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EB9C20A-5F5C-4CA1-BC39-010272535AB1}" type="presOf" srcId="{327E4D0E-9173-452D-B7BA-53D23F794FE9}" destId="{5B373DFA-B6C7-4EA4-9F39-0398E9DB01B7}" srcOrd="0" destOrd="0" presId="urn:microsoft.com/office/officeart/2018/2/layout/IconVerticalSolidList"/>
    <dgm:cxn modelId="{EF5DE764-E357-410E-8446-E3894F3C0CD9}" srcId="{7C7B8B1B-0297-462C-93FF-8D6E759EB5F1}" destId="{BACCDC70-BF20-4B85-A4A9-6D6F341F171A}" srcOrd="0" destOrd="0" parTransId="{D6109476-B092-467C-BDDA-8E38DDEE99D8}" sibTransId="{79C67DCC-E4DA-42B6-92A2-E2499E155CA2}"/>
    <dgm:cxn modelId="{24127D50-F183-43C9-B664-E8706787AB4A}" srcId="{7C7B8B1B-0297-462C-93FF-8D6E759EB5F1}" destId="{327E4D0E-9173-452D-B7BA-53D23F794FE9}" srcOrd="1" destOrd="0" parTransId="{564C1484-D862-4543-B6CB-824FC6715B83}" sibTransId="{AF04D422-1347-47D9-9264-D28189CA8A5F}"/>
    <dgm:cxn modelId="{A212E67E-3EDD-4437-9059-BD5982A91033}" type="presOf" srcId="{7C7B8B1B-0297-462C-93FF-8D6E759EB5F1}" destId="{B08FF184-3FCA-4271-AB65-6FBFCC97CBD0}" srcOrd="0" destOrd="0" presId="urn:microsoft.com/office/officeart/2018/2/layout/IconVerticalSolidList"/>
    <dgm:cxn modelId="{724E36BD-0F93-48B0-BE5F-022F2F80153E}" type="presOf" srcId="{BACCDC70-BF20-4B85-A4A9-6D6F341F171A}" destId="{D0C3AC27-C92A-4CFF-8EB1-85ECB0D1D1AF}" srcOrd="0" destOrd="0" presId="urn:microsoft.com/office/officeart/2018/2/layout/IconVerticalSolidList"/>
    <dgm:cxn modelId="{69092E9A-7005-43E5-B2D6-55BE1C39E85C}" type="presParOf" srcId="{B08FF184-3FCA-4271-AB65-6FBFCC97CBD0}" destId="{8E54E42A-0001-4A9E-8D0C-8CCC19999769}" srcOrd="0" destOrd="0" presId="urn:microsoft.com/office/officeart/2018/2/layout/IconVerticalSolidList"/>
    <dgm:cxn modelId="{D002E83B-3F82-4345-94B2-8BFC9C724918}" type="presParOf" srcId="{8E54E42A-0001-4A9E-8D0C-8CCC19999769}" destId="{DA7E8E47-31A3-4B02-8817-86B3FF8C94E8}" srcOrd="0" destOrd="0" presId="urn:microsoft.com/office/officeart/2018/2/layout/IconVerticalSolidList"/>
    <dgm:cxn modelId="{3A82C7A6-0C77-45D2-869D-161CB7D1CAB1}" type="presParOf" srcId="{8E54E42A-0001-4A9E-8D0C-8CCC19999769}" destId="{33864834-02D4-4588-B7FE-ED6FEF9E62D5}" srcOrd="1" destOrd="0" presId="urn:microsoft.com/office/officeart/2018/2/layout/IconVerticalSolidList"/>
    <dgm:cxn modelId="{4791C9EF-3846-4770-B2A6-280B2DB1A35C}" type="presParOf" srcId="{8E54E42A-0001-4A9E-8D0C-8CCC19999769}" destId="{704427ED-76B6-4C57-AD2A-6277B8C2EEFA}" srcOrd="2" destOrd="0" presId="urn:microsoft.com/office/officeart/2018/2/layout/IconVerticalSolidList"/>
    <dgm:cxn modelId="{68D74B79-8B93-476F-A6E9-2C045E16F987}" type="presParOf" srcId="{8E54E42A-0001-4A9E-8D0C-8CCC19999769}" destId="{D0C3AC27-C92A-4CFF-8EB1-85ECB0D1D1AF}" srcOrd="3" destOrd="0" presId="urn:microsoft.com/office/officeart/2018/2/layout/IconVerticalSolidList"/>
    <dgm:cxn modelId="{3218016C-92E4-4A4D-93A9-24EDE9184B35}" type="presParOf" srcId="{B08FF184-3FCA-4271-AB65-6FBFCC97CBD0}" destId="{2E55EE5E-390F-4602-9ED7-77E32C08F692}" srcOrd="1" destOrd="0" presId="urn:microsoft.com/office/officeart/2018/2/layout/IconVerticalSolidList"/>
    <dgm:cxn modelId="{F949D308-9AE8-4F74-AB4A-606C69C64E19}" type="presParOf" srcId="{B08FF184-3FCA-4271-AB65-6FBFCC97CBD0}" destId="{B1E100BB-7078-426B-9910-F580680823E1}" srcOrd="2" destOrd="0" presId="urn:microsoft.com/office/officeart/2018/2/layout/IconVerticalSolidList"/>
    <dgm:cxn modelId="{C0C79C31-1618-4DEE-A0C2-251AB0D49BDB}" type="presParOf" srcId="{B1E100BB-7078-426B-9910-F580680823E1}" destId="{72209694-1D45-488E-B5D6-AF2EF7976227}" srcOrd="0" destOrd="0" presId="urn:microsoft.com/office/officeart/2018/2/layout/IconVerticalSolidList"/>
    <dgm:cxn modelId="{95D88AAF-5748-4A4A-9776-91A591206924}" type="presParOf" srcId="{B1E100BB-7078-426B-9910-F580680823E1}" destId="{35946422-2ED5-464F-978D-54589EE777BC}" srcOrd="1" destOrd="0" presId="urn:microsoft.com/office/officeart/2018/2/layout/IconVerticalSolidList"/>
    <dgm:cxn modelId="{13600D32-DD47-468C-A6B9-AED90CDF5295}" type="presParOf" srcId="{B1E100BB-7078-426B-9910-F580680823E1}" destId="{8EE9CB6A-E808-4F21-816F-1DC19CDCB922}" srcOrd="2" destOrd="0" presId="urn:microsoft.com/office/officeart/2018/2/layout/IconVerticalSolidList"/>
    <dgm:cxn modelId="{2A860FFD-6BA4-4F64-B1B7-2408C06B8218}" type="presParOf" srcId="{B1E100BB-7078-426B-9910-F580680823E1}" destId="{5B373DFA-B6C7-4EA4-9F39-0398E9DB01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86C65-2F14-4697-8D39-C047613639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pt-BR"/>
        </a:p>
      </dgm:t>
    </dgm:pt>
    <dgm:pt modelId="{D740DF75-8FA0-4BEB-A379-E2F69558694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Administrativa</a:t>
          </a:r>
        </a:p>
      </dgm:t>
    </dgm:pt>
    <dgm:pt modelId="{078BA754-1012-4499-A69C-07FC7BA5B398}" type="parTrans" cxnId="{1C6D64BA-44A5-4259-93EC-56C10BD0E934}">
      <dgm:prSet/>
      <dgm:spPr/>
      <dgm:t>
        <a:bodyPr/>
        <a:lstStyle/>
        <a:p>
          <a:endParaRPr lang="pt-BR"/>
        </a:p>
      </dgm:t>
    </dgm:pt>
    <dgm:pt modelId="{4B6C6344-3691-400E-89F0-10A3A2BD615B}" type="sibTrans" cxnId="{1C6D64BA-44A5-4259-93EC-56C10BD0E934}">
      <dgm:prSet/>
      <dgm:spPr/>
      <dgm:t>
        <a:bodyPr/>
        <a:lstStyle/>
        <a:p>
          <a:endParaRPr lang="pt-BR"/>
        </a:p>
      </dgm:t>
    </dgm:pt>
    <dgm:pt modelId="{28FE8334-B979-4C14-A905-EB23AF01E0D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Judicial</a:t>
          </a:r>
        </a:p>
      </dgm:t>
    </dgm:pt>
    <dgm:pt modelId="{186231D6-FED3-40FE-AA62-1CBDE2E061EF}" type="parTrans" cxnId="{4502A069-5755-4D1E-B2F1-D484AC9E5B6A}">
      <dgm:prSet/>
      <dgm:spPr/>
      <dgm:t>
        <a:bodyPr/>
        <a:lstStyle/>
        <a:p>
          <a:endParaRPr lang="pt-BR"/>
        </a:p>
      </dgm:t>
    </dgm:pt>
    <dgm:pt modelId="{9F3CFDB8-D32F-4D5C-BA78-E3C9AEF2CCF9}" type="sibTrans" cxnId="{4502A069-5755-4D1E-B2F1-D484AC9E5B6A}">
      <dgm:prSet/>
      <dgm:spPr/>
      <dgm:t>
        <a:bodyPr/>
        <a:lstStyle/>
        <a:p>
          <a:endParaRPr lang="pt-BR"/>
        </a:p>
      </dgm:t>
    </dgm:pt>
    <dgm:pt modelId="{144EB0C2-328C-4980-9073-EE3C3A11149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Tributária</a:t>
          </a:r>
        </a:p>
      </dgm:t>
    </dgm:pt>
    <dgm:pt modelId="{A61A880B-7F55-4A6C-B3AF-03A81E1F4F24}" type="parTrans" cxnId="{FF57D8D3-F2CA-4E15-9396-EA575FA9CDBC}">
      <dgm:prSet/>
      <dgm:spPr/>
      <dgm:t>
        <a:bodyPr/>
        <a:lstStyle/>
        <a:p>
          <a:endParaRPr lang="pt-BR"/>
        </a:p>
      </dgm:t>
    </dgm:pt>
    <dgm:pt modelId="{2C47B0B1-FC19-4D98-92B8-AD4B277F2EF5}" type="sibTrans" cxnId="{FF57D8D3-F2CA-4E15-9396-EA575FA9CDBC}">
      <dgm:prSet/>
      <dgm:spPr/>
      <dgm:t>
        <a:bodyPr/>
        <a:lstStyle/>
        <a:p>
          <a:endParaRPr lang="pt-BR"/>
        </a:p>
      </dgm:t>
    </dgm:pt>
    <dgm:pt modelId="{4425AEC4-6A1B-4506-AB94-E638CE97F249}" type="pres">
      <dgm:prSet presAssocID="{09486C65-2F14-4697-8D39-C047613639F1}" presName="root" presStyleCnt="0">
        <dgm:presLayoutVars>
          <dgm:dir/>
          <dgm:resizeHandles val="exact"/>
        </dgm:presLayoutVars>
      </dgm:prSet>
      <dgm:spPr/>
    </dgm:pt>
    <dgm:pt modelId="{EB7C2E82-B8E7-428A-8A1D-8EE57979B1F0}" type="pres">
      <dgm:prSet presAssocID="{D740DF75-8FA0-4BEB-A379-E2F69558694B}" presName="compNode" presStyleCnt="0"/>
      <dgm:spPr/>
    </dgm:pt>
    <dgm:pt modelId="{D656CB32-D47F-4B10-AB4C-292771774AD6}" type="pres">
      <dgm:prSet presAssocID="{D740DF75-8FA0-4BEB-A379-E2F69558694B}" presName="bgRect" presStyleLbl="bgShp" presStyleIdx="0" presStyleCnt="3"/>
      <dgm:spPr/>
    </dgm:pt>
    <dgm:pt modelId="{7A9D3877-6799-4B0F-87B7-D9EF7CE70779}" type="pres">
      <dgm:prSet presAssocID="{D740DF75-8FA0-4BEB-A379-E2F6955869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FDA2587-DE4E-4DF8-9B7E-6B9AB0C2A490}" type="pres">
      <dgm:prSet presAssocID="{D740DF75-8FA0-4BEB-A379-E2F69558694B}" presName="spaceRect" presStyleCnt="0"/>
      <dgm:spPr/>
    </dgm:pt>
    <dgm:pt modelId="{B106D8B0-F2E3-4AAA-A39C-EC83DFC46998}" type="pres">
      <dgm:prSet presAssocID="{D740DF75-8FA0-4BEB-A379-E2F69558694B}" presName="parTx" presStyleLbl="revTx" presStyleIdx="0" presStyleCnt="3">
        <dgm:presLayoutVars>
          <dgm:chMax val="0"/>
          <dgm:chPref val="0"/>
        </dgm:presLayoutVars>
      </dgm:prSet>
      <dgm:spPr/>
    </dgm:pt>
    <dgm:pt modelId="{334D2CC6-B9CC-4E3D-9759-D3530B6D3830}" type="pres">
      <dgm:prSet presAssocID="{4B6C6344-3691-400E-89F0-10A3A2BD615B}" presName="sibTrans" presStyleCnt="0"/>
      <dgm:spPr/>
    </dgm:pt>
    <dgm:pt modelId="{242422D8-FAA6-4F44-B7F7-32CBF43DBEBE}" type="pres">
      <dgm:prSet presAssocID="{28FE8334-B979-4C14-A905-EB23AF01E0DF}" presName="compNode" presStyleCnt="0"/>
      <dgm:spPr/>
    </dgm:pt>
    <dgm:pt modelId="{DF846956-1D0C-40B1-9A1D-40A9A2B3F2D6}" type="pres">
      <dgm:prSet presAssocID="{28FE8334-B979-4C14-A905-EB23AF01E0DF}" presName="bgRect" presStyleLbl="bgShp" presStyleIdx="1" presStyleCnt="3"/>
      <dgm:spPr/>
    </dgm:pt>
    <dgm:pt modelId="{C926582C-1061-4B64-8710-9CBBEACEC8C7}" type="pres">
      <dgm:prSet presAssocID="{28FE8334-B979-4C14-A905-EB23AF01E0D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19DD04E-81EE-4756-A3F9-C9F418E18EF0}" type="pres">
      <dgm:prSet presAssocID="{28FE8334-B979-4C14-A905-EB23AF01E0DF}" presName="spaceRect" presStyleCnt="0"/>
      <dgm:spPr/>
    </dgm:pt>
    <dgm:pt modelId="{FF989470-7115-40EF-ABF6-88C6BD5A97CB}" type="pres">
      <dgm:prSet presAssocID="{28FE8334-B979-4C14-A905-EB23AF01E0DF}" presName="parTx" presStyleLbl="revTx" presStyleIdx="1" presStyleCnt="3">
        <dgm:presLayoutVars>
          <dgm:chMax val="0"/>
          <dgm:chPref val="0"/>
        </dgm:presLayoutVars>
      </dgm:prSet>
      <dgm:spPr/>
    </dgm:pt>
    <dgm:pt modelId="{57FF8A04-6832-4575-92AA-BB86C574C5BD}" type="pres">
      <dgm:prSet presAssocID="{9F3CFDB8-D32F-4D5C-BA78-E3C9AEF2CCF9}" presName="sibTrans" presStyleCnt="0"/>
      <dgm:spPr/>
    </dgm:pt>
    <dgm:pt modelId="{BF141A32-7247-486C-A2F6-E7E6BF911D4D}" type="pres">
      <dgm:prSet presAssocID="{144EB0C2-328C-4980-9073-EE3C3A11149F}" presName="compNode" presStyleCnt="0"/>
      <dgm:spPr/>
    </dgm:pt>
    <dgm:pt modelId="{F6BADD26-CDF1-4D62-AE1E-87A7EE305804}" type="pres">
      <dgm:prSet presAssocID="{144EB0C2-328C-4980-9073-EE3C3A11149F}" presName="bgRect" presStyleLbl="bgShp" presStyleIdx="2" presStyleCnt="3"/>
      <dgm:spPr/>
    </dgm:pt>
    <dgm:pt modelId="{6B5B299B-BDC1-4E93-B5CE-F21A76B80C7C}" type="pres">
      <dgm:prSet presAssocID="{144EB0C2-328C-4980-9073-EE3C3A1114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9B27CCA8-9B35-4E5D-98F5-BD14A9EBAC6D}" type="pres">
      <dgm:prSet presAssocID="{144EB0C2-328C-4980-9073-EE3C3A11149F}" presName="spaceRect" presStyleCnt="0"/>
      <dgm:spPr/>
    </dgm:pt>
    <dgm:pt modelId="{7FB5B97B-6B50-4D85-B005-C4A67E9E7081}" type="pres">
      <dgm:prSet presAssocID="{144EB0C2-328C-4980-9073-EE3C3A11149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502A069-5755-4D1E-B2F1-D484AC9E5B6A}" srcId="{09486C65-2F14-4697-8D39-C047613639F1}" destId="{28FE8334-B979-4C14-A905-EB23AF01E0DF}" srcOrd="1" destOrd="0" parTransId="{186231D6-FED3-40FE-AA62-1CBDE2E061EF}" sibTransId="{9F3CFDB8-D32F-4D5C-BA78-E3C9AEF2CCF9}"/>
    <dgm:cxn modelId="{B3A3F673-E0FD-485B-A4FE-17E78EEBAEC3}" type="presOf" srcId="{144EB0C2-328C-4980-9073-EE3C3A11149F}" destId="{7FB5B97B-6B50-4D85-B005-C4A67E9E7081}" srcOrd="0" destOrd="0" presId="urn:microsoft.com/office/officeart/2018/2/layout/IconVerticalSolidList"/>
    <dgm:cxn modelId="{6114ED9F-D787-4FE2-929D-CDC32D996161}" type="presOf" srcId="{28FE8334-B979-4C14-A905-EB23AF01E0DF}" destId="{FF989470-7115-40EF-ABF6-88C6BD5A97CB}" srcOrd="0" destOrd="0" presId="urn:microsoft.com/office/officeart/2018/2/layout/IconVerticalSolidList"/>
    <dgm:cxn modelId="{F8F09DAD-9135-4FA6-BA13-7AA2E70E49B7}" type="presOf" srcId="{D740DF75-8FA0-4BEB-A379-E2F69558694B}" destId="{B106D8B0-F2E3-4AAA-A39C-EC83DFC46998}" srcOrd="0" destOrd="0" presId="urn:microsoft.com/office/officeart/2018/2/layout/IconVerticalSolidList"/>
    <dgm:cxn modelId="{1C6D64BA-44A5-4259-93EC-56C10BD0E934}" srcId="{09486C65-2F14-4697-8D39-C047613639F1}" destId="{D740DF75-8FA0-4BEB-A379-E2F69558694B}" srcOrd="0" destOrd="0" parTransId="{078BA754-1012-4499-A69C-07FC7BA5B398}" sibTransId="{4B6C6344-3691-400E-89F0-10A3A2BD615B}"/>
    <dgm:cxn modelId="{FF57D8D3-F2CA-4E15-9396-EA575FA9CDBC}" srcId="{09486C65-2F14-4697-8D39-C047613639F1}" destId="{144EB0C2-328C-4980-9073-EE3C3A11149F}" srcOrd="2" destOrd="0" parTransId="{A61A880B-7F55-4A6C-B3AF-03A81E1F4F24}" sibTransId="{2C47B0B1-FC19-4D98-92B8-AD4B277F2EF5}"/>
    <dgm:cxn modelId="{F19EDBDA-DB17-45CB-9C51-BE5B7A78D28C}" type="presOf" srcId="{09486C65-2F14-4697-8D39-C047613639F1}" destId="{4425AEC4-6A1B-4506-AB94-E638CE97F249}" srcOrd="0" destOrd="0" presId="urn:microsoft.com/office/officeart/2018/2/layout/IconVerticalSolidList"/>
    <dgm:cxn modelId="{A7483378-EE74-4C18-87A5-94B50C0B2379}" type="presParOf" srcId="{4425AEC4-6A1B-4506-AB94-E638CE97F249}" destId="{EB7C2E82-B8E7-428A-8A1D-8EE57979B1F0}" srcOrd="0" destOrd="0" presId="urn:microsoft.com/office/officeart/2018/2/layout/IconVerticalSolidList"/>
    <dgm:cxn modelId="{9BFC4B1A-EE19-4A9A-83FF-9811C24B4781}" type="presParOf" srcId="{EB7C2E82-B8E7-428A-8A1D-8EE57979B1F0}" destId="{D656CB32-D47F-4B10-AB4C-292771774AD6}" srcOrd="0" destOrd="0" presId="urn:microsoft.com/office/officeart/2018/2/layout/IconVerticalSolidList"/>
    <dgm:cxn modelId="{FB975916-C27A-450E-95FE-B0F50CB963C3}" type="presParOf" srcId="{EB7C2E82-B8E7-428A-8A1D-8EE57979B1F0}" destId="{7A9D3877-6799-4B0F-87B7-D9EF7CE70779}" srcOrd="1" destOrd="0" presId="urn:microsoft.com/office/officeart/2018/2/layout/IconVerticalSolidList"/>
    <dgm:cxn modelId="{DB1191F3-7D25-4D23-A531-7C5A8A4FCBAB}" type="presParOf" srcId="{EB7C2E82-B8E7-428A-8A1D-8EE57979B1F0}" destId="{7FDA2587-DE4E-4DF8-9B7E-6B9AB0C2A490}" srcOrd="2" destOrd="0" presId="urn:microsoft.com/office/officeart/2018/2/layout/IconVerticalSolidList"/>
    <dgm:cxn modelId="{7004EAC3-DF11-40F0-8211-D8FDE23885C7}" type="presParOf" srcId="{EB7C2E82-B8E7-428A-8A1D-8EE57979B1F0}" destId="{B106D8B0-F2E3-4AAA-A39C-EC83DFC46998}" srcOrd="3" destOrd="0" presId="urn:microsoft.com/office/officeart/2018/2/layout/IconVerticalSolidList"/>
    <dgm:cxn modelId="{1750D6BB-A819-4F07-BC0D-3BE5DF7AB458}" type="presParOf" srcId="{4425AEC4-6A1B-4506-AB94-E638CE97F249}" destId="{334D2CC6-B9CC-4E3D-9759-D3530B6D3830}" srcOrd="1" destOrd="0" presId="urn:microsoft.com/office/officeart/2018/2/layout/IconVerticalSolidList"/>
    <dgm:cxn modelId="{50CB3244-9BC6-49B6-8807-CA32760797C2}" type="presParOf" srcId="{4425AEC4-6A1B-4506-AB94-E638CE97F249}" destId="{242422D8-FAA6-4F44-B7F7-32CBF43DBEBE}" srcOrd="2" destOrd="0" presId="urn:microsoft.com/office/officeart/2018/2/layout/IconVerticalSolidList"/>
    <dgm:cxn modelId="{F5734EDE-1281-4814-8BDF-8C93DA9662D4}" type="presParOf" srcId="{242422D8-FAA6-4F44-B7F7-32CBF43DBEBE}" destId="{DF846956-1D0C-40B1-9A1D-40A9A2B3F2D6}" srcOrd="0" destOrd="0" presId="urn:microsoft.com/office/officeart/2018/2/layout/IconVerticalSolidList"/>
    <dgm:cxn modelId="{DC3497B6-E435-4AEA-806A-1DCF8E9AB3F1}" type="presParOf" srcId="{242422D8-FAA6-4F44-B7F7-32CBF43DBEBE}" destId="{C926582C-1061-4B64-8710-9CBBEACEC8C7}" srcOrd="1" destOrd="0" presId="urn:microsoft.com/office/officeart/2018/2/layout/IconVerticalSolidList"/>
    <dgm:cxn modelId="{1B13AC12-4ED5-40BB-8E7E-EA8AABD1FFC0}" type="presParOf" srcId="{242422D8-FAA6-4F44-B7F7-32CBF43DBEBE}" destId="{F19DD04E-81EE-4756-A3F9-C9F418E18EF0}" srcOrd="2" destOrd="0" presId="urn:microsoft.com/office/officeart/2018/2/layout/IconVerticalSolidList"/>
    <dgm:cxn modelId="{322723A2-7C64-4CF5-A80C-04B6732519B8}" type="presParOf" srcId="{242422D8-FAA6-4F44-B7F7-32CBF43DBEBE}" destId="{FF989470-7115-40EF-ABF6-88C6BD5A97CB}" srcOrd="3" destOrd="0" presId="urn:microsoft.com/office/officeart/2018/2/layout/IconVerticalSolidList"/>
    <dgm:cxn modelId="{DABC3AAA-38E7-4113-9269-D71A05E46349}" type="presParOf" srcId="{4425AEC4-6A1B-4506-AB94-E638CE97F249}" destId="{57FF8A04-6832-4575-92AA-BB86C574C5BD}" srcOrd="3" destOrd="0" presId="urn:microsoft.com/office/officeart/2018/2/layout/IconVerticalSolidList"/>
    <dgm:cxn modelId="{02558D73-029C-4BCE-95B3-9A6A38A0B7E3}" type="presParOf" srcId="{4425AEC4-6A1B-4506-AB94-E638CE97F249}" destId="{BF141A32-7247-486C-A2F6-E7E6BF911D4D}" srcOrd="4" destOrd="0" presId="urn:microsoft.com/office/officeart/2018/2/layout/IconVerticalSolidList"/>
    <dgm:cxn modelId="{C1AB6B99-60A3-4D21-B0E5-921873D59E68}" type="presParOf" srcId="{BF141A32-7247-486C-A2F6-E7E6BF911D4D}" destId="{F6BADD26-CDF1-4D62-AE1E-87A7EE305804}" srcOrd="0" destOrd="0" presId="urn:microsoft.com/office/officeart/2018/2/layout/IconVerticalSolidList"/>
    <dgm:cxn modelId="{132B6CB6-0A39-412F-B345-B27B48B47C36}" type="presParOf" srcId="{BF141A32-7247-486C-A2F6-E7E6BF911D4D}" destId="{6B5B299B-BDC1-4E93-B5CE-F21A76B80C7C}" srcOrd="1" destOrd="0" presId="urn:microsoft.com/office/officeart/2018/2/layout/IconVerticalSolidList"/>
    <dgm:cxn modelId="{76D8EE21-14EF-4FAF-BDD1-DBCD4811669B}" type="presParOf" srcId="{BF141A32-7247-486C-A2F6-E7E6BF911D4D}" destId="{9B27CCA8-9B35-4E5D-98F5-BD14A9EBAC6D}" srcOrd="2" destOrd="0" presId="urn:microsoft.com/office/officeart/2018/2/layout/IconVerticalSolidList"/>
    <dgm:cxn modelId="{9A573FA3-7A94-4563-8005-8AEF89F2E219}" type="presParOf" srcId="{BF141A32-7247-486C-A2F6-E7E6BF911D4D}" destId="{7FB5B97B-6B50-4D85-B005-C4A67E9E70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EEF4DC-BC2C-4CE1-A103-0E8C0B50EF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8678B8-A287-407A-ACEB-D0346A1DA5BE}">
      <dgm:prSet/>
      <dgm:spPr/>
      <dgm:t>
        <a:bodyPr/>
        <a:lstStyle/>
        <a:p>
          <a:r>
            <a:rPr lang="pt-BR"/>
            <a:t>No dia 29 de Junho de 1720, cerca de 2 mil revoltosos conquistaram a cidade de Vila Rica, comandados elo partuguês Felipe dos Santos. Os revoltosos exigiam de D. Pedro de Almeida Portugual, governador da capitania de Minas Gerais, a extinção das Casas de Fundição.</a:t>
          </a:r>
          <a:endParaRPr lang="en-US"/>
        </a:p>
      </dgm:t>
    </dgm:pt>
    <dgm:pt modelId="{F66B22EE-60F1-464F-9FBF-1D7FA32391B2}" type="parTrans" cxnId="{7A96F58A-0F1D-4F94-BC9F-E22D20F8CE2C}">
      <dgm:prSet/>
      <dgm:spPr/>
      <dgm:t>
        <a:bodyPr/>
        <a:lstStyle/>
        <a:p>
          <a:endParaRPr lang="en-US"/>
        </a:p>
      </dgm:t>
    </dgm:pt>
    <dgm:pt modelId="{E3B46B67-EEE0-4518-84BF-FEE866686DD8}" type="sibTrans" cxnId="{7A96F58A-0F1D-4F94-BC9F-E22D20F8CE2C}">
      <dgm:prSet/>
      <dgm:spPr/>
      <dgm:t>
        <a:bodyPr/>
        <a:lstStyle/>
        <a:p>
          <a:endParaRPr lang="en-US"/>
        </a:p>
      </dgm:t>
    </dgm:pt>
    <dgm:pt modelId="{E1F74029-AFE2-4849-A919-A33FDBA3434C}">
      <dgm:prSet/>
      <dgm:spPr/>
      <dgm:t>
        <a:bodyPr/>
        <a:lstStyle/>
        <a:p>
          <a:r>
            <a:rPr lang="pt-BR"/>
            <a:t>Apanhado de Surpresa, o governador fingiu aceitar as exigências e prometeu acabar com as Casas de Fundição. Na verdade, queria apenas ganhar tempo para  organizar suas tropas e reagir energicamente. Foi o que aconteceu. Em pouco tempo, os lideres do movimentado foram presos e Felipe dos Santos, condenado. Sua pena foi o enforcamento em praça pública, no dia 16 de julho de 1720, sendo o seu corpo, posteriormente, esquartejado.</a:t>
          </a:r>
          <a:endParaRPr lang="en-US"/>
        </a:p>
      </dgm:t>
    </dgm:pt>
    <dgm:pt modelId="{D1976425-D209-4618-B510-FDFD8F72600E}" type="parTrans" cxnId="{20C1B6B7-84B1-4D28-8EAF-B14E0522AB26}">
      <dgm:prSet/>
      <dgm:spPr/>
      <dgm:t>
        <a:bodyPr/>
        <a:lstStyle/>
        <a:p>
          <a:endParaRPr lang="en-US"/>
        </a:p>
      </dgm:t>
    </dgm:pt>
    <dgm:pt modelId="{8CF6077A-B2A3-4FEF-8ED3-C59363CF6DA2}" type="sibTrans" cxnId="{20C1B6B7-84B1-4D28-8EAF-B14E0522AB26}">
      <dgm:prSet/>
      <dgm:spPr/>
      <dgm:t>
        <a:bodyPr/>
        <a:lstStyle/>
        <a:p>
          <a:endParaRPr lang="en-US"/>
        </a:p>
      </dgm:t>
    </dgm:pt>
    <dgm:pt modelId="{D32E5CB9-383D-4257-B44F-C67AC6FC6D73}" type="pres">
      <dgm:prSet presAssocID="{31EEF4DC-BC2C-4CE1-A103-0E8C0B50EFEC}" presName="linear" presStyleCnt="0">
        <dgm:presLayoutVars>
          <dgm:animLvl val="lvl"/>
          <dgm:resizeHandles val="exact"/>
        </dgm:presLayoutVars>
      </dgm:prSet>
      <dgm:spPr/>
    </dgm:pt>
    <dgm:pt modelId="{DA4B76CB-AE19-49BA-9F82-68D93B7699F2}" type="pres">
      <dgm:prSet presAssocID="{488678B8-A287-407A-ACEB-D0346A1DA5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0291E9-9381-4146-80C1-5B06B5903B30}" type="pres">
      <dgm:prSet presAssocID="{E3B46B67-EEE0-4518-84BF-FEE866686DD8}" presName="spacer" presStyleCnt="0"/>
      <dgm:spPr/>
    </dgm:pt>
    <dgm:pt modelId="{2910F82C-7789-4A7B-93E8-795CA2C514B4}" type="pres">
      <dgm:prSet presAssocID="{E1F74029-AFE2-4849-A919-A33FDBA3434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843E139-5259-4AB3-B6D1-1D012D8AD94A}" type="presOf" srcId="{E1F74029-AFE2-4849-A919-A33FDBA3434C}" destId="{2910F82C-7789-4A7B-93E8-795CA2C514B4}" srcOrd="0" destOrd="0" presId="urn:microsoft.com/office/officeart/2005/8/layout/vList2"/>
    <dgm:cxn modelId="{60F18769-96E1-463D-BC45-B50D23B74FF7}" type="presOf" srcId="{488678B8-A287-407A-ACEB-D0346A1DA5BE}" destId="{DA4B76CB-AE19-49BA-9F82-68D93B7699F2}" srcOrd="0" destOrd="0" presId="urn:microsoft.com/office/officeart/2005/8/layout/vList2"/>
    <dgm:cxn modelId="{7A96F58A-0F1D-4F94-BC9F-E22D20F8CE2C}" srcId="{31EEF4DC-BC2C-4CE1-A103-0E8C0B50EFEC}" destId="{488678B8-A287-407A-ACEB-D0346A1DA5BE}" srcOrd="0" destOrd="0" parTransId="{F66B22EE-60F1-464F-9FBF-1D7FA32391B2}" sibTransId="{E3B46B67-EEE0-4518-84BF-FEE866686DD8}"/>
    <dgm:cxn modelId="{ACA60AA3-42E9-4B1C-82AC-920B610C5B72}" type="presOf" srcId="{31EEF4DC-BC2C-4CE1-A103-0E8C0B50EFEC}" destId="{D32E5CB9-383D-4257-B44F-C67AC6FC6D73}" srcOrd="0" destOrd="0" presId="urn:microsoft.com/office/officeart/2005/8/layout/vList2"/>
    <dgm:cxn modelId="{20C1B6B7-84B1-4D28-8EAF-B14E0522AB26}" srcId="{31EEF4DC-BC2C-4CE1-A103-0E8C0B50EFEC}" destId="{E1F74029-AFE2-4849-A919-A33FDBA3434C}" srcOrd="1" destOrd="0" parTransId="{D1976425-D209-4618-B510-FDFD8F72600E}" sibTransId="{8CF6077A-B2A3-4FEF-8ED3-C59363CF6DA2}"/>
    <dgm:cxn modelId="{E703257D-BF56-4D82-BA2A-78B23318AB16}" type="presParOf" srcId="{D32E5CB9-383D-4257-B44F-C67AC6FC6D73}" destId="{DA4B76CB-AE19-49BA-9F82-68D93B7699F2}" srcOrd="0" destOrd="0" presId="urn:microsoft.com/office/officeart/2005/8/layout/vList2"/>
    <dgm:cxn modelId="{6651BE24-1156-43CF-AC3D-ACD2DE935FEF}" type="presParOf" srcId="{D32E5CB9-383D-4257-B44F-C67AC6FC6D73}" destId="{7B0291E9-9381-4146-80C1-5B06B5903B30}" srcOrd="1" destOrd="0" presId="urn:microsoft.com/office/officeart/2005/8/layout/vList2"/>
    <dgm:cxn modelId="{9A716FD6-F6E2-42CC-9E1B-2119FEC6D4BC}" type="presParOf" srcId="{D32E5CB9-383D-4257-B44F-C67AC6FC6D73}" destId="{2910F82C-7789-4A7B-93E8-795CA2C514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E1D2F-88B6-4305-AA77-9F9C32F6E1E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2713465-D22C-481B-80C9-9184A5ACC987}">
      <dgm:prSet phldrT="[Texto]"/>
      <dgm:spPr/>
      <dgm:t>
        <a:bodyPr/>
        <a:lstStyle/>
        <a:p>
          <a:r>
            <a:rPr lang="pt-BR" dirty="0"/>
            <a:t>Expansão territorial e populacional</a:t>
          </a:r>
        </a:p>
      </dgm:t>
    </dgm:pt>
    <dgm:pt modelId="{F9EEB1C5-62EE-4E14-A03F-E87A75E01315}" type="parTrans" cxnId="{4207ED7A-DE4E-47F4-99AD-9D320078E934}">
      <dgm:prSet/>
      <dgm:spPr/>
      <dgm:t>
        <a:bodyPr/>
        <a:lstStyle/>
        <a:p>
          <a:endParaRPr lang="pt-BR"/>
        </a:p>
      </dgm:t>
    </dgm:pt>
    <dgm:pt modelId="{9E25CAAF-76DA-401E-9C28-3930AD09F4F1}" type="sibTrans" cxnId="{4207ED7A-DE4E-47F4-99AD-9D320078E934}">
      <dgm:prSet/>
      <dgm:spPr/>
      <dgm:t>
        <a:bodyPr/>
        <a:lstStyle/>
        <a:p>
          <a:endParaRPr lang="pt-BR"/>
        </a:p>
      </dgm:t>
    </dgm:pt>
    <dgm:pt modelId="{7766782B-0365-4C8D-B35E-FDFBEE9DC4C3}">
      <dgm:prSet phldrT="[Texto]"/>
      <dgm:spPr/>
      <dgm:t>
        <a:bodyPr/>
        <a:lstStyle/>
        <a:p>
          <a:r>
            <a:rPr lang="pt-BR"/>
            <a:t>O ouro atraiu pessoas aumentando a população onze vezes, isto é passou  de 300 mil habitantes (1700) para 3,25 milhões de habitantes (1800)</a:t>
          </a:r>
        </a:p>
      </dgm:t>
    </dgm:pt>
    <dgm:pt modelId="{50C13F83-BE7A-4D0A-B6EF-3A5116CF2AEB}" type="parTrans" cxnId="{9FFAF647-63D7-47FB-B1AA-8F216DE88622}">
      <dgm:prSet/>
      <dgm:spPr/>
      <dgm:t>
        <a:bodyPr/>
        <a:lstStyle/>
        <a:p>
          <a:endParaRPr lang="pt-BR"/>
        </a:p>
      </dgm:t>
    </dgm:pt>
    <dgm:pt modelId="{20933DFE-8FD6-4A01-AD84-B1FE4EA3E760}" type="sibTrans" cxnId="{9FFAF647-63D7-47FB-B1AA-8F216DE88622}">
      <dgm:prSet/>
      <dgm:spPr/>
      <dgm:t>
        <a:bodyPr/>
        <a:lstStyle/>
        <a:p>
          <a:endParaRPr lang="pt-BR"/>
        </a:p>
      </dgm:t>
    </dgm:pt>
    <dgm:pt modelId="{FED911B0-4D20-484C-8FCE-868DEAADCAEC}">
      <dgm:prSet phldrT="[Texto]"/>
      <dgm:spPr/>
      <dgm:t>
        <a:bodyPr/>
        <a:lstStyle/>
        <a:p>
          <a:r>
            <a:rPr lang="pt-BR" dirty="0"/>
            <a:t>Mudanças do Centro Econômico</a:t>
          </a:r>
        </a:p>
      </dgm:t>
    </dgm:pt>
    <dgm:pt modelId="{87ABCE75-6B00-41EF-BB02-D996DF8F4603}" type="parTrans" cxnId="{1C61F2E4-2E1A-490B-9FA1-077E20EC3C1E}">
      <dgm:prSet/>
      <dgm:spPr/>
      <dgm:t>
        <a:bodyPr/>
        <a:lstStyle/>
        <a:p>
          <a:endParaRPr lang="pt-BR"/>
        </a:p>
      </dgm:t>
    </dgm:pt>
    <dgm:pt modelId="{F3110534-C716-4BE3-85CA-80EFE635E3E2}" type="sibTrans" cxnId="{1C61F2E4-2E1A-490B-9FA1-077E20EC3C1E}">
      <dgm:prSet/>
      <dgm:spPr/>
      <dgm:t>
        <a:bodyPr/>
        <a:lstStyle/>
        <a:p>
          <a:endParaRPr lang="pt-BR"/>
        </a:p>
      </dgm:t>
    </dgm:pt>
    <dgm:pt modelId="{3F2E9EED-7DE3-4DB6-872E-11ED58E504CB}">
      <dgm:prSet phldrT="[Texto]"/>
      <dgm:spPr/>
      <dgm:t>
        <a:bodyPr/>
        <a:lstStyle/>
        <a:p>
          <a:r>
            <a:rPr lang="pt-BR"/>
            <a:t>Em 1763 a capital mudou-se de Salvador para a cidade do Rio de Janeiro, mudando o centro econômico da região açucareira para a região  mineradora do Sudeste, o Rio permitia o transporte de ouro, facilitando a comunicação com a metrópole.</a:t>
          </a:r>
        </a:p>
      </dgm:t>
    </dgm:pt>
    <dgm:pt modelId="{9B49DE70-E6C1-48ED-BB9A-874B7767A589}" type="parTrans" cxnId="{71D94A31-6ACA-4A97-AF0C-590ED06A50E2}">
      <dgm:prSet/>
      <dgm:spPr/>
      <dgm:t>
        <a:bodyPr/>
        <a:lstStyle/>
        <a:p>
          <a:endParaRPr lang="pt-BR"/>
        </a:p>
      </dgm:t>
    </dgm:pt>
    <dgm:pt modelId="{F6CB589B-624D-4439-9C56-31B26A5F55A4}" type="sibTrans" cxnId="{71D94A31-6ACA-4A97-AF0C-590ED06A50E2}">
      <dgm:prSet/>
      <dgm:spPr/>
      <dgm:t>
        <a:bodyPr/>
        <a:lstStyle/>
        <a:p>
          <a:endParaRPr lang="pt-BR"/>
        </a:p>
      </dgm:t>
    </dgm:pt>
    <dgm:pt modelId="{0F05179F-240E-40AF-B02E-641E06E9D03D}">
      <dgm:prSet phldrT="[Texto]"/>
      <dgm:spPr/>
      <dgm:t>
        <a:bodyPr/>
        <a:lstStyle/>
        <a:p>
          <a:r>
            <a:rPr lang="pt-BR" dirty="0"/>
            <a:t>Revoltas contra Portugal</a:t>
          </a:r>
        </a:p>
      </dgm:t>
    </dgm:pt>
    <dgm:pt modelId="{CEAB3999-95DC-4D28-A1A4-024C3FA619EF}" type="parTrans" cxnId="{13748072-8087-46CC-9CBC-89AA7AB21AEC}">
      <dgm:prSet/>
      <dgm:spPr/>
      <dgm:t>
        <a:bodyPr/>
        <a:lstStyle/>
        <a:p>
          <a:endParaRPr lang="pt-BR"/>
        </a:p>
      </dgm:t>
    </dgm:pt>
    <dgm:pt modelId="{3A142267-2047-4EBA-AE3A-C56693B5D46E}" type="sibTrans" cxnId="{13748072-8087-46CC-9CBC-89AA7AB21AEC}">
      <dgm:prSet/>
      <dgm:spPr/>
      <dgm:t>
        <a:bodyPr/>
        <a:lstStyle/>
        <a:p>
          <a:endParaRPr lang="pt-BR"/>
        </a:p>
      </dgm:t>
    </dgm:pt>
    <dgm:pt modelId="{22A3F573-5E68-41B1-9D66-EDA282B4A9A6}">
      <dgm:prSet phldrT="[Texto]"/>
      <dgm:spPr/>
      <dgm:t>
        <a:bodyPr/>
        <a:lstStyle/>
        <a:p>
          <a:r>
            <a:rPr lang="pt-BR"/>
            <a:t>O ouro também colocou em oposição os interesses  dos colonos brasileiros e os interesses de Portugal. A exploração da metrópole sobre a colônia se intensificou no período do ciclo do ouro, e setores da classe dominante colonial se revoltaram. Explodiram, então, diversas revoltas da colônia contra a metrópole.</a:t>
          </a:r>
        </a:p>
      </dgm:t>
    </dgm:pt>
    <dgm:pt modelId="{7539A4D9-1233-4EC2-9B82-E7A9DA8CAFD7}" type="parTrans" cxnId="{1EB05872-1514-4B4E-B26B-FA30E4A01727}">
      <dgm:prSet/>
      <dgm:spPr/>
      <dgm:t>
        <a:bodyPr/>
        <a:lstStyle/>
        <a:p>
          <a:endParaRPr lang="pt-BR"/>
        </a:p>
      </dgm:t>
    </dgm:pt>
    <dgm:pt modelId="{D8D80300-B68D-43EB-88DE-52CDC7554D56}" type="sibTrans" cxnId="{1EB05872-1514-4B4E-B26B-FA30E4A01727}">
      <dgm:prSet/>
      <dgm:spPr/>
      <dgm:t>
        <a:bodyPr/>
        <a:lstStyle/>
        <a:p>
          <a:endParaRPr lang="pt-BR"/>
        </a:p>
      </dgm:t>
    </dgm:pt>
    <dgm:pt modelId="{1EAFBED6-D76E-41EF-938E-F50055C96274}" type="pres">
      <dgm:prSet presAssocID="{C6FE1D2F-88B6-4305-AA77-9F9C32F6E1EE}" presName="Name0" presStyleCnt="0">
        <dgm:presLayoutVars>
          <dgm:dir/>
          <dgm:animLvl val="lvl"/>
          <dgm:resizeHandles val="exact"/>
        </dgm:presLayoutVars>
      </dgm:prSet>
      <dgm:spPr/>
    </dgm:pt>
    <dgm:pt modelId="{F8DC3793-E456-427D-8AD8-68FDF268F239}" type="pres">
      <dgm:prSet presAssocID="{82713465-D22C-481B-80C9-9184A5ACC987}" presName="linNode" presStyleCnt="0"/>
      <dgm:spPr/>
    </dgm:pt>
    <dgm:pt modelId="{54B671F3-80CD-4C91-9C5A-90092340740F}" type="pres">
      <dgm:prSet presAssocID="{82713465-D22C-481B-80C9-9184A5ACC98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B9453C0-7968-4901-A594-BA88F640A194}" type="pres">
      <dgm:prSet presAssocID="{82713465-D22C-481B-80C9-9184A5ACC987}" presName="descendantText" presStyleLbl="alignAccFollowNode1" presStyleIdx="0" presStyleCnt="3">
        <dgm:presLayoutVars>
          <dgm:bulletEnabled val="1"/>
        </dgm:presLayoutVars>
      </dgm:prSet>
      <dgm:spPr/>
    </dgm:pt>
    <dgm:pt modelId="{C9D6BE4F-8AFD-4005-A75A-608EBC71E333}" type="pres">
      <dgm:prSet presAssocID="{9E25CAAF-76DA-401E-9C28-3930AD09F4F1}" presName="sp" presStyleCnt="0"/>
      <dgm:spPr/>
    </dgm:pt>
    <dgm:pt modelId="{847FE7F4-96AB-4F40-8F61-58E7450BDDBD}" type="pres">
      <dgm:prSet presAssocID="{FED911B0-4D20-484C-8FCE-868DEAADCAEC}" presName="linNode" presStyleCnt="0"/>
      <dgm:spPr/>
    </dgm:pt>
    <dgm:pt modelId="{C0E2F2BF-AEF8-4B00-A7C7-AAE77768837B}" type="pres">
      <dgm:prSet presAssocID="{FED911B0-4D20-484C-8FCE-868DEAADCAE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C69FB90-7219-4601-BDB2-A1990817C97F}" type="pres">
      <dgm:prSet presAssocID="{FED911B0-4D20-484C-8FCE-868DEAADCAEC}" presName="descendantText" presStyleLbl="alignAccFollowNode1" presStyleIdx="1" presStyleCnt="3">
        <dgm:presLayoutVars>
          <dgm:bulletEnabled val="1"/>
        </dgm:presLayoutVars>
      </dgm:prSet>
      <dgm:spPr/>
    </dgm:pt>
    <dgm:pt modelId="{AA351D05-6F4A-492C-AC44-FBE91B29019A}" type="pres">
      <dgm:prSet presAssocID="{F3110534-C716-4BE3-85CA-80EFE635E3E2}" presName="sp" presStyleCnt="0"/>
      <dgm:spPr/>
    </dgm:pt>
    <dgm:pt modelId="{629CE806-B1EA-43D8-9B8D-EFC7C18B69E1}" type="pres">
      <dgm:prSet presAssocID="{0F05179F-240E-40AF-B02E-641E06E9D03D}" presName="linNode" presStyleCnt="0"/>
      <dgm:spPr/>
    </dgm:pt>
    <dgm:pt modelId="{D75E9D3B-A7CA-4265-94FE-F93357240A72}" type="pres">
      <dgm:prSet presAssocID="{0F05179F-240E-40AF-B02E-641E06E9D03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184A9F8-9492-417C-8877-7DDDF6364FC9}" type="pres">
      <dgm:prSet presAssocID="{0F05179F-240E-40AF-B02E-641E06E9D03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8581601-4298-43CD-A7CB-B884AE06CA4A}" type="presOf" srcId="{C6FE1D2F-88B6-4305-AA77-9F9C32F6E1EE}" destId="{1EAFBED6-D76E-41EF-938E-F50055C96274}" srcOrd="0" destOrd="0" presId="urn:microsoft.com/office/officeart/2005/8/layout/vList5"/>
    <dgm:cxn modelId="{71D94A31-6ACA-4A97-AF0C-590ED06A50E2}" srcId="{FED911B0-4D20-484C-8FCE-868DEAADCAEC}" destId="{3F2E9EED-7DE3-4DB6-872E-11ED58E504CB}" srcOrd="0" destOrd="0" parTransId="{9B49DE70-E6C1-48ED-BB9A-874B7767A589}" sibTransId="{F6CB589B-624D-4439-9C56-31B26A5F55A4}"/>
    <dgm:cxn modelId="{9FFAF647-63D7-47FB-B1AA-8F216DE88622}" srcId="{82713465-D22C-481B-80C9-9184A5ACC987}" destId="{7766782B-0365-4C8D-B35E-FDFBEE9DC4C3}" srcOrd="0" destOrd="0" parTransId="{50C13F83-BE7A-4D0A-B6EF-3A5116CF2AEB}" sibTransId="{20933DFE-8FD6-4A01-AD84-B1FE4EA3E760}"/>
    <dgm:cxn modelId="{8049B94E-477C-4B98-A9E4-455B82E25D43}" type="presOf" srcId="{0F05179F-240E-40AF-B02E-641E06E9D03D}" destId="{D75E9D3B-A7CA-4265-94FE-F93357240A72}" srcOrd="0" destOrd="0" presId="urn:microsoft.com/office/officeart/2005/8/layout/vList5"/>
    <dgm:cxn modelId="{966DBC4F-8BF4-4B6D-B152-C86D53A6EE52}" type="presOf" srcId="{7766782B-0365-4C8D-B35E-FDFBEE9DC4C3}" destId="{0B9453C0-7968-4901-A594-BA88F640A194}" srcOrd="0" destOrd="0" presId="urn:microsoft.com/office/officeart/2005/8/layout/vList5"/>
    <dgm:cxn modelId="{1EB05872-1514-4B4E-B26B-FA30E4A01727}" srcId="{0F05179F-240E-40AF-B02E-641E06E9D03D}" destId="{22A3F573-5E68-41B1-9D66-EDA282B4A9A6}" srcOrd="0" destOrd="0" parTransId="{7539A4D9-1233-4EC2-9B82-E7A9DA8CAFD7}" sibTransId="{D8D80300-B68D-43EB-88DE-52CDC7554D56}"/>
    <dgm:cxn modelId="{13748072-8087-46CC-9CBC-89AA7AB21AEC}" srcId="{C6FE1D2F-88B6-4305-AA77-9F9C32F6E1EE}" destId="{0F05179F-240E-40AF-B02E-641E06E9D03D}" srcOrd="2" destOrd="0" parTransId="{CEAB3999-95DC-4D28-A1A4-024C3FA619EF}" sibTransId="{3A142267-2047-4EBA-AE3A-C56693B5D46E}"/>
    <dgm:cxn modelId="{1907CC57-E4C6-4966-996F-345916617BEE}" type="presOf" srcId="{3F2E9EED-7DE3-4DB6-872E-11ED58E504CB}" destId="{0C69FB90-7219-4601-BDB2-A1990817C97F}" srcOrd="0" destOrd="0" presId="urn:microsoft.com/office/officeart/2005/8/layout/vList5"/>
    <dgm:cxn modelId="{4207ED7A-DE4E-47F4-99AD-9D320078E934}" srcId="{C6FE1D2F-88B6-4305-AA77-9F9C32F6E1EE}" destId="{82713465-D22C-481B-80C9-9184A5ACC987}" srcOrd="0" destOrd="0" parTransId="{F9EEB1C5-62EE-4E14-A03F-E87A75E01315}" sibTransId="{9E25CAAF-76DA-401E-9C28-3930AD09F4F1}"/>
    <dgm:cxn modelId="{76B62D7E-450A-412C-9583-4744B5E025FC}" type="presOf" srcId="{22A3F573-5E68-41B1-9D66-EDA282B4A9A6}" destId="{0184A9F8-9492-417C-8877-7DDDF6364FC9}" srcOrd="0" destOrd="0" presId="urn:microsoft.com/office/officeart/2005/8/layout/vList5"/>
    <dgm:cxn modelId="{1B2BDDA1-79ED-4440-9D89-6FF9D3C96FF4}" type="presOf" srcId="{FED911B0-4D20-484C-8FCE-868DEAADCAEC}" destId="{C0E2F2BF-AEF8-4B00-A7C7-AAE77768837B}" srcOrd="0" destOrd="0" presId="urn:microsoft.com/office/officeart/2005/8/layout/vList5"/>
    <dgm:cxn modelId="{1C61F2E4-2E1A-490B-9FA1-077E20EC3C1E}" srcId="{C6FE1D2F-88B6-4305-AA77-9F9C32F6E1EE}" destId="{FED911B0-4D20-484C-8FCE-868DEAADCAEC}" srcOrd="1" destOrd="0" parTransId="{87ABCE75-6B00-41EF-BB02-D996DF8F4603}" sibTransId="{F3110534-C716-4BE3-85CA-80EFE635E3E2}"/>
    <dgm:cxn modelId="{BC6738FD-5718-4733-A037-104A38FA2033}" type="presOf" srcId="{82713465-D22C-481B-80C9-9184A5ACC987}" destId="{54B671F3-80CD-4C91-9C5A-90092340740F}" srcOrd="0" destOrd="0" presId="urn:microsoft.com/office/officeart/2005/8/layout/vList5"/>
    <dgm:cxn modelId="{A685C9FD-4AEA-4DD3-95E1-03BD9223A9FB}" type="presParOf" srcId="{1EAFBED6-D76E-41EF-938E-F50055C96274}" destId="{F8DC3793-E456-427D-8AD8-68FDF268F239}" srcOrd="0" destOrd="0" presId="urn:microsoft.com/office/officeart/2005/8/layout/vList5"/>
    <dgm:cxn modelId="{FDF86892-25B3-4838-816F-C97F5A026140}" type="presParOf" srcId="{F8DC3793-E456-427D-8AD8-68FDF268F239}" destId="{54B671F3-80CD-4C91-9C5A-90092340740F}" srcOrd="0" destOrd="0" presId="urn:microsoft.com/office/officeart/2005/8/layout/vList5"/>
    <dgm:cxn modelId="{2405EE4E-6C3E-4149-A79C-43FE6E3A485E}" type="presParOf" srcId="{F8DC3793-E456-427D-8AD8-68FDF268F239}" destId="{0B9453C0-7968-4901-A594-BA88F640A194}" srcOrd="1" destOrd="0" presId="urn:microsoft.com/office/officeart/2005/8/layout/vList5"/>
    <dgm:cxn modelId="{E20010B4-3C29-436D-9335-F6AB598EB6CA}" type="presParOf" srcId="{1EAFBED6-D76E-41EF-938E-F50055C96274}" destId="{C9D6BE4F-8AFD-4005-A75A-608EBC71E333}" srcOrd="1" destOrd="0" presId="urn:microsoft.com/office/officeart/2005/8/layout/vList5"/>
    <dgm:cxn modelId="{F042B2D2-E559-4487-9617-0E999077EF3D}" type="presParOf" srcId="{1EAFBED6-D76E-41EF-938E-F50055C96274}" destId="{847FE7F4-96AB-4F40-8F61-58E7450BDDBD}" srcOrd="2" destOrd="0" presId="urn:microsoft.com/office/officeart/2005/8/layout/vList5"/>
    <dgm:cxn modelId="{0D169688-A7B2-4823-AF38-AE8590AE5C45}" type="presParOf" srcId="{847FE7F4-96AB-4F40-8F61-58E7450BDDBD}" destId="{C0E2F2BF-AEF8-4B00-A7C7-AAE77768837B}" srcOrd="0" destOrd="0" presId="urn:microsoft.com/office/officeart/2005/8/layout/vList5"/>
    <dgm:cxn modelId="{08584D0A-AEB8-4610-A883-40DC339739C6}" type="presParOf" srcId="{847FE7F4-96AB-4F40-8F61-58E7450BDDBD}" destId="{0C69FB90-7219-4601-BDB2-A1990817C97F}" srcOrd="1" destOrd="0" presId="urn:microsoft.com/office/officeart/2005/8/layout/vList5"/>
    <dgm:cxn modelId="{59C7AD32-04EC-4FD1-8DA6-B98CD1285370}" type="presParOf" srcId="{1EAFBED6-D76E-41EF-938E-F50055C96274}" destId="{AA351D05-6F4A-492C-AC44-FBE91B29019A}" srcOrd="3" destOrd="0" presId="urn:microsoft.com/office/officeart/2005/8/layout/vList5"/>
    <dgm:cxn modelId="{715767AD-43C3-4966-8BA3-BF02745EC05E}" type="presParOf" srcId="{1EAFBED6-D76E-41EF-938E-F50055C96274}" destId="{629CE806-B1EA-43D8-9B8D-EFC7C18B69E1}" srcOrd="4" destOrd="0" presId="urn:microsoft.com/office/officeart/2005/8/layout/vList5"/>
    <dgm:cxn modelId="{67EB2694-CD90-4D0A-9A71-397567011781}" type="presParOf" srcId="{629CE806-B1EA-43D8-9B8D-EFC7C18B69E1}" destId="{D75E9D3B-A7CA-4265-94FE-F93357240A72}" srcOrd="0" destOrd="0" presId="urn:microsoft.com/office/officeart/2005/8/layout/vList5"/>
    <dgm:cxn modelId="{61CA0A45-AD31-4CF3-A448-8A4FD8F367AB}" type="presParOf" srcId="{629CE806-B1EA-43D8-9B8D-EFC7C18B69E1}" destId="{0184A9F8-9492-417C-8877-7DDDF6364F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E8E47-31A3-4B02-8817-86B3FF8C94E8}">
      <dsp:nvSpPr>
        <dsp:cNvPr id="0" name=""/>
        <dsp:cNvSpPr/>
      </dsp:nvSpPr>
      <dsp:spPr>
        <a:xfrm>
          <a:off x="0" y="809181"/>
          <a:ext cx="4971603" cy="14938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4834-02D4-4588-B7FE-ED6FEF9E62D5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3AC27-C92A-4CFF-8EB1-85ECB0D1D1AF}">
      <dsp:nvSpPr>
        <dsp:cNvPr id="0" name=""/>
        <dsp:cNvSpPr/>
      </dsp:nvSpPr>
      <dsp:spPr>
        <a:xfrm>
          <a:off x="1725424" y="809181"/>
          <a:ext cx="3246178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Todas as minas pertenciam a Portugal, que concedia lotes (datas) aos mineradores que explorassem o ouro. O trabalho, entretanto, era realizada por escravos negros, em locais denominados lavras.</a:t>
          </a:r>
          <a:endParaRPr lang="en-US" sz="1400" kern="1200"/>
        </a:p>
      </dsp:txBody>
      <dsp:txXfrm>
        <a:off x="1725424" y="809181"/>
        <a:ext cx="3246178" cy="1493874"/>
      </dsp:txXfrm>
    </dsp:sp>
    <dsp:sp modelId="{72209694-1D45-488E-B5D6-AF2EF7976227}">
      <dsp:nvSpPr>
        <dsp:cNvPr id="0" name=""/>
        <dsp:cNvSpPr/>
      </dsp:nvSpPr>
      <dsp:spPr>
        <a:xfrm>
          <a:off x="0" y="2676524"/>
          <a:ext cx="4971603" cy="14938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46422-2ED5-464F-978D-54589EE777BC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73DFA-B6C7-4EA4-9F39-0398E9DB01B7}">
      <dsp:nvSpPr>
        <dsp:cNvPr id="0" name=""/>
        <dsp:cNvSpPr/>
      </dsp:nvSpPr>
      <dsp:spPr>
        <a:xfrm>
          <a:off x="1725424" y="2676524"/>
          <a:ext cx="3246178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Vendo no ouro a possibilidade de salvar sua economia, Portugal logo criou leis especiais e organizou um rígido esquema administrativo para controlar a região mineradora.</a:t>
          </a:r>
          <a:endParaRPr lang="en-US" sz="1400" kern="1200"/>
        </a:p>
      </dsp:txBody>
      <dsp:txXfrm>
        <a:off x="1725424" y="2676524"/>
        <a:ext cx="3246178" cy="1493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6CB32-D47F-4B10-AB4C-292771774AD6}">
      <dsp:nvSpPr>
        <dsp:cNvPr id="0" name=""/>
        <dsp:cNvSpPr/>
      </dsp:nvSpPr>
      <dsp:spPr>
        <a:xfrm>
          <a:off x="0" y="607"/>
          <a:ext cx="4971603" cy="14223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D3877-6799-4B0F-87B7-D9EF7CE70779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6D8B0-F2E3-4AAA-A39C-EC83DFC46998}">
      <dsp:nvSpPr>
        <dsp:cNvPr id="0" name=""/>
        <dsp:cNvSpPr/>
      </dsp:nvSpPr>
      <dsp:spPr>
        <a:xfrm>
          <a:off x="1642860" y="607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Administrativa</a:t>
          </a:r>
        </a:p>
      </dsp:txBody>
      <dsp:txXfrm>
        <a:off x="1642860" y="607"/>
        <a:ext cx="3328742" cy="1422390"/>
      </dsp:txXfrm>
    </dsp:sp>
    <dsp:sp modelId="{DF846956-1D0C-40B1-9A1D-40A9A2B3F2D6}">
      <dsp:nvSpPr>
        <dsp:cNvPr id="0" name=""/>
        <dsp:cNvSpPr/>
      </dsp:nvSpPr>
      <dsp:spPr>
        <a:xfrm>
          <a:off x="0" y="1778595"/>
          <a:ext cx="4971603" cy="1422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6582C-1061-4B64-8710-9CBBEACEC8C7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89470-7115-40EF-ABF6-88C6BD5A97CB}">
      <dsp:nvSpPr>
        <dsp:cNvPr id="0" name=""/>
        <dsp:cNvSpPr/>
      </dsp:nvSpPr>
      <dsp:spPr>
        <a:xfrm>
          <a:off x="1642860" y="1778595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Judicial</a:t>
          </a:r>
        </a:p>
      </dsp:txBody>
      <dsp:txXfrm>
        <a:off x="1642860" y="1778595"/>
        <a:ext cx="3328742" cy="1422390"/>
      </dsp:txXfrm>
    </dsp:sp>
    <dsp:sp modelId="{F6BADD26-CDF1-4D62-AE1E-87A7EE305804}">
      <dsp:nvSpPr>
        <dsp:cNvPr id="0" name=""/>
        <dsp:cNvSpPr/>
      </dsp:nvSpPr>
      <dsp:spPr>
        <a:xfrm>
          <a:off x="0" y="3556583"/>
          <a:ext cx="4971603" cy="14223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B299B-BDC1-4E93-B5CE-F21A76B80C7C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5B97B-6B50-4D85-B005-C4A67E9E7081}">
      <dsp:nvSpPr>
        <dsp:cNvPr id="0" name=""/>
        <dsp:cNvSpPr/>
      </dsp:nvSpPr>
      <dsp:spPr>
        <a:xfrm>
          <a:off x="1642860" y="3556583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Tributária</a:t>
          </a:r>
        </a:p>
      </dsp:txBody>
      <dsp:txXfrm>
        <a:off x="1642860" y="3556583"/>
        <a:ext cx="3328742" cy="1422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B76CB-AE19-49BA-9F82-68D93B7699F2}">
      <dsp:nvSpPr>
        <dsp:cNvPr id="0" name=""/>
        <dsp:cNvSpPr/>
      </dsp:nvSpPr>
      <dsp:spPr>
        <a:xfrm>
          <a:off x="0" y="106518"/>
          <a:ext cx="6447234" cy="1811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No dia 29 de Junho de 1720, cerca de 2 mil revoltosos conquistaram a cidade de Vila Rica, comandados elo partuguês Felipe dos Santos. Os revoltosos exigiam de D. Pedro de Almeida Portugual, governador da capitania de Minas Gerais, a extinção das Casas de Fundição.</a:t>
          </a:r>
          <a:endParaRPr lang="en-US" sz="1600" kern="1200"/>
        </a:p>
      </dsp:txBody>
      <dsp:txXfrm>
        <a:off x="88414" y="194932"/>
        <a:ext cx="6270406" cy="1634332"/>
      </dsp:txXfrm>
    </dsp:sp>
    <dsp:sp modelId="{2910F82C-7789-4A7B-93E8-795CA2C514B4}">
      <dsp:nvSpPr>
        <dsp:cNvPr id="0" name=""/>
        <dsp:cNvSpPr/>
      </dsp:nvSpPr>
      <dsp:spPr>
        <a:xfrm>
          <a:off x="0" y="1963758"/>
          <a:ext cx="6447234" cy="181116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Apanhado de Surpresa, o governador fingiu aceitar as exigências e prometeu acabar com as Casas de Fundição. Na verdade, queria apenas ganhar tempo para  organizar suas tropas e reagir energicamente. Foi o que aconteceu. Em pouco tempo, os lideres do movimentado foram presos e Felipe dos Santos, condenado. Sua pena foi o enforcamento em praça pública, no dia 16 de julho de 1720, sendo o seu corpo, posteriormente, esquartejado.</a:t>
          </a:r>
          <a:endParaRPr lang="en-US" sz="1600" kern="1200"/>
        </a:p>
      </dsp:txBody>
      <dsp:txXfrm>
        <a:off x="88414" y="2052172"/>
        <a:ext cx="6270406" cy="16343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453C0-7968-4901-A594-BA88F640A194}">
      <dsp:nvSpPr>
        <dsp:cNvPr id="0" name=""/>
        <dsp:cNvSpPr/>
      </dsp:nvSpPr>
      <dsp:spPr>
        <a:xfrm rot="5400000">
          <a:off x="3883777" y="-1435792"/>
          <a:ext cx="1000682" cy="41262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O ouro atraiu pessoas aumentando a população onze vezes, isto é passou  de 300 mil habitantes (1700) para 3,25 milhões de habitantes (1800)</a:t>
          </a:r>
        </a:p>
      </dsp:txBody>
      <dsp:txXfrm rot="-5400000">
        <a:off x="2321004" y="175830"/>
        <a:ext cx="4077380" cy="902984"/>
      </dsp:txXfrm>
    </dsp:sp>
    <dsp:sp modelId="{54B671F3-80CD-4C91-9C5A-90092340740F}">
      <dsp:nvSpPr>
        <dsp:cNvPr id="0" name=""/>
        <dsp:cNvSpPr/>
      </dsp:nvSpPr>
      <dsp:spPr>
        <a:xfrm>
          <a:off x="0" y="1895"/>
          <a:ext cx="2321004" cy="12508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Expansão territorial e populacional</a:t>
          </a:r>
        </a:p>
      </dsp:txBody>
      <dsp:txXfrm>
        <a:off x="61062" y="62957"/>
        <a:ext cx="2198880" cy="1128729"/>
      </dsp:txXfrm>
    </dsp:sp>
    <dsp:sp modelId="{0C69FB90-7219-4601-BDB2-A1990817C97F}">
      <dsp:nvSpPr>
        <dsp:cNvPr id="0" name=""/>
        <dsp:cNvSpPr/>
      </dsp:nvSpPr>
      <dsp:spPr>
        <a:xfrm rot="5400000">
          <a:off x="3883777" y="-122396"/>
          <a:ext cx="1000682" cy="412622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Em 1763 a capital mudou-se de Salvador para a cidade do Rio de Janeiro, mudando o centro econômico da região açucareira para a região  mineradora do Sudeste, o Rio permitia o transporte de ouro, facilitando a comunicação com a metrópole.</a:t>
          </a:r>
        </a:p>
      </dsp:txBody>
      <dsp:txXfrm rot="-5400000">
        <a:off x="2321004" y="1489226"/>
        <a:ext cx="4077380" cy="902984"/>
      </dsp:txXfrm>
    </dsp:sp>
    <dsp:sp modelId="{C0E2F2BF-AEF8-4B00-A7C7-AAE77768837B}">
      <dsp:nvSpPr>
        <dsp:cNvPr id="0" name=""/>
        <dsp:cNvSpPr/>
      </dsp:nvSpPr>
      <dsp:spPr>
        <a:xfrm>
          <a:off x="0" y="1315291"/>
          <a:ext cx="2321004" cy="12508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Mudanças do Centro Econômico</a:t>
          </a:r>
        </a:p>
      </dsp:txBody>
      <dsp:txXfrm>
        <a:off x="61062" y="1376353"/>
        <a:ext cx="2198880" cy="1128729"/>
      </dsp:txXfrm>
    </dsp:sp>
    <dsp:sp modelId="{0184A9F8-9492-417C-8877-7DDDF6364FC9}">
      <dsp:nvSpPr>
        <dsp:cNvPr id="0" name=""/>
        <dsp:cNvSpPr/>
      </dsp:nvSpPr>
      <dsp:spPr>
        <a:xfrm rot="5400000">
          <a:off x="3883777" y="1191000"/>
          <a:ext cx="1000682" cy="41262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O ouro também colocou em oposição os interesses  dos colonos brasileiros e os interesses de Portugal. A exploração da metrópole sobre a colônia se intensificou no período do ciclo do ouro, e setores da classe dominante colonial se revoltaram. Explodiram, então, diversas revoltas da colônia contra a metrópole.</a:t>
          </a:r>
        </a:p>
      </dsp:txBody>
      <dsp:txXfrm rot="-5400000">
        <a:off x="2321004" y="2802623"/>
        <a:ext cx="4077380" cy="902984"/>
      </dsp:txXfrm>
    </dsp:sp>
    <dsp:sp modelId="{D75E9D3B-A7CA-4265-94FE-F93357240A72}">
      <dsp:nvSpPr>
        <dsp:cNvPr id="0" name=""/>
        <dsp:cNvSpPr/>
      </dsp:nvSpPr>
      <dsp:spPr>
        <a:xfrm>
          <a:off x="0" y="2628688"/>
          <a:ext cx="2321004" cy="12508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Revoltas contra Portugal</a:t>
          </a:r>
        </a:p>
      </dsp:txBody>
      <dsp:txXfrm>
        <a:off x="61062" y="2689750"/>
        <a:ext cx="2198880" cy="1128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2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45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82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77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888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31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88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47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11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07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2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85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32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68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1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29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29600" cy="2209800"/>
          </a:xfrm>
        </p:spPr>
        <p:txBody>
          <a:bodyPr/>
          <a:lstStyle/>
          <a:p>
            <a:r>
              <a:rPr lang="pt-BR" b="1" dirty="0"/>
              <a:t>Brasil - Mineração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3766" y="5661248"/>
            <a:ext cx="6560234" cy="1752600"/>
          </a:xfrm>
        </p:spPr>
        <p:txBody>
          <a:bodyPr>
            <a:normAutofit/>
          </a:bodyPr>
          <a:lstStyle/>
          <a:p>
            <a:r>
              <a:rPr lang="pt-BR" sz="2800" dirty="0" err="1"/>
              <a:t>Profº</a:t>
            </a:r>
            <a:r>
              <a:rPr lang="pt-BR" sz="2800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pt-BR" dirty="0"/>
              <a:t>Exploração de diamantes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26" y="2160590"/>
            <a:ext cx="6353174" cy="3429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Além do Ouro, destaque para a exploração diamantes, </a:t>
            </a:r>
            <a:r>
              <a:rPr lang="pt-BR" sz="1500" err="1"/>
              <a:t>apartir</a:t>
            </a:r>
            <a:r>
              <a:rPr lang="pt-BR" sz="1500"/>
              <a:t> de 1729 no </a:t>
            </a:r>
            <a:r>
              <a:rPr lang="pt-BR" sz="1500" err="1"/>
              <a:t>Arrail</a:t>
            </a:r>
            <a:r>
              <a:rPr lang="pt-BR" sz="1500"/>
              <a:t> do Tijuco atual diamantina em Minas Gerais.</a:t>
            </a:r>
          </a:p>
          <a:p>
            <a:pPr>
              <a:lnSpc>
                <a:spcPct val="90000"/>
              </a:lnSpc>
            </a:pPr>
            <a:r>
              <a:rPr lang="pt-BR" sz="1500"/>
              <a:t>Dificuldades em controlar a cobrança de impostos.</a:t>
            </a:r>
          </a:p>
          <a:p>
            <a:pPr>
              <a:lnSpc>
                <a:spcPct val="90000"/>
              </a:lnSpc>
            </a:pPr>
            <a:r>
              <a:rPr lang="pt-BR" sz="1500"/>
              <a:t>Desvio de pedras.</a:t>
            </a:r>
          </a:p>
          <a:p>
            <a:pPr>
              <a:lnSpc>
                <a:spcPct val="90000"/>
              </a:lnSpc>
            </a:pPr>
            <a:r>
              <a:rPr lang="pt-BR" sz="1500"/>
              <a:t>Devido a dificuldade o governo português  entregou a particulares..</a:t>
            </a:r>
          </a:p>
          <a:p>
            <a:pPr>
              <a:lnSpc>
                <a:spcPct val="90000"/>
              </a:lnSpc>
            </a:pPr>
            <a:r>
              <a:rPr lang="pt-BR" sz="1500"/>
              <a:t>Em 1771 o governo assume a tarefa de extrair diamantes  criou a Intendência dos Diamantes.</a:t>
            </a:r>
          </a:p>
          <a:p>
            <a:pPr>
              <a:lnSpc>
                <a:spcPct val="90000"/>
              </a:lnSpc>
            </a:pPr>
            <a:r>
              <a:rPr lang="pt-BR" sz="1500"/>
              <a:t>O distrito de diamantina tornou-se uma espécie de ilha, onde as pessoas eram vigiadas o tempo todo</a:t>
            </a:r>
          </a:p>
          <a:p>
            <a:pPr>
              <a:lnSpc>
                <a:spcPct val="90000"/>
              </a:lnSpc>
            </a:pPr>
            <a:r>
              <a:rPr lang="pt-BR" sz="1500"/>
              <a:t>Calcula-se que, entre 1730 e 1830 foram extraídas 160  quilos de diamantes em Minas Gerais. </a:t>
            </a:r>
          </a:p>
          <a:p>
            <a:pPr>
              <a:lnSpc>
                <a:spcPct val="90000"/>
              </a:lnSpc>
            </a:pPr>
            <a:endParaRPr lang="pt-BR" sz="150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1 – Elabore um breve texto sobre o tema “A corrida do ouro no Brasil do século XVII”</a:t>
            </a:r>
          </a:p>
          <a:p>
            <a:pPr>
              <a:lnSpc>
                <a:spcPct val="90000"/>
              </a:lnSpc>
            </a:pPr>
            <a:r>
              <a:rPr lang="pt-BR" sz="1100"/>
              <a:t>2 – Mencione as causas e as consequências da Guerra dos </a:t>
            </a:r>
            <a:r>
              <a:rPr lang="pt-BR" sz="1100" err="1"/>
              <a:t>Emboabos</a:t>
            </a:r>
            <a:r>
              <a:rPr lang="pt-BR" sz="1100"/>
              <a:t>.</a:t>
            </a:r>
          </a:p>
          <a:p>
            <a:pPr>
              <a:lnSpc>
                <a:spcPct val="90000"/>
              </a:lnSpc>
            </a:pPr>
            <a:r>
              <a:rPr lang="pt-BR" sz="1100"/>
              <a:t>3 – Sintetize a esquema administrativo organizando por Portugal para controlar a região mineradora.</a:t>
            </a:r>
          </a:p>
          <a:p>
            <a:pPr>
              <a:lnSpc>
                <a:spcPct val="90000"/>
              </a:lnSpc>
            </a:pPr>
            <a:r>
              <a:rPr lang="pt-BR" sz="1100"/>
              <a:t>4 – Mostre o principal fator que desencadeou a eclosão da revolta de vila Rica (1720).</a:t>
            </a:r>
          </a:p>
          <a:p>
            <a:pPr>
              <a:lnSpc>
                <a:spcPct val="90000"/>
              </a:lnSpc>
            </a:pPr>
            <a:r>
              <a:rPr lang="pt-BR" sz="1100"/>
              <a:t>5 – Responda:</a:t>
            </a:r>
          </a:p>
          <a:p>
            <a:pPr>
              <a:lnSpc>
                <a:spcPct val="90000"/>
              </a:lnSpc>
            </a:pPr>
            <a:r>
              <a:rPr lang="pt-BR" sz="1100"/>
              <a:t>A – Onde começou a exploração de diamantes no Brasil?</a:t>
            </a:r>
          </a:p>
          <a:p>
            <a:pPr>
              <a:lnSpc>
                <a:spcPct val="90000"/>
              </a:lnSpc>
            </a:pPr>
            <a:r>
              <a:rPr lang="pt-BR" sz="1100"/>
              <a:t>B – O que o governo português fez para controlar a cobrança de impostos?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Crise da Mineração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O ouro esgotou com tanta exploração</a:t>
            </a:r>
          </a:p>
          <a:p>
            <a:r>
              <a:rPr lang="pt-BR" dirty="0"/>
              <a:t>No século XVIII a produção do Ouro caiu brutalmente, porem o governo não acreditava no esgotamento.</a:t>
            </a:r>
          </a:p>
          <a:p>
            <a:r>
              <a:rPr lang="pt-BR" dirty="0"/>
              <a:t>Achava que a escassez era pelo fato do contrabando por isso aumentou a forma  de controle  e as pressões sobre os mineiros.</a:t>
            </a:r>
          </a:p>
          <a:p>
            <a:r>
              <a:rPr lang="pt-BR" dirty="0"/>
              <a:t>Em 1750 a coroa determinou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pt-BR" dirty="0"/>
              <a:t>Conseqüências do Ciclo Minerador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227295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dirty="0"/>
              <a:t>Com quem ficou o nosso ouro?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Nos primeiros 70 anos do século XVII ocorreu uma grande exploração do ouro no Brasil, produzindo mais ouro que toda a America espanhola em 357 anos.</a:t>
            </a:r>
          </a:p>
          <a:p>
            <a:pPr>
              <a:lnSpc>
                <a:spcPct val="90000"/>
              </a:lnSpc>
            </a:pPr>
            <a:r>
              <a:rPr lang="pt-BR" sz="1100"/>
              <a:t>A quantidade de ouro extraída do Brasil correspondia a 50% de toda a produção mundial entre o século XV e XVIII.</a:t>
            </a:r>
          </a:p>
          <a:p>
            <a:pPr>
              <a:lnSpc>
                <a:spcPct val="90000"/>
              </a:lnSpc>
            </a:pPr>
            <a:r>
              <a:rPr lang="pt-BR" sz="1100"/>
              <a:t>Toda esta riqueza não ajudou no desenvolvimento do Brasil.</a:t>
            </a:r>
          </a:p>
          <a:p>
            <a:pPr>
              <a:lnSpc>
                <a:spcPct val="90000"/>
              </a:lnSpc>
            </a:pPr>
            <a:r>
              <a:rPr lang="pt-BR" sz="1100"/>
              <a:t>A região de Minas teve avanços  econômicos e culturais, mas contudo a maior parte do Ouro foi  enriquecer outras nações.</a:t>
            </a:r>
          </a:p>
          <a:p>
            <a:pPr>
              <a:lnSpc>
                <a:spcPct val="90000"/>
              </a:lnSpc>
            </a:pPr>
            <a:r>
              <a:rPr lang="pt-BR" sz="1100"/>
              <a:t>Nem Portugal lucrou com o ouro brasileiro, apesar de ter ficado com o quinto, a balança comercial portuguesa equilibrou por um breve período.</a:t>
            </a:r>
          </a:p>
          <a:p>
            <a:pPr>
              <a:lnSpc>
                <a:spcPct val="90000"/>
              </a:lnSpc>
            </a:pPr>
            <a:r>
              <a:rPr lang="pt-BR" sz="1100"/>
              <a:t>Ao libertar da Espanha, a Inglaterra ofereceu apoio militar e político, a partir daí os portugueses foram submetendo a economia portuguesa.</a:t>
            </a:r>
          </a:p>
          <a:p>
            <a:pPr>
              <a:lnSpc>
                <a:spcPct val="90000"/>
              </a:lnSpc>
            </a:pPr>
            <a:r>
              <a:rPr lang="pt-BR" sz="1100"/>
              <a:t>Assim o grande beneficiário do Ouro era a Inglaterra que tinha o tratado de </a:t>
            </a:r>
            <a:r>
              <a:rPr lang="pt-BR" sz="1100" err="1"/>
              <a:t>Methuen</a:t>
            </a:r>
            <a:r>
              <a:rPr lang="pt-BR" sz="1100"/>
              <a:t> ou Tratado dos Panos e Vinhos, 1703, fez ser as colônias um grande mercado consumidor para Inglaterra, sendo que Portugal sempre dependia das manufaturas inglesas em troca Portugal oferecia o Ouro do Brasil.</a:t>
            </a:r>
          </a:p>
          <a:p>
            <a:pPr>
              <a:lnSpc>
                <a:spcPct val="90000"/>
              </a:lnSpc>
            </a:pPr>
            <a:r>
              <a:rPr lang="pt-BR" sz="1100"/>
              <a:t>As causas da não industrialização de Portugal são antigas. Os caminhos que levariam à industrialização de Portugal foram sendo arruinados lentamente pela mentalidade colônia lusitana.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Espaço Reservado para Conteúdo 5" descr="P4020156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674" r="12832" b="5361"/>
          <a:stretch/>
        </p:blipFill>
        <p:spPr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/>
              <a:t>Aleijadinho e suas esculturas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r="1336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/>
              <a:t>1 – Responda:</a:t>
            </a:r>
          </a:p>
          <a:p>
            <a:pPr>
              <a:lnSpc>
                <a:spcPct val="90000"/>
              </a:lnSpc>
            </a:pPr>
            <a:r>
              <a:rPr lang="pt-BR" sz="1700"/>
              <a:t>A – Quais os fatores responsáveis pelo rápido declínio do ciclo do ouro?</a:t>
            </a:r>
          </a:p>
          <a:p>
            <a:pPr>
              <a:lnSpc>
                <a:spcPct val="90000"/>
              </a:lnSpc>
            </a:pPr>
            <a:r>
              <a:rPr lang="pt-BR" sz="1700"/>
              <a:t>B – De que forma Portugal reagiu em relação ao declínio da produção aurífera?</a:t>
            </a:r>
          </a:p>
          <a:p>
            <a:pPr>
              <a:lnSpc>
                <a:spcPct val="90000"/>
              </a:lnSpc>
            </a:pPr>
            <a:r>
              <a:rPr lang="pt-BR" sz="1700"/>
              <a:t>C – O que foi a derrama?</a:t>
            </a:r>
          </a:p>
          <a:p>
            <a:pPr>
              <a:lnSpc>
                <a:spcPct val="90000"/>
              </a:lnSpc>
            </a:pPr>
            <a:r>
              <a:rPr lang="pt-BR" sz="1700"/>
              <a:t>2 – Explique por que a grande beneficiaria do ouro brasileira foi a Inglaterra.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dirty="0"/>
              <a:t>Reflexão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r>
              <a:rPr lang="pt-BR" dirty="0"/>
              <a:t>O surto minerador do século XVIII teve muitas consequências para a Colônia, em termos econômicos, demográficos, urbanísticos. Elabore um texto sintetizando essas consequências.</a:t>
            </a:r>
            <a:endParaRPr lang="pt-BR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53" y="1131994"/>
            <a:ext cx="5086300" cy="45903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Sonho Dourado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Ao final do domínio Espanhol Portugal estava mergulhado em crise e procurava novas rendas.</a:t>
            </a:r>
            <a:endParaRPr lang="pt-BR"/>
          </a:p>
          <a:p>
            <a:r>
              <a:rPr lang="pt-BR" dirty="0"/>
              <a:t>Os bandeirantes no século XVII encontraram ouro nas minas gerais.</a:t>
            </a:r>
            <a:endParaRPr lang="pt-BR"/>
          </a:p>
          <a:p>
            <a:r>
              <a:rPr lang="pt-BR" dirty="0"/>
              <a:t>Encontrou Ouro de aluvião no vale do Rio das Mortes entre 1693 e 1695</a:t>
            </a:r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A guerra dos Emboabas -1708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Os portugueses eram conhecido como emboabas,  palavra de origem tupi que servia para designar “os que não haviam nascido na região”,  “os forasteiros” O principal chefe dos emboabas foi Manuel Nunes Viana, que liderou tropas contra os paulistas, vencendo-os nas regiões de Sabará e Cachoeira do Campo. Em 1709, ocorreu uma sangrenta matança de diversos paulistas, no chamado Capão da Traição, por um exercito  emboaba de mil homens, comandados por Bento de Amaral Coutinho.</a:t>
            </a:r>
          </a:p>
          <a:p>
            <a:pPr>
              <a:lnSpc>
                <a:spcPct val="90000"/>
              </a:lnSpc>
            </a:pPr>
            <a:r>
              <a:rPr lang="pt-BR" sz="1100"/>
              <a:t>Procurando acabar com o conflito, a coroa portuguesa interveio na região e passou a exercer austero controle econômico  das minas. Em julho de 1711, D João V elevou São Paulo à categoria de cidade separando administrativamente da região das minas.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541" r="14048" b="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1028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2900"/>
              <a:t>Administração das Minas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5ECDF52-F1C9-4E0A-8A25-2C00941ABE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805663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594" y="1104058"/>
            <a:ext cx="5609210" cy="452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3300"/>
              <a:t>Intendência das Minas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O principal órgão do esquema administrativo português era a Intendência das Minas, criado em 1702. Esse Órgão tinha Várias funções.</a:t>
            </a:r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500"/>
              <a:t>Intendência das Minas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329361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372" r="31582" b="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Casas de Fundição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O ouro circulava em forma de pó na região de vila rica dificultando a cobrança do quinto.</a:t>
            </a:r>
          </a:p>
          <a:p>
            <a:pPr>
              <a:lnSpc>
                <a:spcPct val="90000"/>
              </a:lnSpc>
            </a:pPr>
            <a:r>
              <a:rPr lang="pt-BR" sz="1300"/>
              <a:t>O governo português criou as casas de fundição, onde o ouro era obrigatoriamente fundido e transformado em barra para ter um melhor controle, controlando nisto os impostos.</a:t>
            </a:r>
          </a:p>
          <a:p>
            <a:pPr>
              <a:lnSpc>
                <a:spcPct val="90000"/>
              </a:lnSpc>
            </a:pPr>
            <a:r>
              <a:rPr lang="pt-BR" sz="1300"/>
              <a:t>Quem fosse encontrado com o ouro em pó ou com barras não quitadas poderia sofrer severas penas, que iam a pena como perda de bens até a </a:t>
            </a:r>
            <a:r>
              <a:rPr lang="pt-BR" sz="1300" err="1"/>
              <a:t>prissão</a:t>
            </a:r>
            <a:r>
              <a:rPr lang="pt-BR" sz="1300"/>
              <a:t> nas colônias portuguesas na </a:t>
            </a:r>
            <a:r>
              <a:rPr lang="pt-BR" sz="1300" err="1"/>
              <a:t>africa</a:t>
            </a:r>
            <a:r>
              <a:rPr lang="pt-BR" sz="1300"/>
              <a:t>.</a:t>
            </a:r>
          </a:p>
          <a:p>
            <a:pPr>
              <a:lnSpc>
                <a:spcPct val="90000"/>
              </a:lnSpc>
            </a:pPr>
            <a:r>
              <a:rPr lang="pt-BR" sz="1300"/>
              <a:t>Diversos mineiros revoltaram contra a casas de fundição </a:t>
            </a:r>
            <a:r>
              <a:rPr lang="pt-BR" sz="1300" err="1"/>
              <a:t>exclodiu</a:t>
            </a:r>
            <a:r>
              <a:rPr lang="pt-BR" sz="1300"/>
              <a:t> a Revolta de Vila Rica.</a:t>
            </a:r>
          </a:p>
          <a:p>
            <a:pPr>
              <a:lnSpc>
                <a:spcPct val="90000"/>
              </a:lnSpc>
            </a:pPr>
            <a:endParaRPr lang="pt-BR" sz="130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pt-BR" dirty="0"/>
              <a:t>A Revolta da Vila Rica - 1720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D616B70-5E35-482E-B0DF-25AA40566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849754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Apresentação na tela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Facetado</vt:lpstr>
      <vt:lpstr>Brasil - Mineração</vt:lpstr>
      <vt:lpstr>Sonho Dourado</vt:lpstr>
      <vt:lpstr>A guerra dos Emboabas -1708</vt:lpstr>
      <vt:lpstr>Administração das Minas</vt:lpstr>
      <vt:lpstr>Apresentação do PowerPoint</vt:lpstr>
      <vt:lpstr>Intendência das Minas</vt:lpstr>
      <vt:lpstr>Intendência das Minas</vt:lpstr>
      <vt:lpstr>Casas de Fundição</vt:lpstr>
      <vt:lpstr>A Revolta da Vila Rica - 1720</vt:lpstr>
      <vt:lpstr>Exploração de diamantes</vt:lpstr>
      <vt:lpstr>Questões</vt:lpstr>
      <vt:lpstr>Crise da Mineração</vt:lpstr>
      <vt:lpstr>Conseqüências do Ciclo Minerador</vt:lpstr>
      <vt:lpstr>Com quem ficou o nosso ouro?</vt:lpstr>
      <vt:lpstr>Aleijadinho e suas esculturas </vt:lpstr>
      <vt:lpstr>Questões</vt:lpstr>
      <vt:lpstr>Reflexão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- Mineração</dc:title>
  <dc:creator>BRUNO FERREIRA</dc:creator>
  <cp:lastModifiedBy>BRUNO FERREIRA</cp:lastModifiedBy>
  <cp:revision>1</cp:revision>
  <dcterms:created xsi:type="dcterms:W3CDTF">2019-07-01T12:21:45Z</dcterms:created>
  <dcterms:modified xsi:type="dcterms:W3CDTF">2019-07-01T12:22:19Z</dcterms:modified>
</cp:coreProperties>
</file>