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56" r:id="rId3"/>
    <p:sldId id="262" r:id="rId4"/>
    <p:sldId id="263" r:id="rId5"/>
    <p:sldId id="261" r:id="rId6"/>
    <p:sldId id="264" r:id="rId7"/>
    <p:sldId id="257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Objects="1">
      <p:cViewPr varScale="1">
        <p:scale>
          <a:sx n="68" d="100"/>
          <a:sy n="68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D1B874E-CD90-4A33-9273-42413D8359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B37AA3-458D-4900-8587-A9C9F305C2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DAFE47-3136-4EF3-8156-B14D32814C3B}" type="datetimeFigureOut">
              <a:rPr lang="pt-BR"/>
              <a:pPr>
                <a:defRPr/>
              </a:pPr>
              <a:t>28/10/2020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145221C-5267-4A08-8464-2638F31C16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8BBC2F-00DC-4184-89AD-700F61AFBA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F31519-F1B8-409A-B91B-A5FB46FBCC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0B04D0D-BB64-4D4D-99ED-2543106EE4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017D9E-3422-4956-A775-7B99BE55E7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9BA9FB-7627-4BD0-A68E-4CC952FEDF4B}" type="datetimeFigureOut">
              <a:rPr lang="pt-BR"/>
              <a:pPr>
                <a:defRPr/>
              </a:pPr>
              <a:t>28/10/2020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8A880840-7037-4749-8F17-E3D3DFB3B2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068336DA-4216-4A71-B94F-295BB1B5B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Clicque para editar os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29C2DB-587E-40D6-B278-58343FAA0B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F858F2-C4E6-40D1-8B61-F27B6BB1B9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E75F9D-182E-4BA9-805B-D65B4C4B4D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DC6FB-08CA-43D8-9531-1A1A1D0AB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24FC-FEE7-47E5-8416-C4E8F652E9C5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1FCBA-93EC-4B72-B7A1-497A7D6A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E4C3D-54E7-4F7D-8781-43FE9E05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568F0-42F9-4C86-8668-D347E27B4B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6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0EFD6-D205-4AB5-974B-EBC41EED1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D257-AA1B-41D3-BD7B-603A5055A32C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830C8-9E51-4543-97CA-6BCFF0C6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F776D-4099-451E-8213-DF4C8344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6BD55-738E-43C5-B467-F4E2C1369A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9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151D3-0CC8-460A-B8F3-D79B18D5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F4C69-3B31-4FA6-9AAF-D8D86DDAA90D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9E1A6-0F64-441A-8DDB-DF1E2CD0A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C62B2-F2E9-4D5E-8B0A-C9580312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C1E2-46C2-4EF6-A132-6AECE0492D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1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3CAB3-3D89-4C9D-ABA8-464F56A7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5FF4-100B-48C9-B9BC-A041FEEDC405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D7F4F-4126-477C-9030-521CB17A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5AB50-1CB5-4D8F-9DE4-ED8B4671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3595-DCE2-4974-9ED5-2B9AE25FDD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4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0BF6A-3AA2-4666-95BC-6BA0DBC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828E9-D278-4AF9-BABC-EBF81DE8D6C1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4B48C-2A35-41C1-9E4A-1629DA68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99576-3CF5-43FB-A32B-5BCD6080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E51D-F0C3-4920-ACCC-916A2722A3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0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C35213-278A-48AA-BA4B-56B6585E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2F468-5800-4C65-9A56-64F383C00A30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B3ECAD-C200-4535-8B63-81272E64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112E4D-901A-4B01-87BD-54CEC41F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827E-6E69-4713-8C36-5C2BD92588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3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D35866C-CED3-4F1D-84C5-E3347482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34E7-308F-4C87-885F-F6B579495B35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91B45E-6E88-4791-B4FB-E1431ADE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55C477-D141-4D13-BE77-4A89CCFC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8538-DE12-4949-BCD9-81372F79F2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7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6176C6-0B40-4E7B-ADD0-7A72FE63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FEADE-AC93-414F-985D-05CAAB4C45E3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904FEC-1A87-4956-876E-6C30C6E5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709E5D-F583-4C78-BC46-DD5E4138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827C-CC5A-4463-97C4-DF5FAC8901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2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ACD383A-4437-413B-ADF6-A67FD511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7957-2CC1-4C7D-89FC-0A6ACEC15305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EB2B16C-87B7-4903-99FC-066A6EA8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CBF864-628F-4F9F-A10E-6A6FCA56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0654-CFCC-4DE9-A290-1FDEAEB174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5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AD9F2A-6B9A-4446-B866-8A07188D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AB5D-86A2-4664-B615-230AF6A7D374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548248-04ED-4942-AF31-0C8BA24A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97B667-F8CA-472A-A589-3EE4A4C3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70562-809E-44D0-984E-A380EA32D7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2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BE441F-67AF-4081-8C21-021BAFD4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FDB3-DFF9-4311-BDF6-CF9122E222CF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E6DC3D-F1AA-4500-9E36-55995F7C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4EE0F5-51B1-4E5B-9DCD-DE421EB4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39BA-1625-4C94-A998-F6990BA99B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5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D20EBDA-D213-443E-971B-94954E1A5B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5386A35-4455-4EE2-BE01-E119E19950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E7D1C-4B5A-4641-841D-017B43235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C64DBB-1F2B-42F8-B8F8-E14A5FDBA62B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A1414-9220-4D4E-9B6E-49C8760A4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9E96B-B676-4286-BAB2-C2F6F0535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C08C69-0A97-4724-AB68-5CAAB9017E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s 3">
            <a:extLst>
              <a:ext uri="{FF2B5EF4-FFF2-40B4-BE49-F238E27FC236}">
                <a16:creationId xmlns:a16="http://schemas.microsoft.com/office/drawing/2014/main" id="{A984B999-26FB-4994-B1E9-AC94921016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>
              <a:solidFill>
                <a:srgbClr val="FFFF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solidFill>
                  <a:srgbClr val="FFFF00"/>
                </a:solidFill>
              </a:rPr>
              <a:t>CRITICISMO KANTIANO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solidFill>
                  <a:srgbClr val="FFFF00"/>
                </a:solidFill>
              </a:rPr>
              <a:t>Prof. Vitor Hugo</a:t>
            </a:r>
          </a:p>
        </p:txBody>
      </p:sp>
      <p:sp>
        <p:nvSpPr>
          <p:cNvPr id="6" name="Quadro 5">
            <a:extLst>
              <a:ext uri="{FF2B5EF4-FFF2-40B4-BE49-F238E27FC236}">
                <a16:creationId xmlns:a16="http://schemas.microsoft.com/office/drawing/2014/main" id="{582725B6-3F71-463E-815D-E56A084750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3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pic>
        <p:nvPicPr>
          <p:cNvPr id="2" name="Imagem 1" descr="Uma imagem contendo pessoa, parede, interior, homem&#10;&#10;Descrição gerada com muito alta confiança">
            <a:extLst>
              <a:ext uri="{FF2B5EF4-FFF2-40B4-BE49-F238E27FC236}">
                <a16:creationId xmlns:a16="http://schemas.microsoft.com/office/drawing/2014/main" id="{B662ACA9-E4D1-47B7-980B-2D9E7FCFE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00"/>
            <a:ext cx="91440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29A1ABF-70A0-4F22-9ED7-F85DF6F2D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4038600"/>
            <a:ext cx="1336342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ro 5">
            <a:extLst>
              <a:ext uri="{FF2B5EF4-FFF2-40B4-BE49-F238E27FC236}">
                <a16:creationId xmlns:a16="http://schemas.microsoft.com/office/drawing/2014/main" id="{56147511-9AE8-4211-A91D-1460F55E0B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3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E9B25DB-C256-4469-AD9D-CACB75F4F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864387"/>
            <a:ext cx="7543799" cy="5632311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 E OBRA</a:t>
            </a:r>
            <a:endParaRPr lang="pt-BR" altLang="pt-BR" sz="20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2000" b="1" u="sng" dirty="0">
                <a:solidFill>
                  <a:srgbClr val="FFC000"/>
                </a:solidFill>
                <a:latin typeface="Tahoma" panose="020B0604030504040204" pitchFamily="34" charset="0"/>
              </a:rPr>
              <a:t>Biografia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000" b="1" dirty="0">
                <a:solidFill>
                  <a:schemeClr val="bg1"/>
                </a:solidFill>
                <a:latin typeface="Tahoma" panose="020B0604030504040204" pitchFamily="34" charset="0"/>
              </a:rPr>
              <a:t>Nascido na Prússia Oriental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000" b="1" dirty="0">
                <a:solidFill>
                  <a:schemeClr val="bg1"/>
                </a:solidFill>
                <a:latin typeface="Tahoma" panose="020B0604030504040204" pitchFamily="34" charset="0"/>
              </a:rPr>
              <a:t>Rígida criação cristã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000" b="1" dirty="0">
                <a:solidFill>
                  <a:schemeClr val="bg1"/>
                </a:solidFill>
                <a:latin typeface="Tahoma" panose="020B0604030504040204" pitchFamily="34" charset="0"/>
              </a:rPr>
              <a:t>Atuante enquanto professor de Filosofia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pt-BR" altLang="pt-BR" sz="20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2000" b="1" u="sng" dirty="0">
                <a:solidFill>
                  <a:srgbClr val="FFC000"/>
                </a:solidFill>
                <a:latin typeface="Tahoma" panose="020B0604030504040204" pitchFamily="34" charset="0"/>
              </a:rPr>
              <a:t>Fases da obra kantiana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000" b="1" i="1" u="sng" dirty="0">
                <a:solidFill>
                  <a:srgbClr val="00B0F0"/>
                </a:solidFill>
                <a:latin typeface="Tahoma" panose="020B0604030504040204" pitchFamily="34" charset="0"/>
              </a:rPr>
              <a:t>Pré-Crítica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2000" b="1" dirty="0">
                <a:solidFill>
                  <a:schemeClr val="bg1"/>
                </a:solidFill>
                <a:latin typeface="Tahoma" panose="020B0604030504040204" pitchFamily="34" charset="0"/>
              </a:rPr>
              <a:t>Racionalismo dogmático (influência de Descartes)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000" b="1" i="1" u="sng" dirty="0">
                <a:solidFill>
                  <a:srgbClr val="00B0F0"/>
                </a:solidFill>
                <a:latin typeface="Tahoma" panose="020B0604030504040204" pitchFamily="34" charset="0"/>
              </a:rPr>
              <a:t>Crítica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2000" b="1" dirty="0">
                <a:solidFill>
                  <a:schemeClr val="bg1"/>
                </a:solidFill>
                <a:latin typeface="Tahoma" panose="020B0604030504040204" pitchFamily="34" charset="0"/>
              </a:rPr>
              <a:t>Limites da razão e da experiência (influência de Hume)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pt-BR" altLang="pt-BR" sz="20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2000" b="1" u="sng" dirty="0">
                <a:solidFill>
                  <a:srgbClr val="FFC000"/>
                </a:solidFill>
                <a:latin typeface="Tahoma" panose="020B0604030504040204" pitchFamily="34" charset="0"/>
              </a:rPr>
              <a:t>Maiores méritos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000" b="1" dirty="0">
                <a:solidFill>
                  <a:schemeClr val="bg1"/>
                </a:solidFill>
                <a:latin typeface="Tahoma" panose="020B0604030504040204" pitchFamily="34" charset="0"/>
              </a:rPr>
              <a:t>Superação da Dicotomia entre “</a:t>
            </a:r>
            <a:r>
              <a:rPr lang="pt-BR" altLang="pt-BR" sz="2000" b="1" dirty="0">
                <a:solidFill>
                  <a:srgbClr val="00B0F0"/>
                </a:solidFill>
                <a:latin typeface="Tahoma" panose="020B0604030504040204" pitchFamily="34" charset="0"/>
              </a:rPr>
              <a:t>Racionalismo</a:t>
            </a:r>
            <a:r>
              <a:rPr lang="pt-BR" altLang="pt-BR" sz="2000" b="1" dirty="0">
                <a:solidFill>
                  <a:schemeClr val="bg1"/>
                </a:solidFill>
                <a:latin typeface="Tahoma" panose="020B0604030504040204" pitchFamily="34" charset="0"/>
              </a:rPr>
              <a:t>” e “</a:t>
            </a:r>
            <a:r>
              <a:rPr lang="pt-BR" altLang="pt-BR" sz="2000" b="1" dirty="0">
                <a:solidFill>
                  <a:srgbClr val="00B050"/>
                </a:solidFill>
                <a:latin typeface="Tahoma" panose="020B0604030504040204" pitchFamily="34" charset="0"/>
              </a:rPr>
              <a:t>Empirismo</a:t>
            </a:r>
            <a:r>
              <a:rPr lang="pt-BR" altLang="pt-BR" sz="2000" b="1" dirty="0">
                <a:solidFill>
                  <a:schemeClr val="bg1"/>
                </a:solidFill>
                <a:latin typeface="Tahoma" panose="020B0604030504040204" pitchFamily="34" charset="0"/>
              </a:rPr>
              <a:t>”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000" b="1" dirty="0">
                <a:solidFill>
                  <a:schemeClr val="bg1"/>
                </a:solidFill>
                <a:latin typeface="Tahoma" panose="020B0604030504040204" pitchFamily="34" charset="0"/>
              </a:rPr>
              <a:t>Exaltação da Razão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000" b="1" dirty="0">
                <a:solidFill>
                  <a:schemeClr val="bg1"/>
                </a:solidFill>
                <a:latin typeface="Tahoma" panose="020B0604030504040204" pitchFamily="34" charset="0"/>
              </a:rPr>
              <a:t>Construção de novos paradigmas éticos</a:t>
            </a:r>
          </a:p>
        </p:txBody>
      </p:sp>
      <p:sp>
        <p:nvSpPr>
          <p:cNvPr id="5124" name="CaixaDeTexto 1">
            <a:extLst>
              <a:ext uri="{FF2B5EF4-FFF2-40B4-BE49-F238E27FC236}">
                <a16:creationId xmlns:a16="http://schemas.microsoft.com/office/drawing/2014/main" id="{FEF9321D-397F-4FDD-88CD-663E58BD7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4" y="218056"/>
            <a:ext cx="7791451" cy="64633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IMMANUEL KANT (1724 – 1804)</a:t>
            </a:r>
          </a:p>
        </p:txBody>
      </p:sp>
      <p:pic>
        <p:nvPicPr>
          <p:cNvPr id="3" name="Imagem 2" descr="Uma imagem contendo pessoa, homem, olhando, mesa&#10;&#10;Descrição gerada automaticamente">
            <a:extLst>
              <a:ext uri="{FF2B5EF4-FFF2-40B4-BE49-F238E27FC236}">
                <a16:creationId xmlns:a16="http://schemas.microsoft.com/office/drawing/2014/main" id="{67FB3EE7-0057-4BAC-9C1A-FF757A0C4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04" y="1465414"/>
            <a:ext cx="3763296" cy="39271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ro 5">
            <a:extLst>
              <a:ext uri="{FF2B5EF4-FFF2-40B4-BE49-F238E27FC236}">
                <a16:creationId xmlns:a16="http://schemas.microsoft.com/office/drawing/2014/main" id="{56147511-9AE8-4211-A91D-1460F55E0B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3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E9B25DB-C256-4469-AD9D-CACB75F4F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842509"/>
            <a:ext cx="11429999" cy="558614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7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MENORIDADE E AUTONOMIA</a:t>
            </a:r>
            <a:endParaRPr lang="pt-BR" altLang="pt-BR" sz="17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1700" b="1" i="1" u="sng" dirty="0">
                <a:solidFill>
                  <a:srgbClr val="FFC000"/>
                </a:solidFill>
                <a:latin typeface="Tahoma" panose="020B0604030504040204" pitchFamily="34" charset="0"/>
              </a:rPr>
              <a:t>Contexto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700" b="1" dirty="0">
                <a:solidFill>
                  <a:schemeClr val="bg1"/>
                </a:solidFill>
                <a:latin typeface="Tahoma" panose="020B0604030504040204" pitchFamily="34" charset="0"/>
              </a:rPr>
              <a:t>Resposta de Kant à pergunta “O que é o Esclarecimento”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700" b="1" dirty="0">
                <a:solidFill>
                  <a:schemeClr val="bg1"/>
                </a:solidFill>
                <a:latin typeface="Tahoma" panose="020B0604030504040204" pitchFamily="34" charset="0"/>
              </a:rPr>
              <a:t>Objetivos e sentidos do Iluminismo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pt-BR" altLang="pt-BR" sz="17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1700" b="1" i="1" u="sng" dirty="0">
                <a:solidFill>
                  <a:srgbClr val="FFC000"/>
                </a:solidFill>
                <a:latin typeface="Tahoma" panose="020B0604030504040204" pitchFamily="34" charset="0"/>
              </a:rPr>
              <a:t>Razões e usos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700" b="1" i="1" u="sng" dirty="0">
                <a:solidFill>
                  <a:srgbClr val="00B0F0"/>
                </a:solidFill>
                <a:latin typeface="Tahoma" panose="020B0604030504040204" pitchFamily="34" charset="0"/>
              </a:rPr>
              <a:t>Uso público da razão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700" b="1" dirty="0">
                <a:solidFill>
                  <a:schemeClr val="bg1"/>
                </a:solidFill>
                <a:latin typeface="Tahoma" panose="020B0604030504040204" pitchFamily="34" charset="0"/>
              </a:rPr>
              <a:t>Exposição das ideias em busca de refinamento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700" b="1" dirty="0">
                <a:solidFill>
                  <a:schemeClr val="bg1"/>
                </a:solidFill>
                <a:latin typeface="Tahoma" panose="020B0604030504040204" pitchFamily="34" charset="0"/>
              </a:rPr>
              <a:t>Diálogo e discussão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700" b="1" i="1" u="sng" dirty="0">
                <a:solidFill>
                  <a:srgbClr val="00B0F0"/>
                </a:solidFill>
                <a:latin typeface="Tahoma" panose="020B0604030504040204" pitchFamily="34" charset="0"/>
              </a:rPr>
              <a:t>Uso privado da razão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700" b="1" dirty="0">
                <a:solidFill>
                  <a:schemeClr val="bg1"/>
                </a:solidFill>
                <a:latin typeface="Tahoma" panose="020B0604030504040204" pitchFamily="34" charset="0"/>
              </a:rPr>
              <a:t>Proposta de obediência em determinado cargo e função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700" b="1" dirty="0">
                <a:solidFill>
                  <a:schemeClr val="bg1"/>
                </a:solidFill>
                <a:latin typeface="Tahoma" panose="020B0604030504040204" pitchFamily="34" charset="0"/>
              </a:rPr>
              <a:t>Momentos de obediência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altLang="pt-BR" sz="17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1700" b="1" i="1" u="sng" dirty="0" err="1">
                <a:solidFill>
                  <a:srgbClr val="FFC000"/>
                </a:solidFill>
                <a:latin typeface="Tahoma" panose="020B0604030504040204" pitchFamily="34" charset="0"/>
              </a:rPr>
              <a:t>Aufklarung</a:t>
            </a:r>
            <a:endParaRPr lang="pt-BR" altLang="pt-BR" sz="1700" b="1" i="1" u="sng" dirty="0">
              <a:solidFill>
                <a:srgbClr val="FFC000"/>
              </a:solidFill>
              <a:latin typeface="Tahoma" panose="020B060403050404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700" b="1" i="1" u="sng" dirty="0">
                <a:solidFill>
                  <a:srgbClr val="00B0F0"/>
                </a:solidFill>
                <a:latin typeface="Tahoma" panose="020B0604030504040204" pitchFamily="34" charset="0"/>
              </a:rPr>
              <a:t>O que é?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700" b="1" dirty="0">
                <a:solidFill>
                  <a:schemeClr val="bg1"/>
                </a:solidFill>
                <a:latin typeface="Tahoma" panose="020B0604030504040204" pitchFamily="34" charset="0"/>
              </a:rPr>
              <a:t>Saída do homem de sua menoridade, do qual ele próprio é culpado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700" b="1" dirty="0">
                <a:solidFill>
                  <a:schemeClr val="bg1"/>
                </a:solidFill>
                <a:latin typeface="Tahoma" panose="020B0604030504040204" pitchFamily="34" charset="0"/>
              </a:rPr>
              <a:t>Covardia e incapacidade de fazer uso de seu entendimento sem a direção de outrem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700" b="1" i="1" u="sng" dirty="0">
                <a:solidFill>
                  <a:srgbClr val="00B0F0"/>
                </a:solidFill>
                <a:latin typeface="Tahoma" panose="020B0604030504040204" pitchFamily="34" charset="0"/>
              </a:rPr>
              <a:t>Caminhos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700" b="1" dirty="0">
                <a:solidFill>
                  <a:schemeClr val="bg1"/>
                </a:solidFill>
                <a:latin typeface="Tahoma" panose="020B0604030504040204" pitchFamily="34" charset="0"/>
              </a:rPr>
              <a:t>Ousadia para pensar (</a:t>
            </a:r>
            <a:r>
              <a:rPr lang="pt-BR" altLang="pt-BR" sz="1700" b="1" dirty="0" err="1">
                <a:solidFill>
                  <a:schemeClr val="bg1"/>
                </a:solidFill>
                <a:latin typeface="Tahoma" panose="020B0604030504040204" pitchFamily="34" charset="0"/>
              </a:rPr>
              <a:t>Sapere</a:t>
            </a:r>
            <a:r>
              <a:rPr lang="pt-BR" altLang="pt-BR" sz="1700" b="1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1700" b="1" dirty="0" err="1">
                <a:solidFill>
                  <a:schemeClr val="bg1"/>
                </a:solidFill>
                <a:latin typeface="Tahoma" panose="020B0604030504040204" pitchFamily="34" charset="0"/>
              </a:rPr>
              <a:t>aude</a:t>
            </a:r>
            <a:r>
              <a:rPr lang="pt-BR" altLang="pt-BR" sz="1700" b="1" dirty="0">
                <a:solidFill>
                  <a:schemeClr val="bg1"/>
                </a:solidFill>
                <a:latin typeface="Tahoma" panose="020B0604030504040204" pitchFamily="34" charset="0"/>
              </a:rPr>
              <a:t>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700" b="1" dirty="0">
                <a:solidFill>
                  <a:schemeClr val="bg1"/>
                </a:solidFill>
                <a:latin typeface="Tahoma" panose="020B0604030504040204" pitchFamily="34" charset="0"/>
              </a:rPr>
              <a:t>Fazer uso público da razão e não o uso privado da razão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700" b="1" dirty="0">
                <a:solidFill>
                  <a:schemeClr val="bg1"/>
                </a:solidFill>
                <a:latin typeface="Tahoma" panose="020B0604030504040204" pitchFamily="34" charset="0"/>
              </a:rPr>
              <a:t>Abandono de qualquer tipo de tutela que impeça o homem de pensar de forma autônoma e livre</a:t>
            </a:r>
          </a:p>
        </p:txBody>
      </p:sp>
      <p:sp>
        <p:nvSpPr>
          <p:cNvPr id="5124" name="CaixaDeTexto 1">
            <a:extLst>
              <a:ext uri="{FF2B5EF4-FFF2-40B4-BE49-F238E27FC236}">
                <a16:creationId xmlns:a16="http://schemas.microsoft.com/office/drawing/2014/main" id="{FEF9321D-397F-4FDD-88CD-663E58BD7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4" y="218056"/>
            <a:ext cx="7791451" cy="64633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IMMANUEL KANT (1724 – 1804)</a:t>
            </a:r>
          </a:p>
        </p:txBody>
      </p:sp>
    </p:spTree>
    <p:extLst>
      <p:ext uri="{BB962C8B-B14F-4D97-AF65-F5344CB8AC3E}">
        <p14:creationId xmlns:p14="http://schemas.microsoft.com/office/powerpoint/2010/main" val="51566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s 3">
            <a:extLst>
              <a:ext uri="{FF2B5EF4-FFF2-40B4-BE49-F238E27FC236}">
                <a16:creationId xmlns:a16="http://schemas.microsoft.com/office/drawing/2014/main" id="{29F1426A-F2B7-4539-B576-A093FAD181BB}"/>
              </a:ext>
            </a:extLst>
          </p:cNvPr>
          <p:cNvSpPr/>
          <p:nvPr/>
        </p:nvSpPr>
        <p:spPr>
          <a:xfrm>
            <a:off x="-17463" y="-3175"/>
            <a:ext cx="1219200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Quadro 5">
            <a:extLst>
              <a:ext uri="{FF2B5EF4-FFF2-40B4-BE49-F238E27FC236}">
                <a16:creationId xmlns:a16="http://schemas.microsoft.com/office/drawing/2014/main" id="{AE603630-B128-4B43-96D2-7524CBD84D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3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9A79793A-3041-4601-A8BB-6BF0883F8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68284"/>
            <a:ext cx="11471345" cy="567847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t-BR" altLang="pt-BR" sz="1650" b="1" dirty="0">
                <a:solidFill>
                  <a:srgbClr val="00B050"/>
                </a:solidFill>
                <a:latin typeface="Tahoma" panose="020B0604030504040204" pitchFamily="34" charset="0"/>
              </a:rPr>
              <a:t>ÉTICA</a:t>
            </a:r>
            <a:endParaRPr lang="pt-BR" altLang="pt-BR" sz="165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1650" b="1" i="1" u="sng" dirty="0">
                <a:solidFill>
                  <a:srgbClr val="FFC000"/>
                </a:solidFill>
                <a:latin typeface="Tahoma" panose="020B0604030504040204" pitchFamily="34" charset="0"/>
              </a:rPr>
              <a:t>Tradições anteriores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650" b="1" i="1" u="sng" dirty="0">
                <a:solidFill>
                  <a:srgbClr val="00B0F0"/>
                </a:solidFill>
                <a:latin typeface="Tahoma" panose="020B0604030504040204" pitchFamily="34" charset="0"/>
              </a:rPr>
              <a:t>Gregos</a:t>
            </a:r>
          </a:p>
          <a:p>
            <a:pPr marL="3420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650" b="1" dirty="0">
                <a:solidFill>
                  <a:schemeClr val="bg1"/>
                </a:solidFill>
                <a:latin typeface="Tahoma" panose="020B0604030504040204" pitchFamily="34" charset="0"/>
              </a:rPr>
              <a:t>Ser ético é estar em harmonia com a natureza e o cosmos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650" b="1" i="1" u="sng" dirty="0">
                <a:solidFill>
                  <a:srgbClr val="00B0F0"/>
                </a:solidFill>
                <a:latin typeface="Tahoma" panose="020B0604030504040204" pitchFamily="34" charset="0"/>
              </a:rPr>
              <a:t>Cristãos </a:t>
            </a:r>
          </a:p>
          <a:p>
            <a:pPr marL="3420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650" b="1" dirty="0">
                <a:solidFill>
                  <a:schemeClr val="bg1"/>
                </a:solidFill>
                <a:latin typeface="Tahoma" panose="020B0604030504040204" pitchFamily="34" charset="0"/>
              </a:rPr>
              <a:t>Ser ético é realizar boas ações (recompensa)</a:t>
            </a:r>
          </a:p>
          <a:p>
            <a:pPr marL="3420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650" b="1" dirty="0">
                <a:solidFill>
                  <a:schemeClr val="bg1"/>
                </a:solidFill>
                <a:latin typeface="Tahoma" panose="020B0604030504040204" pitchFamily="34" charset="0"/>
              </a:rPr>
              <a:t>As ações ruins serão punidas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650" b="1" i="1" u="sng" dirty="0">
                <a:solidFill>
                  <a:srgbClr val="00B0F0"/>
                </a:solidFill>
                <a:latin typeface="Tahoma" panose="020B0604030504040204" pitchFamily="34" charset="0"/>
              </a:rPr>
              <a:t>Utilitários</a:t>
            </a:r>
          </a:p>
          <a:p>
            <a:pPr marL="3420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650" b="1" dirty="0">
                <a:solidFill>
                  <a:schemeClr val="bg1"/>
                </a:solidFill>
                <a:latin typeface="Tahoma" panose="020B0604030504040204" pitchFamily="34" charset="0"/>
              </a:rPr>
              <a:t>Ser ético é maximizar os prazeres do maior número de pessoas</a:t>
            </a:r>
          </a:p>
          <a:p>
            <a:pPr marL="3420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650" b="1" dirty="0">
                <a:solidFill>
                  <a:schemeClr val="bg1"/>
                </a:solidFill>
                <a:latin typeface="Tahoma" panose="020B0604030504040204" pitchFamily="34" charset="0"/>
              </a:rPr>
              <a:t>Minimizar as dores do maior número de pessoas</a:t>
            </a:r>
          </a:p>
          <a:p>
            <a:pPr marL="3420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altLang="pt-BR" sz="165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1650" b="1" i="1" u="sng" dirty="0">
                <a:solidFill>
                  <a:srgbClr val="FFC000"/>
                </a:solidFill>
                <a:latin typeface="Tahoma" panose="020B0604030504040204" pitchFamily="34" charset="0"/>
              </a:rPr>
              <a:t>Ética Kantiana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650" b="1" i="1" u="sng" dirty="0">
                <a:solidFill>
                  <a:srgbClr val="00B0F0"/>
                </a:solidFill>
                <a:latin typeface="Tahoma" panose="020B0604030504040204" pitchFamily="34" charset="0"/>
              </a:rPr>
              <a:t>Ética do Dever</a:t>
            </a:r>
          </a:p>
          <a:p>
            <a:pPr marL="3420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650" b="1" dirty="0">
                <a:solidFill>
                  <a:schemeClr val="bg1"/>
                </a:solidFill>
                <a:latin typeface="Tahoma" panose="020B0604030504040204" pitchFamily="34" charset="0"/>
              </a:rPr>
              <a:t>Derivada da racionalidade</a:t>
            </a:r>
          </a:p>
          <a:p>
            <a:pPr marL="3420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650" b="1" dirty="0">
                <a:solidFill>
                  <a:schemeClr val="bg1"/>
                </a:solidFill>
                <a:latin typeface="Tahoma" panose="020B0604030504040204" pitchFamily="34" charset="0"/>
              </a:rPr>
              <a:t>Homem enquanto ser que se livra da própria natureza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650" b="1" i="1" u="sng" dirty="0">
                <a:solidFill>
                  <a:srgbClr val="00B0F0"/>
                </a:solidFill>
                <a:latin typeface="Tahoma" panose="020B0604030504040204" pitchFamily="34" charset="0"/>
              </a:rPr>
              <a:t>Imperativos Categóricos</a:t>
            </a:r>
          </a:p>
          <a:p>
            <a:pPr marL="3420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650" b="1" dirty="0">
                <a:solidFill>
                  <a:schemeClr val="bg1"/>
                </a:solidFill>
                <a:latin typeface="Tahoma" panose="020B0604030504040204" pitchFamily="34" charset="0"/>
              </a:rPr>
              <a:t>Guias / Caminhos para uma vida ética</a:t>
            </a:r>
          </a:p>
          <a:p>
            <a:pPr marL="342000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altLang="pt-BR" sz="16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“Aja como se a máxima de tua ação devesse tornar-se, através de tua vontade, uma lei universal” </a:t>
            </a:r>
          </a:p>
          <a:p>
            <a:pPr marL="342000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altLang="pt-BR" sz="1650" b="1" dirty="0">
                <a:solidFill>
                  <a:srgbClr val="00B050"/>
                </a:solidFill>
                <a:latin typeface="Tahoma" panose="020B0604030504040204" pitchFamily="34" charset="0"/>
              </a:rPr>
              <a:t>“Ages de tal forma que uses a humanidade, tanto na tua pessoa, como na pessoa de qualquer outro, sempre e ao mesmo tempo como fim e nunca simplesmente como meio”</a:t>
            </a:r>
          </a:p>
          <a:p>
            <a:pPr marL="342000"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altLang="pt-BR" sz="165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“Ages de tal maneira que tua vontade possa encarar a si mesma, ao mesmo tempo, como um legislador universal através de suas máximas”</a:t>
            </a: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B2C727E4-DCB0-4F33-9962-8027F55EB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4" y="218056"/>
            <a:ext cx="7791451" cy="64633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IMMANUEL KANT (1724 – 1804)</a:t>
            </a:r>
          </a:p>
        </p:txBody>
      </p:sp>
      <p:pic>
        <p:nvPicPr>
          <p:cNvPr id="10" name="Gráfico 9" descr="Voltar">
            <a:extLst>
              <a:ext uri="{FF2B5EF4-FFF2-40B4-BE49-F238E27FC236}">
                <a16:creationId xmlns:a16="http://schemas.microsoft.com/office/drawing/2014/main" id="{26E34D01-B9B3-47FC-9A79-51EDFB87E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685454">
            <a:off x="6899578" y="1227819"/>
            <a:ext cx="1345801" cy="9144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D8ED865-C537-4B67-BC21-2AD3D8EBEF38}"/>
              </a:ext>
            </a:extLst>
          </p:cNvPr>
          <p:cNvSpPr txBox="1"/>
          <p:nvPr/>
        </p:nvSpPr>
        <p:spPr>
          <a:xfrm>
            <a:off x="8292161" y="1250934"/>
            <a:ext cx="2828040" cy="40011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NATUREZA CAÓTICA</a:t>
            </a:r>
            <a:endParaRPr lang="pt-BR" altLang="pt-BR" sz="2000" b="1" dirty="0">
              <a:solidFill>
                <a:srgbClr val="FFFF00"/>
              </a:solidFill>
              <a:latin typeface="Bodoni MT" panose="02070603080606020203" pitchFamily="18" charset="0"/>
            </a:endParaRPr>
          </a:p>
        </p:txBody>
      </p:sp>
      <p:pic>
        <p:nvPicPr>
          <p:cNvPr id="13" name="Gráfico 12" descr="Voltar">
            <a:extLst>
              <a:ext uri="{FF2B5EF4-FFF2-40B4-BE49-F238E27FC236}">
                <a16:creationId xmlns:a16="http://schemas.microsoft.com/office/drawing/2014/main" id="{AF6776FC-BA05-474D-92B1-4DA6B3174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685454">
            <a:off x="5549365" y="1900096"/>
            <a:ext cx="1345801" cy="914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A956666-AB1E-4DB9-A5F5-FC97A1465468}"/>
              </a:ext>
            </a:extLst>
          </p:cNvPr>
          <p:cNvSpPr txBox="1"/>
          <p:nvPr/>
        </p:nvSpPr>
        <p:spPr>
          <a:xfrm>
            <a:off x="6933028" y="2158520"/>
            <a:ext cx="2200510" cy="40011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AÇÕES EGOÍSTAS</a:t>
            </a:r>
            <a:endParaRPr lang="pt-BR" altLang="pt-BR" sz="2000" b="1" dirty="0">
              <a:solidFill>
                <a:srgbClr val="FFFF00"/>
              </a:solidFill>
              <a:latin typeface="Bodoni MT" panose="02070603080606020203" pitchFamily="18" charset="0"/>
            </a:endParaRPr>
          </a:p>
        </p:txBody>
      </p:sp>
      <p:pic>
        <p:nvPicPr>
          <p:cNvPr id="15" name="Gráfico 14" descr="Voltar">
            <a:extLst>
              <a:ext uri="{FF2B5EF4-FFF2-40B4-BE49-F238E27FC236}">
                <a16:creationId xmlns:a16="http://schemas.microsoft.com/office/drawing/2014/main" id="{F7C9E6D2-8E0C-4484-9F43-86B9AA5C7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685454">
            <a:off x="7189170" y="2923473"/>
            <a:ext cx="1345801" cy="9144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527818F-637D-4A44-B06D-39ECB0744552}"/>
              </a:ext>
            </a:extLst>
          </p:cNvPr>
          <p:cNvSpPr txBox="1"/>
          <p:nvPr/>
        </p:nvSpPr>
        <p:spPr>
          <a:xfrm>
            <a:off x="8509003" y="2945831"/>
            <a:ext cx="2678966" cy="7078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HOMEM UTILIZADO COMO MEIO</a:t>
            </a:r>
            <a:endParaRPr lang="pt-BR" altLang="pt-BR" sz="2000" b="1" dirty="0">
              <a:solidFill>
                <a:srgbClr val="FFFF0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ro 5">
            <a:extLst>
              <a:ext uri="{FF2B5EF4-FFF2-40B4-BE49-F238E27FC236}">
                <a16:creationId xmlns:a16="http://schemas.microsoft.com/office/drawing/2014/main" id="{56147511-9AE8-4211-A91D-1460F55E0B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3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E9B25DB-C256-4469-AD9D-CACB75F4F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6104"/>
            <a:ext cx="11600033" cy="5632311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t-BR" altLang="pt-BR" sz="1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FILOSOFIA TRANSCENDENTAL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1800" b="1" i="1" u="sng" dirty="0">
                <a:solidFill>
                  <a:srgbClr val="FFC000"/>
                </a:solidFill>
                <a:latin typeface="Tahoma" panose="020B0604030504040204" pitchFamily="34" charset="0"/>
              </a:rPr>
              <a:t>Definição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Solução aplicada ao debate entre “</a:t>
            </a:r>
            <a:r>
              <a:rPr lang="pt-BR" altLang="pt-BR" sz="18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Racionalistas</a:t>
            </a: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</a:t>
            </a:r>
            <a:r>
              <a:rPr lang="pt-BR" altLang="pt-BR" sz="18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e “</a:t>
            </a:r>
            <a:r>
              <a:rPr lang="pt-BR" altLang="pt-BR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Empiristas</a:t>
            </a: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</a:t>
            </a:r>
            <a:r>
              <a:rPr lang="pt-BR" altLang="pt-BR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altLang="pt-BR" sz="18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Conhecimento seguro proveniente da razão através das categorias inatas “a priori” (antes da experiência)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altLang="pt-BR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Conhecimento seguro proveniente das sensações “a posteriori” (após a experiência)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pt-BR" altLang="pt-BR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1800" b="1" i="1" u="sng" dirty="0">
                <a:solidFill>
                  <a:srgbClr val="FFC000"/>
                </a:solidFill>
                <a:latin typeface="Tahoma" panose="020B0604030504040204" pitchFamily="34" charset="0"/>
              </a:rPr>
              <a:t>Caminhos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1" i="1" u="sng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Limites epistemológicos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Colocar a “Razão” como crítica de si mesma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Formação de conhecimentos que se ocupem com nosso modo de conhecer os objetos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1" i="1" u="sng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“Óculos” de Kant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Sujeito “a priori” determina o objeto de seu conhecimento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Capacidade de buscar interpretações (juízos) que compreendam a realidade através de </a:t>
            </a:r>
            <a:r>
              <a:rPr lang="pt-BR" altLang="pt-BR" sz="18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esquemas / instrumentos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altLang="pt-BR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Sensibilidade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 e Espaço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altLang="pt-BR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Categorias de entendimento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Causalidade, substância, comunidade, unidade, pluralidade, totalidade, realidade, negação, limitação, possibilidade, impossibilidade, existência, não existência, necessidade e contingência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2F93AAD-C1F1-45E4-A9EA-843D270F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4" y="218056"/>
            <a:ext cx="7791451" cy="64633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IMMANUEL KANT (1724 – 1804)</a:t>
            </a:r>
          </a:p>
        </p:txBody>
      </p:sp>
      <p:pic>
        <p:nvPicPr>
          <p:cNvPr id="10" name="Gráfico 9" descr="Voltar">
            <a:extLst>
              <a:ext uri="{FF2B5EF4-FFF2-40B4-BE49-F238E27FC236}">
                <a16:creationId xmlns:a16="http://schemas.microsoft.com/office/drawing/2014/main" id="{E7A2D83D-3D3C-4BED-8D2D-B9DF7610D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685454">
            <a:off x="4155051" y="4986956"/>
            <a:ext cx="1345801" cy="9144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DAAD098-05F5-4E86-B9E7-6F990E685AEB}"/>
              </a:ext>
            </a:extLst>
          </p:cNvPr>
          <p:cNvSpPr txBox="1"/>
          <p:nvPr/>
        </p:nvSpPr>
        <p:spPr>
          <a:xfrm>
            <a:off x="5486400" y="4796416"/>
            <a:ext cx="2678966" cy="7078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“ÓCULOS” UNIVERSAIS</a:t>
            </a:r>
            <a:endParaRPr lang="pt-BR" altLang="pt-BR" sz="2000" b="1" dirty="0">
              <a:solidFill>
                <a:srgbClr val="FFFF00"/>
              </a:solidFill>
              <a:latin typeface="Bodoni MT" panose="020706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ro 5">
            <a:extLst>
              <a:ext uri="{FF2B5EF4-FFF2-40B4-BE49-F238E27FC236}">
                <a16:creationId xmlns:a16="http://schemas.microsoft.com/office/drawing/2014/main" id="{56147511-9AE8-4211-A91D-1460F55E0B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3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E9B25DB-C256-4469-AD9D-CACB75F4F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817099"/>
            <a:ext cx="6189833" cy="5632311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t-BR" altLang="pt-BR" sz="1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REVOLUÇÃO COPERNICANA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1800" b="1" i="1" u="sng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Definição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Descrição dos “Juízos” (interpretações) da realidade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Junção entre as propostas Racionalista e Empirista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1800" b="1" i="1" u="sng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Tipos de Juízos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1" i="1" u="sng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Juízo Analítico (a priori)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Seguro, lógico, ligado às deduções (matemática) e restrito à mera observação do objeto (análise)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 a produção de novos conhecimentos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1" i="1" u="sng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Juízo Sintético (a posteriori)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é seguro  e nem confiável na hora de desenvolver ciências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Sensações / percepções que geram novos conhecimentos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800" b="1" i="1" u="sng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Juízo Sintético (a priori)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Ciências com Dedução e Experiência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Segurança, limites estabelecidos e produção de novos conhecimentos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11FE1B1-D93B-41C8-A936-55778698E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870" y="170768"/>
            <a:ext cx="7791451" cy="64633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IMMANUEL KANT (1724 – 1804)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150B8F-D0E3-4F0E-9F62-47F380D1C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49" y="1022648"/>
            <a:ext cx="4938883" cy="337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C8926F4-C999-47B5-AECD-8A774FF1AE52}"/>
              </a:ext>
            </a:extLst>
          </p:cNvPr>
          <p:cNvSpPr txBox="1"/>
          <p:nvPr/>
        </p:nvSpPr>
        <p:spPr>
          <a:xfrm>
            <a:off x="263915" y="4651374"/>
            <a:ext cx="5029201" cy="17851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FF00"/>
                </a:solidFill>
              </a:rPr>
              <a:t>Nome dado em homenagem ao pensador Nicolau Copérnico, responsável por alterar os paradigmas científicos ao substituir o Geocentrismo pelo Heliocentrismo</a:t>
            </a:r>
          </a:p>
        </p:txBody>
      </p:sp>
    </p:spTree>
    <p:extLst>
      <p:ext uri="{BB962C8B-B14F-4D97-AF65-F5344CB8AC3E}">
        <p14:creationId xmlns:p14="http://schemas.microsoft.com/office/powerpoint/2010/main" val="160178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s 3">
            <a:extLst>
              <a:ext uri="{FF2B5EF4-FFF2-40B4-BE49-F238E27FC236}">
                <a16:creationId xmlns:a16="http://schemas.microsoft.com/office/drawing/2014/main" id="{29F1426A-F2B7-4539-B576-A093FAD181BB}"/>
              </a:ext>
            </a:extLst>
          </p:cNvPr>
          <p:cNvSpPr/>
          <p:nvPr/>
        </p:nvSpPr>
        <p:spPr>
          <a:xfrm>
            <a:off x="-17463" y="-3175"/>
            <a:ext cx="1219200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Quadro 5">
            <a:extLst>
              <a:ext uri="{FF2B5EF4-FFF2-40B4-BE49-F238E27FC236}">
                <a16:creationId xmlns:a16="http://schemas.microsoft.com/office/drawing/2014/main" id="{AE603630-B128-4B43-96D2-7524CBD84D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3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C7BA53-ACD5-4787-820A-A203DCE36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870" y="170768"/>
            <a:ext cx="7791451" cy="64633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IMMANUEL KANT (1724 – 1804)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A1538C5-CA32-4051-96E6-11FD23237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64" y="866413"/>
            <a:ext cx="11471345" cy="5632311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t-BR" altLang="pt-BR" sz="1800" b="1" dirty="0">
                <a:solidFill>
                  <a:srgbClr val="00B050"/>
                </a:solidFill>
                <a:latin typeface="Tahoma" panose="020B0604030504040204" pitchFamily="34" charset="0"/>
              </a:rPr>
              <a:t>FENÔMENOS E NÚMENOS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1800" b="1" i="1" u="sng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Considerações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1" i="1" u="sng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Impactos da “Filosofia Transcendental” e da “Revolução Copernicana”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</a:rPr>
              <a:t>Conhecimento empírico + racional (interdependência)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</a:rPr>
              <a:t>Início com a experiência e fim com a razão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</a:rPr>
              <a:t>Logo, aquilo que não pode ser experimentado não pode ser conhecido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altLang="pt-BR" sz="18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1800" b="1" i="1" u="sng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Divisões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1" i="1" u="sng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Fenômeno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</a:rPr>
              <a:t>Tudo aquilo que pode ser percebido pelos sentidos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</a:rPr>
              <a:t>Só existe conhecimento verdadeiro a partir dos fenômenos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1" i="1" u="sng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Númeno</a:t>
            </a:r>
            <a:endParaRPr lang="pt-BR" altLang="pt-BR" sz="1800" b="1" i="1" u="sng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</a:rPr>
              <a:t>Ideia imaterial de alguma coisa que ultrapassa a materialidade e a aparência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</a:rPr>
              <a:t>Não pode ser experimentada, apenas pensada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altLang="pt-BR" sz="18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altLang="pt-BR" sz="1800" b="1" i="1" u="sng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Conclusões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</a:rPr>
              <a:t>Resolução entre “</a:t>
            </a:r>
            <a:r>
              <a:rPr lang="pt-BR" altLang="pt-BR" sz="1800" b="1" dirty="0">
                <a:solidFill>
                  <a:srgbClr val="92D050"/>
                </a:solidFill>
                <a:latin typeface="Tahoma" panose="020B0604030504040204" pitchFamily="34" charset="0"/>
              </a:rPr>
              <a:t>Realismo</a:t>
            </a: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</a:rPr>
              <a:t>” (</a:t>
            </a:r>
            <a:r>
              <a:rPr lang="pt-BR" altLang="pt-BR" sz="1800" b="1" dirty="0">
                <a:solidFill>
                  <a:srgbClr val="92D050"/>
                </a:solidFill>
                <a:latin typeface="Tahoma" panose="020B0604030504040204" pitchFamily="34" charset="0"/>
              </a:rPr>
              <a:t>1</a:t>
            </a: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</a:rPr>
              <a:t>) e “</a:t>
            </a:r>
            <a:r>
              <a:rPr lang="pt-BR" altLang="pt-BR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Idealismo</a:t>
            </a: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</a:rPr>
              <a:t>” (</a:t>
            </a:r>
            <a:r>
              <a:rPr lang="pt-BR" altLang="pt-BR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2</a:t>
            </a: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</a:rPr>
              <a:t>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altLang="pt-BR" sz="1800" b="1" dirty="0">
                <a:solidFill>
                  <a:srgbClr val="92D050"/>
                </a:solidFill>
                <a:latin typeface="Tahoma" panose="020B0604030504040204" pitchFamily="34" charset="0"/>
              </a:rPr>
              <a:t>Existe um mundo em si fora de nós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altLang="pt-BR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O mundo em si não existe, a não ser a título de ilusão da imaginação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Tahoma" panose="020B0604030504040204" pitchFamily="34" charset="0"/>
              </a:rPr>
              <a:t>É impossível conhecer o ser em si mesmo, em sua essência. Entretanto, ela pode ser pensada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1171</TotalTime>
  <Words>812</Words>
  <Application>Microsoft Office PowerPoint</Application>
  <PresentationFormat>Widescreen</PresentationFormat>
  <Paragraphs>128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</vt:lpstr>
      <vt:lpstr>Bodoni MT</vt:lpstr>
      <vt:lpstr>Calibri</vt:lpstr>
      <vt:lpstr>Calibri Light</vt:lpstr>
      <vt:lpstr>Courier New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Hélio Sbroion Rocha</dc:creator>
  <cp:lastModifiedBy>Vitor Hugo</cp:lastModifiedBy>
  <cp:revision>109</cp:revision>
  <dcterms:created xsi:type="dcterms:W3CDTF">2016-10-23T18:11:00Z</dcterms:created>
  <dcterms:modified xsi:type="dcterms:W3CDTF">2020-10-28T12:59:59Z</dcterms:modified>
</cp:coreProperties>
</file>