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2" r:id="rId5"/>
    <p:sldId id="273" r:id="rId6"/>
    <p:sldId id="274" r:id="rId7"/>
    <p:sldId id="275" r:id="rId8"/>
    <p:sldId id="276" r:id="rId9"/>
    <p:sldId id="263" r:id="rId10"/>
    <p:sldId id="270" r:id="rId11"/>
    <p:sldId id="264" r:id="rId12"/>
    <p:sldId id="277" r:id="rId13"/>
    <p:sldId id="278" r:id="rId14"/>
    <p:sldId id="279" r:id="rId15"/>
    <p:sldId id="281" r:id="rId16"/>
    <p:sldId id="280" r:id="rId17"/>
    <p:sldId id="28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FFCA2D-BAC7-42CA-8A59-8E0C1DC65877}" v="4" dt="2020-07-31T13:07:29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" userId="7f98bd7af9cf99b0" providerId="LiveId" clId="{E1FFCA2D-BAC7-42CA-8A59-8E0C1DC65877}"/>
    <pc:docChg chg="addSld modSld">
      <pc:chgData name="Francisco" userId="7f98bd7af9cf99b0" providerId="LiveId" clId="{E1FFCA2D-BAC7-42CA-8A59-8E0C1DC65877}" dt="2020-07-31T13:07:56.148" v="97" actId="5793"/>
      <pc:docMkLst>
        <pc:docMk/>
      </pc:docMkLst>
      <pc:sldChg chg="modSp add">
        <pc:chgData name="Francisco" userId="7f98bd7af9cf99b0" providerId="LiveId" clId="{E1FFCA2D-BAC7-42CA-8A59-8E0C1DC65877}" dt="2020-07-31T13:07:56.148" v="97" actId="5793"/>
        <pc:sldMkLst>
          <pc:docMk/>
          <pc:sldMk cId="3983538162" sldId="282"/>
        </pc:sldMkLst>
        <pc:spChg chg="mod">
          <ac:chgData name="Francisco" userId="7f98bd7af9cf99b0" providerId="LiveId" clId="{E1FFCA2D-BAC7-42CA-8A59-8E0C1DC65877}" dt="2020-07-31T13:05:06.666" v="17" actId="207"/>
          <ac:spMkLst>
            <pc:docMk/>
            <pc:sldMk cId="3983538162" sldId="282"/>
            <ac:spMk id="2" creationId="{F2C023B9-541D-4943-B4AC-2F7471A501D5}"/>
          </ac:spMkLst>
        </pc:spChg>
        <pc:spChg chg="mod">
          <ac:chgData name="Francisco" userId="7f98bd7af9cf99b0" providerId="LiveId" clId="{E1FFCA2D-BAC7-42CA-8A59-8E0C1DC65877}" dt="2020-07-31T13:07:56.148" v="97" actId="5793"/>
          <ac:spMkLst>
            <pc:docMk/>
            <pc:sldMk cId="3983538162" sldId="282"/>
            <ac:spMk id="3" creationId="{15C8BA9C-5038-481D-A10C-897580BF74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887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51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65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28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34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5068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05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4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63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06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734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1048C-115C-44F0-A15F-E620866A2DAF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29389-80FA-49D1-BDDF-4200FB6EA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0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fjo59@yahoo.com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dirty="0">
                <a:solidFill>
                  <a:srgbClr val="0070C0"/>
                </a:solidFill>
              </a:rPr>
              <a:t>FUVEST 2009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rgbClr val="0070C0"/>
                </a:solidFill>
              </a:rPr>
              <a:t>INGLÊS</a:t>
            </a:r>
          </a:p>
          <a:p>
            <a:pPr algn="r"/>
            <a:r>
              <a:rPr lang="pt-BR" dirty="0">
                <a:solidFill>
                  <a:srgbClr val="00B050"/>
                </a:solidFill>
              </a:rPr>
              <a:t>Prof. CHICO</a:t>
            </a:r>
          </a:p>
          <a:p>
            <a:pPr algn="r"/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83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848872" cy="5616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15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1947313"/>
            <a:ext cx="5976664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ea typeface="Calibri"/>
                <a:cs typeface="Times New Roman"/>
              </a:rPr>
              <a:t>38 </a:t>
            </a:r>
            <a:r>
              <a:rPr lang="pt-BR" dirty="0">
                <a:ea typeface="Calibri"/>
                <a:cs typeface="Times New Roman"/>
              </a:rPr>
              <a:t>As personagens dos quadrinhos, mencionadas no texto, se vangloriam de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a) sua alegria de viver.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b) seu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anonimato</a:t>
            </a:r>
            <a:r>
              <a:rPr lang="pt-BR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c) sua capacidade de navegar na internet.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d) seu mundo longe das telas.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e) sua vida simples, como a de um cão.</a:t>
            </a:r>
          </a:p>
        </p:txBody>
      </p:sp>
    </p:spTree>
    <p:extLst>
      <p:ext uri="{BB962C8B-B14F-4D97-AF65-F5344CB8AC3E}">
        <p14:creationId xmlns:p14="http://schemas.microsoft.com/office/powerpoint/2010/main" val="1635361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991666"/>
            <a:ext cx="6768752" cy="4237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39 Segundo o texto, os provedores de internet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a) mantêm sigilo sobre os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hábitos de navegação</a:t>
            </a:r>
            <a:r>
              <a:rPr lang="pt-BR" dirty="0">
                <a:ea typeface="Calibri"/>
                <a:cs typeface="Times New Roman"/>
              </a:rPr>
              <a:t> 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comportamentos dos usuários</a:t>
            </a:r>
            <a:r>
              <a:rPr lang="pt-BR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b) têm dificuldade de bloquear a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invasão de programas espiões em nossos computadores</a:t>
            </a:r>
            <a:r>
              <a:rPr lang="pt-BR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c)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pedem autorização</a:t>
            </a:r>
            <a:r>
              <a:rPr lang="pt-BR" dirty="0">
                <a:ea typeface="Calibri"/>
                <a:cs typeface="Times New Roman"/>
              </a:rPr>
              <a:t> para indicar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o endereço do usuário a terceiros</a:t>
            </a:r>
            <a:r>
              <a:rPr lang="pt-BR" dirty="0">
                <a:ea typeface="Calibri"/>
                <a:cs typeface="Times New Roman"/>
              </a:rPr>
              <a:t>, como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sites de comércio eletrônico.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d)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obtêm dados</a:t>
            </a:r>
            <a:r>
              <a:rPr lang="pt-BR" dirty="0">
                <a:ea typeface="Calibri"/>
                <a:cs typeface="Times New Roman"/>
              </a:rPr>
              <a:t> a respeito de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nossas ações na internet</a:t>
            </a:r>
            <a:r>
              <a:rPr lang="pt-BR" dirty="0">
                <a:ea typeface="Calibri"/>
                <a:cs typeface="Times New Roman"/>
              </a:rPr>
              <a:t>,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havendo suspeita de que eles os vendem.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e)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cobram</a:t>
            </a:r>
            <a:r>
              <a:rPr lang="pt-BR" dirty="0">
                <a:ea typeface="Calibri"/>
                <a:cs typeface="Times New Roman"/>
              </a:rPr>
              <a:t> pela utilização de alguns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sites de vendas</a:t>
            </a:r>
            <a:r>
              <a:rPr lang="pt-BR" dirty="0">
                <a:ea typeface="Calibri"/>
                <a:cs typeface="Times New Roman"/>
              </a:rPr>
              <a:t>, a eles conveniados.</a:t>
            </a:r>
          </a:p>
        </p:txBody>
      </p:sp>
    </p:spTree>
    <p:extLst>
      <p:ext uri="{BB962C8B-B14F-4D97-AF65-F5344CB8AC3E}">
        <p14:creationId xmlns:p14="http://schemas.microsoft.com/office/powerpoint/2010/main" val="2609455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768272"/>
            <a:ext cx="6984776" cy="4365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39 Segundo o texto,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os provedores de internet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d)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obtêm dados</a:t>
            </a:r>
            <a:r>
              <a:rPr lang="pt-BR" dirty="0">
                <a:ea typeface="Calibri"/>
                <a:cs typeface="Times New Roman"/>
              </a:rPr>
              <a:t> a respeito de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nossas ações na internet</a:t>
            </a:r>
            <a:r>
              <a:rPr lang="pt-BR" dirty="0">
                <a:ea typeface="Calibri"/>
                <a:cs typeface="Times New Roman"/>
              </a:rPr>
              <a:t>,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havendo suspeita de que eles os vendem.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No </a:t>
            </a:r>
            <a:r>
              <a:rPr lang="en-US" dirty="0" err="1">
                <a:ea typeface="Calibri"/>
                <a:cs typeface="Times New Roman"/>
              </a:rPr>
              <a:t>texto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and there have been reports </a:t>
            </a:r>
            <a:r>
              <a:rPr lang="en-US" dirty="0">
                <a:highlight>
                  <a:srgbClr val="FFFF00"/>
                </a:highlight>
                <a:ea typeface="Calibri"/>
                <a:cs typeface="Times New Roman"/>
              </a:rPr>
              <a:t>that I.S.P.’s</a:t>
            </a:r>
            <a:r>
              <a:rPr lang="en-US" dirty="0">
                <a:ea typeface="Calibri"/>
                <a:cs typeface="Times New Roman"/>
              </a:rPr>
              <a:t> </a:t>
            </a: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may have started to sell the information they collect.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Provedores de internet = </a:t>
            </a:r>
            <a:r>
              <a:rPr lang="pt-BR" dirty="0" err="1">
                <a:ea typeface="Calibri"/>
                <a:cs typeface="Times New Roman"/>
              </a:rPr>
              <a:t>ISP’s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highlight>
                  <a:srgbClr val="00FFFF"/>
                </a:highlight>
                <a:ea typeface="Calibri"/>
                <a:cs typeface="Times New Roman"/>
              </a:rPr>
              <a:t>havendo</a:t>
            </a: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 </a:t>
            </a:r>
            <a:r>
              <a:rPr lang="en-US" dirty="0" err="1">
                <a:highlight>
                  <a:srgbClr val="00FFFF"/>
                </a:highlight>
                <a:ea typeface="Calibri"/>
                <a:cs typeface="Times New Roman"/>
              </a:rPr>
              <a:t>suspeita</a:t>
            </a:r>
            <a:r>
              <a:rPr lang="en-US" dirty="0">
                <a:ea typeface="Calibri"/>
                <a:cs typeface="Times New Roman"/>
              </a:rPr>
              <a:t> de </a:t>
            </a:r>
            <a:r>
              <a:rPr lang="en-US" dirty="0" err="1">
                <a:ea typeface="Calibri"/>
                <a:cs typeface="Times New Roman"/>
              </a:rPr>
              <a:t>que</a:t>
            </a:r>
            <a:r>
              <a:rPr lang="en-US" dirty="0">
                <a:ea typeface="Calibri"/>
                <a:cs typeface="Times New Roman"/>
              </a:rPr>
              <a:t> </a:t>
            </a:r>
            <a:r>
              <a:rPr lang="en-US" dirty="0" err="1">
                <a:ea typeface="Calibri"/>
                <a:cs typeface="Times New Roman"/>
              </a:rPr>
              <a:t>eles</a:t>
            </a:r>
            <a:r>
              <a:rPr lang="en-US" dirty="0">
                <a:ea typeface="Calibri"/>
                <a:cs typeface="Times New Roman"/>
              </a:rPr>
              <a:t> </a:t>
            </a:r>
            <a:r>
              <a:rPr lang="en-US" dirty="0" err="1">
                <a:ea typeface="Calibri"/>
                <a:cs typeface="Times New Roman"/>
              </a:rPr>
              <a:t>os</a:t>
            </a:r>
            <a:r>
              <a:rPr lang="en-US" dirty="0">
                <a:ea typeface="Calibri"/>
                <a:cs typeface="Times New Roman"/>
              </a:rPr>
              <a:t> </a:t>
            </a:r>
            <a:r>
              <a:rPr lang="en-US" dirty="0" err="1">
                <a:ea typeface="Calibri"/>
                <a:cs typeface="Times New Roman"/>
              </a:rPr>
              <a:t>vendem</a:t>
            </a:r>
            <a:r>
              <a:rPr lang="en-US" dirty="0">
                <a:ea typeface="Calibri"/>
                <a:cs typeface="Times New Roman"/>
              </a:rPr>
              <a:t> = </a:t>
            </a: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may have started</a:t>
            </a:r>
            <a:r>
              <a:rPr lang="en-US" dirty="0">
                <a:ea typeface="Calibri"/>
                <a:cs typeface="Times New Roman"/>
              </a:rPr>
              <a:t> to sell the information they collect.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Palavras novas</a:t>
            </a:r>
            <a:r>
              <a:rPr lang="pt-BR" dirty="0">
                <a:ea typeface="Calibri"/>
                <a:cs typeface="Times New Roman"/>
              </a:rPr>
              <a:t>, mas que se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equivalem em significado</a:t>
            </a:r>
            <a:r>
              <a:rPr lang="pt-BR" dirty="0">
                <a:ea typeface="Calibri"/>
                <a:cs typeface="Times New Roman"/>
              </a:rPr>
              <a:t> ao trecho original do texto.</a:t>
            </a:r>
          </a:p>
        </p:txBody>
      </p:sp>
    </p:spTree>
    <p:extLst>
      <p:ext uri="{BB962C8B-B14F-4D97-AF65-F5344CB8AC3E}">
        <p14:creationId xmlns:p14="http://schemas.microsoft.com/office/powerpoint/2010/main" val="1701032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991666"/>
            <a:ext cx="7560840" cy="3281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40 De acordo com o texto, a evolução da internet nos últimos quinze anos permite concluir que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a) o foco principal do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comércio eletrônico</a:t>
            </a:r>
            <a:r>
              <a:rPr lang="pt-BR" dirty="0">
                <a:ea typeface="Calibri"/>
                <a:cs typeface="Times New Roman"/>
              </a:rPr>
              <a:t> são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homens de meia idade</a:t>
            </a:r>
            <a:r>
              <a:rPr lang="pt-BR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b) a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liberdade de expressão</a:t>
            </a:r>
            <a:r>
              <a:rPr lang="pt-BR" dirty="0">
                <a:ea typeface="Calibri"/>
                <a:cs typeface="Times New Roman"/>
              </a:rPr>
              <a:t> é o bem mais cultuado no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mundo digital.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c) a supressão de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“cookies”</a:t>
            </a:r>
            <a:r>
              <a:rPr lang="pt-BR" dirty="0">
                <a:ea typeface="Calibri"/>
                <a:cs typeface="Times New Roman"/>
              </a:rPr>
              <a:t> é um grande problema das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empresas de tecnologia</a:t>
            </a:r>
            <a:r>
              <a:rPr lang="pt-BR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d) as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buscas dos usuários na internet</a:t>
            </a:r>
            <a:r>
              <a:rPr lang="pt-BR" dirty="0">
                <a:ea typeface="Calibri"/>
                <a:cs typeface="Times New Roman"/>
              </a:rPr>
              <a:t> são previsíveis.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e) a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vigilância</a:t>
            </a:r>
            <a:r>
              <a:rPr lang="pt-BR" dirty="0">
                <a:ea typeface="Calibri"/>
                <a:cs typeface="Times New Roman"/>
              </a:rPr>
              <a:t> a que somos submetidos é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resultado de interesses comerciais.</a:t>
            </a:r>
            <a:endParaRPr lang="pt-BR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6095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704152"/>
            <a:ext cx="7560840" cy="4175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40 De acordo com o texto, a evolução da internet nos últimos quinze anos permite concluir que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e) a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vigilância</a:t>
            </a:r>
            <a:r>
              <a:rPr lang="pt-BR" dirty="0">
                <a:ea typeface="Calibri"/>
                <a:cs typeface="Times New Roman"/>
              </a:rPr>
              <a:t> a que somos submetidos é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resultado de interesses comerciais.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No </a:t>
            </a:r>
            <a:r>
              <a:rPr lang="en-US" dirty="0" err="1">
                <a:ea typeface="Calibri"/>
                <a:cs typeface="Times New Roman"/>
              </a:rPr>
              <a:t>texto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 </a:t>
            </a: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The driving force</a:t>
            </a:r>
            <a:r>
              <a:rPr lang="en-US" dirty="0">
                <a:ea typeface="Calibri"/>
                <a:cs typeface="Times New Roman"/>
              </a:rPr>
              <a:t> behind </a:t>
            </a: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this prying</a:t>
            </a:r>
            <a:r>
              <a:rPr lang="en-US" dirty="0">
                <a:ea typeface="Calibri"/>
                <a:cs typeface="Times New Roman"/>
              </a:rPr>
              <a:t> is </a:t>
            </a: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commerce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 err="1">
                <a:ea typeface="Calibri"/>
                <a:cs typeface="Times New Roman"/>
              </a:rPr>
              <a:t>Driving</a:t>
            </a:r>
            <a:r>
              <a:rPr lang="pt-BR" dirty="0">
                <a:ea typeface="Calibri"/>
                <a:cs typeface="Times New Roman"/>
              </a:rPr>
              <a:t> force = força motriz, que impulsiona </a:t>
            </a:r>
            <a:r>
              <a:rPr lang="en-US" dirty="0">
                <a:ea typeface="Calibri"/>
                <a:cs typeface="Times New Roman"/>
                <a:sym typeface="Wingdings"/>
              </a:rPr>
              <a:t></a:t>
            </a:r>
            <a:r>
              <a:rPr lang="pt-BR" dirty="0">
                <a:ea typeface="Calibri"/>
                <a:cs typeface="Times New Roman"/>
              </a:rPr>
              <a:t> gera um resultado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 err="1">
                <a:ea typeface="Calibri"/>
                <a:cs typeface="Times New Roman"/>
              </a:rPr>
              <a:t>Prying</a:t>
            </a:r>
            <a:r>
              <a:rPr lang="pt-BR" dirty="0">
                <a:ea typeface="Calibri"/>
                <a:cs typeface="Times New Roman"/>
              </a:rPr>
              <a:t> = espionagem </a:t>
            </a:r>
            <a:r>
              <a:rPr lang="pt-BR" dirty="0">
                <a:ea typeface="Calibri"/>
                <a:cs typeface="Times New Roman"/>
                <a:sym typeface="Wingdings"/>
              </a:rPr>
              <a:t></a:t>
            </a:r>
            <a:r>
              <a:rPr lang="pt-BR" dirty="0">
                <a:ea typeface="Calibri"/>
                <a:cs typeface="Times New Roman"/>
              </a:rPr>
              <a:t> vigilância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 err="1">
                <a:ea typeface="Calibri"/>
                <a:cs typeface="Times New Roman"/>
              </a:rPr>
              <a:t>Commerce</a:t>
            </a:r>
            <a:r>
              <a:rPr lang="pt-BR" dirty="0">
                <a:ea typeface="Calibri"/>
                <a:cs typeface="Times New Roman"/>
              </a:rPr>
              <a:t> </a:t>
            </a:r>
            <a:r>
              <a:rPr lang="pt-BR" dirty="0">
                <a:ea typeface="Calibri"/>
                <a:cs typeface="Times New Roman"/>
                <a:sym typeface="Wingdings"/>
              </a:rPr>
              <a:t></a:t>
            </a:r>
            <a:r>
              <a:rPr lang="pt-BR" dirty="0">
                <a:ea typeface="Calibri"/>
                <a:cs typeface="Times New Roman"/>
              </a:rPr>
              <a:t> interesses comerciais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Palavras novas</a:t>
            </a:r>
            <a:r>
              <a:rPr lang="pt-BR" dirty="0">
                <a:ea typeface="Calibri"/>
                <a:cs typeface="Times New Roman"/>
              </a:rPr>
              <a:t>, mas que se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equivalem em significado</a:t>
            </a:r>
            <a:r>
              <a:rPr lang="pt-BR" dirty="0">
                <a:ea typeface="Calibri"/>
                <a:cs typeface="Times New Roman"/>
              </a:rPr>
              <a:t> ao trecho original do texto.</a:t>
            </a:r>
          </a:p>
        </p:txBody>
      </p:sp>
    </p:spTree>
    <p:extLst>
      <p:ext uri="{BB962C8B-B14F-4D97-AF65-F5344CB8AC3E}">
        <p14:creationId xmlns:p14="http://schemas.microsoft.com/office/powerpoint/2010/main" val="3046257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41682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8824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023B9-541D-4943-B4AC-2F7471A50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solidFill>
                  <a:srgbClr val="FF0000"/>
                </a:solidFill>
              </a:rPr>
              <a:t>Have a question?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C8BA9C-5038-481D-A10C-897580BF7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/>
              <a:t>Please, feel free to reach me at</a:t>
            </a:r>
          </a:p>
          <a:p>
            <a:endParaRPr lang="pt-BR"/>
          </a:p>
          <a:p>
            <a:pPr marL="0" indent="0">
              <a:buNone/>
            </a:pPr>
            <a:r>
              <a:rPr lang="pt-BR">
                <a:hlinkClick r:id="rId2"/>
              </a:rPr>
              <a:t>fjo59@yahoo.com.br</a:t>
            </a:r>
            <a:endParaRPr lang="pt-BR"/>
          </a:p>
          <a:p>
            <a:endParaRPr lang="pt-BR"/>
          </a:p>
          <a:p>
            <a:pPr marL="0" indent="0">
              <a:buNone/>
            </a:pPr>
            <a:r>
              <a:rPr lang="pt-BR"/>
              <a:t>Instagram :  </a:t>
            </a:r>
            <a:r>
              <a:rPr lang="pt-BR">
                <a:solidFill>
                  <a:srgbClr val="0070C0"/>
                </a:solidFill>
              </a:rPr>
              <a:t>profchico</a:t>
            </a:r>
          </a:p>
        </p:txBody>
      </p:sp>
    </p:spTree>
    <p:extLst>
      <p:ext uri="{BB962C8B-B14F-4D97-AF65-F5344CB8AC3E}">
        <p14:creationId xmlns:p14="http://schemas.microsoft.com/office/powerpoint/2010/main" val="3983538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912767" cy="424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00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63284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54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1150941"/>
            <a:ext cx="6984776" cy="3600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36 De acordo com o texto,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a)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dois terços</a:t>
            </a:r>
            <a:r>
              <a:rPr lang="pt-BR" dirty="0">
                <a:ea typeface="Calibri"/>
                <a:cs typeface="Times New Roman"/>
              </a:rPr>
              <a:t> da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população mundial</a:t>
            </a:r>
            <a:r>
              <a:rPr lang="pt-BR" dirty="0">
                <a:ea typeface="Calibri"/>
                <a:cs typeface="Times New Roman"/>
              </a:rPr>
              <a:t>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vivem à margem da lei.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b)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quarenta por cento</a:t>
            </a:r>
            <a:r>
              <a:rPr lang="pt-BR" dirty="0">
                <a:ea typeface="Calibri"/>
                <a:cs typeface="Times New Roman"/>
              </a:rPr>
              <a:t> dos recém-nascidos no mundo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não são registrados</a:t>
            </a:r>
            <a:r>
              <a:rPr lang="pt-BR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c) o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comércio</a:t>
            </a:r>
            <a:r>
              <a:rPr lang="pt-BR" dirty="0">
                <a:ea typeface="Calibri"/>
                <a:cs typeface="Times New Roman"/>
              </a:rPr>
              <a:t> em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países em desenvolvimento</a:t>
            </a:r>
            <a:r>
              <a:rPr lang="pt-BR" dirty="0">
                <a:ea typeface="Calibri"/>
                <a:cs typeface="Times New Roman"/>
              </a:rPr>
              <a:t> é rigidamente regulado.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d) casos de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posse ilegal de terra</a:t>
            </a:r>
            <a:r>
              <a:rPr lang="pt-BR" dirty="0">
                <a:ea typeface="Calibri"/>
                <a:cs typeface="Times New Roman"/>
              </a:rPr>
              <a:t> são combatidos pelos governos de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países pobres</a:t>
            </a:r>
            <a:r>
              <a:rPr lang="pt-BR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e) os cidadãos de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países em desenvolvimento</a:t>
            </a:r>
            <a:r>
              <a:rPr lang="pt-BR" dirty="0">
                <a:ea typeface="Calibri"/>
                <a:cs typeface="Times New Roman"/>
              </a:rPr>
              <a:t> esperam muito tempo para obter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documentos pessoais.</a:t>
            </a:r>
            <a:endParaRPr lang="pt-BR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944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640032"/>
            <a:ext cx="7416824" cy="4622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Questão 36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36 De acordo com o texto,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a)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dois terços</a:t>
            </a:r>
            <a:r>
              <a:rPr lang="pt-BR" dirty="0">
                <a:ea typeface="Calibri"/>
                <a:cs typeface="Times New Roman"/>
              </a:rPr>
              <a:t> da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população mundial</a:t>
            </a:r>
            <a:r>
              <a:rPr lang="pt-BR" dirty="0">
                <a:ea typeface="Calibri"/>
                <a:cs typeface="Times New Roman"/>
              </a:rPr>
              <a:t>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vivem à margem da lei.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No </a:t>
            </a:r>
            <a:r>
              <a:rPr lang="en-US" dirty="0" err="1">
                <a:ea typeface="Calibri"/>
                <a:cs typeface="Times New Roman"/>
              </a:rPr>
              <a:t>texto</a:t>
            </a:r>
            <a:r>
              <a:rPr lang="en-US" dirty="0">
                <a:ea typeface="Calibri"/>
                <a:cs typeface="Times New Roman"/>
              </a:rPr>
              <a:t>: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Two in every three people on the planet–some 4 billion in total–are “excluded from the rule of law.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ea typeface="Calibri"/>
                <a:cs typeface="Times New Roman"/>
              </a:rPr>
              <a:t>Dois</a:t>
            </a:r>
            <a:r>
              <a:rPr lang="en-US" dirty="0">
                <a:ea typeface="Calibri"/>
                <a:cs typeface="Times New Roman"/>
              </a:rPr>
              <a:t> </a:t>
            </a:r>
            <a:r>
              <a:rPr lang="en-US" dirty="0" err="1">
                <a:ea typeface="Calibri"/>
                <a:cs typeface="Times New Roman"/>
              </a:rPr>
              <a:t>terços</a:t>
            </a:r>
            <a:r>
              <a:rPr lang="en-US" dirty="0">
                <a:ea typeface="Calibri"/>
                <a:cs typeface="Times New Roman"/>
              </a:rPr>
              <a:t> = two in every three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ea typeface="Calibri"/>
                <a:cs typeface="Times New Roman"/>
              </a:rPr>
              <a:t>População</a:t>
            </a:r>
            <a:r>
              <a:rPr lang="en-US" dirty="0">
                <a:ea typeface="Calibri"/>
                <a:cs typeface="Times New Roman"/>
              </a:rPr>
              <a:t> </a:t>
            </a:r>
            <a:r>
              <a:rPr lang="en-US" dirty="0" err="1">
                <a:ea typeface="Calibri"/>
                <a:cs typeface="Times New Roman"/>
              </a:rPr>
              <a:t>mundial</a:t>
            </a:r>
            <a:r>
              <a:rPr lang="en-US" dirty="0">
                <a:ea typeface="Calibri"/>
                <a:cs typeface="Times New Roman"/>
              </a:rPr>
              <a:t> = people on the planet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ea typeface="Calibri"/>
                <a:cs typeface="Times New Roman"/>
              </a:rPr>
              <a:t>Vivem</a:t>
            </a:r>
            <a:r>
              <a:rPr lang="en-US" dirty="0">
                <a:ea typeface="Calibri"/>
                <a:cs typeface="Times New Roman"/>
              </a:rPr>
              <a:t> à </a:t>
            </a:r>
            <a:r>
              <a:rPr lang="en-US" dirty="0" err="1">
                <a:ea typeface="Calibri"/>
                <a:cs typeface="Times New Roman"/>
              </a:rPr>
              <a:t>margem</a:t>
            </a:r>
            <a:r>
              <a:rPr lang="en-US" dirty="0">
                <a:ea typeface="Calibri"/>
                <a:cs typeface="Times New Roman"/>
              </a:rPr>
              <a:t> da lei = are “excluded from the rule of law”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Palavras novas</a:t>
            </a:r>
            <a:r>
              <a:rPr lang="pt-BR" dirty="0">
                <a:ea typeface="Calibri"/>
                <a:cs typeface="Times New Roman"/>
              </a:rPr>
              <a:t>, mas que se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equivalem em significado</a:t>
            </a:r>
            <a:r>
              <a:rPr lang="pt-BR" dirty="0">
                <a:ea typeface="Calibri"/>
                <a:cs typeface="Times New Roman"/>
              </a:rPr>
              <a:t> ao trecho original do texto.</a:t>
            </a:r>
          </a:p>
        </p:txBody>
      </p:sp>
    </p:spTree>
    <p:extLst>
      <p:ext uri="{BB962C8B-B14F-4D97-AF65-F5344CB8AC3E}">
        <p14:creationId xmlns:p14="http://schemas.microsoft.com/office/powerpoint/2010/main" val="311589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9759" y="2276872"/>
            <a:ext cx="7344816" cy="3281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37 O relatório citado no texto observa que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a)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a ilegalidade</a:t>
            </a:r>
            <a:r>
              <a:rPr lang="pt-BR" dirty="0">
                <a:ea typeface="Calibri"/>
                <a:cs typeface="Times New Roman"/>
              </a:rPr>
              <a:t> é uma condição combatida em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países subdesenvolvidos</a:t>
            </a:r>
            <a:r>
              <a:rPr lang="pt-BR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b) os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dados estatísticos</a:t>
            </a:r>
            <a:r>
              <a:rPr lang="pt-BR" dirty="0">
                <a:ea typeface="Calibri"/>
                <a:cs typeface="Times New Roman"/>
              </a:rPr>
              <a:t> sobre a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pobreza</a:t>
            </a:r>
            <a:r>
              <a:rPr lang="pt-BR" dirty="0">
                <a:ea typeface="Calibri"/>
                <a:cs typeface="Times New Roman"/>
              </a:rPr>
              <a:t> no mundo são incompletos.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c)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o fortalecimento do poder legal dos pobres</a:t>
            </a:r>
            <a:r>
              <a:rPr lang="pt-BR" dirty="0">
                <a:ea typeface="Calibri"/>
                <a:cs typeface="Times New Roman"/>
              </a:rPr>
              <a:t>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melhoraria sua condição econômica e social.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d) a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pobreza</a:t>
            </a:r>
            <a:r>
              <a:rPr lang="pt-BR" dirty="0">
                <a:ea typeface="Calibri"/>
                <a:cs typeface="Times New Roman"/>
              </a:rPr>
              <a:t> só poderia ser combatida com a intervenção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das Nações Unidas</a:t>
            </a:r>
            <a:r>
              <a:rPr lang="pt-BR" dirty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e)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a economia informal</a:t>
            </a:r>
            <a:r>
              <a:rPr lang="pt-BR" dirty="0">
                <a:ea typeface="Calibri"/>
                <a:cs typeface="Times New Roman"/>
              </a:rPr>
              <a:t> está em vias de ser abolida.</a:t>
            </a:r>
          </a:p>
        </p:txBody>
      </p:sp>
    </p:spTree>
    <p:extLst>
      <p:ext uri="{BB962C8B-B14F-4D97-AF65-F5344CB8AC3E}">
        <p14:creationId xmlns:p14="http://schemas.microsoft.com/office/powerpoint/2010/main" val="1060941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-315615"/>
            <a:ext cx="7344816" cy="5896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Questão 37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37 O relatório citado no texto observa que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c)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o fortalecimento do poder legal dos pobres</a:t>
            </a:r>
            <a:r>
              <a:rPr lang="pt-BR" dirty="0">
                <a:ea typeface="Calibri"/>
                <a:cs typeface="Times New Roman"/>
              </a:rPr>
              <a:t> </a:t>
            </a:r>
            <a:r>
              <a:rPr lang="pt-BR" dirty="0">
                <a:highlight>
                  <a:srgbClr val="00FFFF"/>
                </a:highlight>
                <a:ea typeface="Calibri"/>
                <a:cs typeface="Times New Roman"/>
              </a:rPr>
              <a:t>melhoraria sua condição econômica e social.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No </a:t>
            </a:r>
            <a:r>
              <a:rPr lang="en-US" dirty="0" err="1">
                <a:ea typeface="Calibri"/>
                <a:cs typeface="Times New Roman"/>
              </a:rPr>
              <a:t>texto</a:t>
            </a:r>
            <a:r>
              <a:rPr lang="en-US" dirty="0">
                <a:ea typeface="Calibri"/>
                <a:cs typeface="Times New Roman"/>
              </a:rPr>
              <a:t>: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a report from a commission on the legal empowerment of the poor,</a:t>
            </a:r>
            <a:r>
              <a:rPr lang="en-US" dirty="0">
                <a:ea typeface="Calibri"/>
                <a:cs typeface="Times New Roman"/>
              </a:rPr>
              <a:t> released on June 3rd at the United Nations. It argues that not only are such statistics </a:t>
            </a: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evidence of grave injustice</a:t>
            </a:r>
            <a:r>
              <a:rPr lang="en-US" dirty="0">
                <a:ea typeface="Calibri"/>
                <a:cs typeface="Times New Roman"/>
              </a:rPr>
              <a:t>, they also </a:t>
            </a:r>
            <a:r>
              <a:rPr lang="en-US" dirty="0">
                <a:highlight>
                  <a:srgbClr val="00FFFF"/>
                </a:highlight>
                <a:ea typeface="Calibri"/>
                <a:cs typeface="Times New Roman"/>
              </a:rPr>
              <a:t>reflect one of the main reasons why so much of humanity remains mired in poverty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Relatório = </a:t>
            </a:r>
            <a:r>
              <a:rPr lang="pt-BR" dirty="0" err="1">
                <a:ea typeface="Calibri"/>
                <a:cs typeface="Times New Roman"/>
              </a:rPr>
              <a:t>report</a:t>
            </a:r>
            <a:endParaRPr lang="pt-BR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 falta de acesso à justiça -</a:t>
            </a:r>
            <a:r>
              <a:rPr lang="pt-BR" dirty="0">
                <a:ea typeface="Calibri"/>
                <a:cs typeface="Times New Roman"/>
                <a:sym typeface="Wingdings"/>
              </a:rPr>
              <a:t></a:t>
            </a:r>
            <a:r>
              <a:rPr lang="pt-BR" dirty="0">
                <a:ea typeface="Calibri"/>
                <a:cs typeface="Times New Roman"/>
              </a:rPr>
              <a:t> permanecem atolados na pobreza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 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o fortalecimento do poder legal dos pobres</a:t>
            </a:r>
            <a:r>
              <a:rPr lang="pt-BR" dirty="0">
                <a:ea typeface="Calibri"/>
                <a:cs typeface="Times New Roman"/>
              </a:rPr>
              <a:t>  -</a:t>
            </a:r>
            <a:r>
              <a:rPr lang="pt-BR" dirty="0">
                <a:ea typeface="Calibri"/>
                <a:cs typeface="Times New Roman"/>
                <a:sym typeface="Wingdings"/>
              </a:rPr>
              <a:t></a:t>
            </a:r>
            <a:r>
              <a:rPr lang="pt-BR" dirty="0">
                <a:ea typeface="Calibri"/>
                <a:cs typeface="Times New Roman"/>
              </a:rPr>
              <a:t> sairiam da pobreza   =   melhoraria sua condição econômica e social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Palavras novas</a:t>
            </a:r>
            <a:r>
              <a:rPr lang="pt-BR" dirty="0">
                <a:ea typeface="Calibri"/>
                <a:cs typeface="Times New Roman"/>
              </a:rPr>
              <a:t>, mas que se </a:t>
            </a:r>
            <a:r>
              <a:rPr lang="pt-BR" dirty="0">
                <a:highlight>
                  <a:srgbClr val="FFFF00"/>
                </a:highlight>
                <a:ea typeface="Calibri"/>
                <a:cs typeface="Times New Roman"/>
              </a:rPr>
              <a:t>equivalem em significado</a:t>
            </a:r>
            <a:r>
              <a:rPr lang="pt-BR" dirty="0">
                <a:ea typeface="Calibri"/>
                <a:cs typeface="Times New Roman"/>
              </a:rPr>
              <a:t> ao trecho original do texto.</a:t>
            </a:r>
          </a:p>
        </p:txBody>
      </p:sp>
    </p:spTree>
    <p:extLst>
      <p:ext uri="{BB962C8B-B14F-4D97-AF65-F5344CB8AC3E}">
        <p14:creationId xmlns:p14="http://schemas.microsoft.com/office/powerpoint/2010/main" val="4215202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7200799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11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480720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2752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811</Words>
  <Application>Microsoft Office PowerPoint</Application>
  <PresentationFormat>Apresentação na tela (4:3)</PresentationFormat>
  <Paragraphs>72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do Office</vt:lpstr>
      <vt:lpstr>FUVEST 2009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Have a question?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FUVEST 2009</dc:title>
  <dc:creator>HP</dc:creator>
  <cp:lastModifiedBy>Francisco Oliveira</cp:lastModifiedBy>
  <cp:revision>23</cp:revision>
  <dcterms:created xsi:type="dcterms:W3CDTF">2016-03-05T23:38:02Z</dcterms:created>
  <dcterms:modified xsi:type="dcterms:W3CDTF">2021-02-08T20:08:17Z</dcterms:modified>
</cp:coreProperties>
</file>