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83" r:id="rId9"/>
    <p:sldId id="262" r:id="rId10"/>
    <p:sldId id="263" r:id="rId11"/>
    <p:sldId id="264" r:id="rId12"/>
    <p:sldId id="265" r:id="rId13"/>
    <p:sldId id="282" r:id="rId14"/>
    <p:sldId id="266" r:id="rId15"/>
    <p:sldId id="284" r:id="rId16"/>
    <p:sldId id="28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 varScale="1">
        <p:scale>
          <a:sx n="68" d="100"/>
          <a:sy n="68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43995-4103-4670-9D93-4BFBE36751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19F3B9-5733-4356-88DC-EA094A7E6E8B}">
      <dgm:prSet/>
      <dgm:spPr/>
      <dgm:t>
        <a:bodyPr/>
        <a:lstStyle/>
        <a:p>
          <a:r>
            <a:rPr lang="pt-BR"/>
            <a:t>Voto – censitário – baseado na renda apenas pequena parcela da população participava da eleição.</a:t>
          </a:r>
          <a:endParaRPr lang="en-US"/>
        </a:p>
      </dgm:t>
    </dgm:pt>
    <dgm:pt modelId="{491D9B68-D820-418F-B372-81AE3924418A}" type="parTrans" cxnId="{F5F079D6-2B76-486E-92BC-3C3577E70E2D}">
      <dgm:prSet/>
      <dgm:spPr/>
      <dgm:t>
        <a:bodyPr/>
        <a:lstStyle/>
        <a:p>
          <a:endParaRPr lang="en-US"/>
        </a:p>
      </dgm:t>
    </dgm:pt>
    <dgm:pt modelId="{3C46FD0B-3EB7-40AD-A0F6-6B3F6E45E2B6}" type="sibTrans" cxnId="{F5F079D6-2B76-486E-92BC-3C3577E70E2D}">
      <dgm:prSet/>
      <dgm:spPr/>
      <dgm:t>
        <a:bodyPr/>
        <a:lstStyle/>
        <a:p>
          <a:endParaRPr lang="en-US"/>
        </a:p>
      </dgm:t>
    </dgm:pt>
    <dgm:pt modelId="{654A6111-6419-4A8C-99D3-95F5F0977EA2}">
      <dgm:prSet/>
      <dgm:spPr/>
      <dgm:t>
        <a:bodyPr/>
        <a:lstStyle/>
        <a:p>
          <a:r>
            <a:rPr lang="pt-BR"/>
            <a:t>Na ultima década do império, somente 1% dos cerca de 12 milhões de habitantes tinha direito ao voto.</a:t>
          </a:r>
          <a:endParaRPr lang="en-US"/>
        </a:p>
      </dgm:t>
    </dgm:pt>
    <dgm:pt modelId="{32A94BAE-F32F-44D1-BC43-F2E50335A719}" type="parTrans" cxnId="{C8FBB4D1-0F1B-485B-B047-DA2DC74FF95F}">
      <dgm:prSet/>
      <dgm:spPr/>
      <dgm:t>
        <a:bodyPr/>
        <a:lstStyle/>
        <a:p>
          <a:endParaRPr lang="en-US"/>
        </a:p>
      </dgm:t>
    </dgm:pt>
    <dgm:pt modelId="{46967570-3FFA-42E2-B431-1CAB049AC007}" type="sibTrans" cxnId="{C8FBB4D1-0F1B-485B-B047-DA2DC74FF95F}">
      <dgm:prSet/>
      <dgm:spPr/>
      <dgm:t>
        <a:bodyPr/>
        <a:lstStyle/>
        <a:p>
          <a:endParaRPr lang="en-US"/>
        </a:p>
      </dgm:t>
    </dgm:pt>
    <dgm:pt modelId="{0350C6ED-4A25-4722-9636-90DBE15CB8AC}">
      <dgm:prSet/>
      <dgm:spPr/>
      <dgm:t>
        <a:bodyPr/>
        <a:lstStyle/>
        <a:p>
          <a:r>
            <a:rPr lang="pt-BR"/>
            <a:t>Com a republica decretou o fim do desse tipo de voto.</a:t>
          </a:r>
          <a:endParaRPr lang="en-US"/>
        </a:p>
      </dgm:t>
    </dgm:pt>
    <dgm:pt modelId="{AB177FD8-5FAC-42AD-A2A7-00675EB677CC}" type="parTrans" cxnId="{11B7E655-DAFE-4431-8356-2E01C10DDA95}">
      <dgm:prSet/>
      <dgm:spPr/>
      <dgm:t>
        <a:bodyPr/>
        <a:lstStyle/>
        <a:p>
          <a:endParaRPr lang="en-US"/>
        </a:p>
      </dgm:t>
    </dgm:pt>
    <dgm:pt modelId="{156545FC-0F48-4FDA-A597-B27A95103D59}" type="sibTrans" cxnId="{11B7E655-DAFE-4431-8356-2E01C10DDA95}">
      <dgm:prSet/>
      <dgm:spPr/>
      <dgm:t>
        <a:bodyPr/>
        <a:lstStyle/>
        <a:p>
          <a:endParaRPr lang="en-US"/>
        </a:p>
      </dgm:t>
    </dgm:pt>
    <dgm:pt modelId="{898E23FD-8EAF-4A0C-878A-613FF60946B2}">
      <dgm:prSet/>
      <dgm:spPr/>
      <dgm:t>
        <a:bodyPr/>
        <a:lstStyle/>
        <a:p>
          <a:r>
            <a:rPr lang="pt-BR"/>
            <a:t>Foram excluídos entretanto – analfabetos, padres, soldados e mulheres.</a:t>
          </a:r>
          <a:endParaRPr lang="en-US"/>
        </a:p>
      </dgm:t>
    </dgm:pt>
    <dgm:pt modelId="{8EB327E4-9351-4E44-A8FD-DAF51646D863}" type="parTrans" cxnId="{32B3EFF5-817A-4A47-85DA-684B7067B457}">
      <dgm:prSet/>
      <dgm:spPr/>
      <dgm:t>
        <a:bodyPr/>
        <a:lstStyle/>
        <a:p>
          <a:endParaRPr lang="en-US"/>
        </a:p>
      </dgm:t>
    </dgm:pt>
    <dgm:pt modelId="{8EFFFF8A-BC0E-486E-96B2-3DAF3B2FF69C}" type="sibTrans" cxnId="{32B3EFF5-817A-4A47-85DA-684B7067B457}">
      <dgm:prSet/>
      <dgm:spPr/>
      <dgm:t>
        <a:bodyPr/>
        <a:lstStyle/>
        <a:p>
          <a:endParaRPr lang="en-US"/>
        </a:p>
      </dgm:t>
    </dgm:pt>
    <dgm:pt modelId="{042FC1BA-4381-4614-87FE-744F6FB31645}" type="pres">
      <dgm:prSet presAssocID="{E1243995-4103-4670-9D93-4BFBE36751D5}" presName="root" presStyleCnt="0">
        <dgm:presLayoutVars>
          <dgm:dir/>
          <dgm:resizeHandles val="exact"/>
        </dgm:presLayoutVars>
      </dgm:prSet>
      <dgm:spPr/>
    </dgm:pt>
    <dgm:pt modelId="{C1064251-1719-4CDA-A100-224E28C16D1F}" type="pres">
      <dgm:prSet presAssocID="{BC19F3B9-5733-4356-88DC-EA094A7E6E8B}" presName="compNode" presStyleCnt="0"/>
      <dgm:spPr/>
    </dgm:pt>
    <dgm:pt modelId="{C70BAA2F-DDA3-4A15-A02C-330EFBE82269}" type="pres">
      <dgm:prSet presAssocID="{BC19F3B9-5733-4356-88DC-EA094A7E6E8B}" presName="bgRect" presStyleLbl="bgShp" presStyleIdx="0" presStyleCnt="4"/>
      <dgm:spPr/>
    </dgm:pt>
    <dgm:pt modelId="{7A93EE4F-AD82-492D-8B35-D65A2DF3478F}" type="pres">
      <dgm:prSet presAssocID="{BC19F3B9-5733-4356-88DC-EA094A7E6E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A05BF56-0AFD-4931-9DA0-330A5ABD94D9}" type="pres">
      <dgm:prSet presAssocID="{BC19F3B9-5733-4356-88DC-EA094A7E6E8B}" presName="spaceRect" presStyleCnt="0"/>
      <dgm:spPr/>
    </dgm:pt>
    <dgm:pt modelId="{ADACC9E2-C203-4BEC-A585-FF5A202DAFDC}" type="pres">
      <dgm:prSet presAssocID="{BC19F3B9-5733-4356-88DC-EA094A7E6E8B}" presName="parTx" presStyleLbl="revTx" presStyleIdx="0" presStyleCnt="4">
        <dgm:presLayoutVars>
          <dgm:chMax val="0"/>
          <dgm:chPref val="0"/>
        </dgm:presLayoutVars>
      </dgm:prSet>
      <dgm:spPr/>
    </dgm:pt>
    <dgm:pt modelId="{C89CA8E7-51BB-40CF-81F4-76F550A927A9}" type="pres">
      <dgm:prSet presAssocID="{3C46FD0B-3EB7-40AD-A0F6-6B3F6E45E2B6}" presName="sibTrans" presStyleCnt="0"/>
      <dgm:spPr/>
    </dgm:pt>
    <dgm:pt modelId="{5D6A9B34-FC3A-48E1-83E2-488C75FEE962}" type="pres">
      <dgm:prSet presAssocID="{654A6111-6419-4A8C-99D3-95F5F0977EA2}" presName="compNode" presStyleCnt="0"/>
      <dgm:spPr/>
    </dgm:pt>
    <dgm:pt modelId="{7E7B8527-9DCF-4DEF-8282-06F432030728}" type="pres">
      <dgm:prSet presAssocID="{654A6111-6419-4A8C-99D3-95F5F0977EA2}" presName="bgRect" presStyleLbl="bgShp" presStyleIdx="1" presStyleCnt="4"/>
      <dgm:spPr/>
    </dgm:pt>
    <dgm:pt modelId="{DADFE3DC-05D5-458B-948E-96776A89F920}" type="pres">
      <dgm:prSet presAssocID="{654A6111-6419-4A8C-99D3-95F5F0977E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DDE25136-4C62-4489-8041-139E25A325BB}" type="pres">
      <dgm:prSet presAssocID="{654A6111-6419-4A8C-99D3-95F5F0977EA2}" presName="spaceRect" presStyleCnt="0"/>
      <dgm:spPr/>
    </dgm:pt>
    <dgm:pt modelId="{342B7CA5-E79B-47F6-8172-1DA3357DD86C}" type="pres">
      <dgm:prSet presAssocID="{654A6111-6419-4A8C-99D3-95F5F0977EA2}" presName="parTx" presStyleLbl="revTx" presStyleIdx="1" presStyleCnt="4">
        <dgm:presLayoutVars>
          <dgm:chMax val="0"/>
          <dgm:chPref val="0"/>
        </dgm:presLayoutVars>
      </dgm:prSet>
      <dgm:spPr/>
    </dgm:pt>
    <dgm:pt modelId="{40E1D890-9AEE-4934-9091-CF19E7E7B2E2}" type="pres">
      <dgm:prSet presAssocID="{46967570-3FFA-42E2-B431-1CAB049AC007}" presName="sibTrans" presStyleCnt="0"/>
      <dgm:spPr/>
    </dgm:pt>
    <dgm:pt modelId="{D80406D6-7515-4C7C-BC2B-4A4541D843F0}" type="pres">
      <dgm:prSet presAssocID="{0350C6ED-4A25-4722-9636-90DBE15CB8AC}" presName="compNode" presStyleCnt="0"/>
      <dgm:spPr/>
    </dgm:pt>
    <dgm:pt modelId="{788F2884-29F5-447D-8C5A-AC44C33C65ED}" type="pres">
      <dgm:prSet presAssocID="{0350C6ED-4A25-4722-9636-90DBE15CB8AC}" presName="bgRect" presStyleLbl="bgShp" presStyleIdx="2" presStyleCnt="4"/>
      <dgm:spPr/>
    </dgm:pt>
    <dgm:pt modelId="{557FE673-062D-403C-935F-46A7AFDE2E18}" type="pres">
      <dgm:prSet presAssocID="{0350C6ED-4A25-4722-9636-90DBE15CB8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D1D29C-8813-4B37-A5DA-62502FE5CE8A}" type="pres">
      <dgm:prSet presAssocID="{0350C6ED-4A25-4722-9636-90DBE15CB8AC}" presName="spaceRect" presStyleCnt="0"/>
      <dgm:spPr/>
    </dgm:pt>
    <dgm:pt modelId="{39246B35-970E-4833-8678-9E7B8CF1392D}" type="pres">
      <dgm:prSet presAssocID="{0350C6ED-4A25-4722-9636-90DBE15CB8AC}" presName="parTx" presStyleLbl="revTx" presStyleIdx="2" presStyleCnt="4">
        <dgm:presLayoutVars>
          <dgm:chMax val="0"/>
          <dgm:chPref val="0"/>
        </dgm:presLayoutVars>
      </dgm:prSet>
      <dgm:spPr/>
    </dgm:pt>
    <dgm:pt modelId="{662028DD-D5C2-462D-8ADC-4E42E13770D3}" type="pres">
      <dgm:prSet presAssocID="{156545FC-0F48-4FDA-A597-B27A95103D59}" presName="sibTrans" presStyleCnt="0"/>
      <dgm:spPr/>
    </dgm:pt>
    <dgm:pt modelId="{85183651-CFE2-4537-92EB-13C05EE1FC26}" type="pres">
      <dgm:prSet presAssocID="{898E23FD-8EAF-4A0C-878A-613FF60946B2}" presName="compNode" presStyleCnt="0"/>
      <dgm:spPr/>
    </dgm:pt>
    <dgm:pt modelId="{88A76223-9D28-4841-B96C-29457E5A15EF}" type="pres">
      <dgm:prSet presAssocID="{898E23FD-8EAF-4A0C-878A-613FF60946B2}" presName="bgRect" presStyleLbl="bgShp" presStyleIdx="3" presStyleCnt="4"/>
      <dgm:spPr/>
    </dgm:pt>
    <dgm:pt modelId="{483A6EC9-58AC-47B8-8886-B07E827C4649}" type="pres">
      <dgm:prSet presAssocID="{898E23FD-8EAF-4A0C-878A-613FF60946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9D6C34E2-4C4B-4CB9-A477-7A76E17351B6}" type="pres">
      <dgm:prSet presAssocID="{898E23FD-8EAF-4A0C-878A-613FF60946B2}" presName="spaceRect" presStyleCnt="0"/>
      <dgm:spPr/>
    </dgm:pt>
    <dgm:pt modelId="{921F123D-DA7A-48A5-8F44-8186BC0DA233}" type="pres">
      <dgm:prSet presAssocID="{898E23FD-8EAF-4A0C-878A-613FF60946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ED8D80B-5188-4B4D-8DF0-7D4448A6C6E3}" type="presOf" srcId="{654A6111-6419-4A8C-99D3-95F5F0977EA2}" destId="{342B7CA5-E79B-47F6-8172-1DA3357DD86C}" srcOrd="0" destOrd="0" presId="urn:microsoft.com/office/officeart/2018/2/layout/IconVerticalSolidList"/>
    <dgm:cxn modelId="{27590418-A2C7-40A7-A170-E7E6060D7228}" type="presOf" srcId="{0350C6ED-4A25-4722-9636-90DBE15CB8AC}" destId="{39246B35-970E-4833-8678-9E7B8CF1392D}" srcOrd="0" destOrd="0" presId="urn:microsoft.com/office/officeart/2018/2/layout/IconVerticalSolidList"/>
    <dgm:cxn modelId="{2EA65E6E-939F-4F4A-B9EB-1CD757DAFF3A}" type="presOf" srcId="{898E23FD-8EAF-4A0C-878A-613FF60946B2}" destId="{921F123D-DA7A-48A5-8F44-8186BC0DA233}" srcOrd="0" destOrd="0" presId="urn:microsoft.com/office/officeart/2018/2/layout/IconVerticalSolidList"/>
    <dgm:cxn modelId="{242FC455-4BA0-4E3B-BF33-2F43BD85C7E6}" type="presOf" srcId="{BC19F3B9-5733-4356-88DC-EA094A7E6E8B}" destId="{ADACC9E2-C203-4BEC-A585-FF5A202DAFDC}" srcOrd="0" destOrd="0" presId="urn:microsoft.com/office/officeart/2018/2/layout/IconVerticalSolidList"/>
    <dgm:cxn modelId="{11B7E655-DAFE-4431-8356-2E01C10DDA95}" srcId="{E1243995-4103-4670-9D93-4BFBE36751D5}" destId="{0350C6ED-4A25-4722-9636-90DBE15CB8AC}" srcOrd="2" destOrd="0" parTransId="{AB177FD8-5FAC-42AD-A2A7-00675EB677CC}" sibTransId="{156545FC-0F48-4FDA-A597-B27A95103D59}"/>
    <dgm:cxn modelId="{59B7459C-8119-4759-B1C4-ECDE29B30ED4}" type="presOf" srcId="{E1243995-4103-4670-9D93-4BFBE36751D5}" destId="{042FC1BA-4381-4614-87FE-744F6FB31645}" srcOrd="0" destOrd="0" presId="urn:microsoft.com/office/officeart/2018/2/layout/IconVerticalSolidList"/>
    <dgm:cxn modelId="{C8FBB4D1-0F1B-485B-B047-DA2DC74FF95F}" srcId="{E1243995-4103-4670-9D93-4BFBE36751D5}" destId="{654A6111-6419-4A8C-99D3-95F5F0977EA2}" srcOrd="1" destOrd="0" parTransId="{32A94BAE-F32F-44D1-BC43-F2E50335A719}" sibTransId="{46967570-3FFA-42E2-B431-1CAB049AC007}"/>
    <dgm:cxn modelId="{F5F079D6-2B76-486E-92BC-3C3577E70E2D}" srcId="{E1243995-4103-4670-9D93-4BFBE36751D5}" destId="{BC19F3B9-5733-4356-88DC-EA094A7E6E8B}" srcOrd="0" destOrd="0" parTransId="{491D9B68-D820-418F-B372-81AE3924418A}" sibTransId="{3C46FD0B-3EB7-40AD-A0F6-6B3F6E45E2B6}"/>
    <dgm:cxn modelId="{32B3EFF5-817A-4A47-85DA-684B7067B457}" srcId="{E1243995-4103-4670-9D93-4BFBE36751D5}" destId="{898E23FD-8EAF-4A0C-878A-613FF60946B2}" srcOrd="3" destOrd="0" parTransId="{8EB327E4-9351-4E44-A8FD-DAF51646D863}" sibTransId="{8EFFFF8A-BC0E-486E-96B2-3DAF3B2FF69C}"/>
    <dgm:cxn modelId="{5D566421-E37B-475D-8FF7-F1BE7170BBDD}" type="presParOf" srcId="{042FC1BA-4381-4614-87FE-744F6FB31645}" destId="{C1064251-1719-4CDA-A100-224E28C16D1F}" srcOrd="0" destOrd="0" presId="urn:microsoft.com/office/officeart/2018/2/layout/IconVerticalSolidList"/>
    <dgm:cxn modelId="{11656B53-07BD-4713-B14D-9AF505B594B4}" type="presParOf" srcId="{C1064251-1719-4CDA-A100-224E28C16D1F}" destId="{C70BAA2F-DDA3-4A15-A02C-330EFBE82269}" srcOrd="0" destOrd="0" presId="urn:microsoft.com/office/officeart/2018/2/layout/IconVerticalSolidList"/>
    <dgm:cxn modelId="{3401F9FF-6E8D-4CEC-86BC-8AD52BEA7B49}" type="presParOf" srcId="{C1064251-1719-4CDA-A100-224E28C16D1F}" destId="{7A93EE4F-AD82-492D-8B35-D65A2DF3478F}" srcOrd="1" destOrd="0" presId="urn:microsoft.com/office/officeart/2018/2/layout/IconVerticalSolidList"/>
    <dgm:cxn modelId="{6F3F28E2-DA79-49FC-9BC6-2D8F6F8933E6}" type="presParOf" srcId="{C1064251-1719-4CDA-A100-224E28C16D1F}" destId="{CA05BF56-0AFD-4931-9DA0-330A5ABD94D9}" srcOrd="2" destOrd="0" presId="urn:microsoft.com/office/officeart/2018/2/layout/IconVerticalSolidList"/>
    <dgm:cxn modelId="{A262D0F7-B460-48FA-AD94-60F7F3BF6549}" type="presParOf" srcId="{C1064251-1719-4CDA-A100-224E28C16D1F}" destId="{ADACC9E2-C203-4BEC-A585-FF5A202DAFDC}" srcOrd="3" destOrd="0" presId="urn:microsoft.com/office/officeart/2018/2/layout/IconVerticalSolidList"/>
    <dgm:cxn modelId="{E790ACD3-23D0-4897-8A99-E8AB5C5F00A4}" type="presParOf" srcId="{042FC1BA-4381-4614-87FE-744F6FB31645}" destId="{C89CA8E7-51BB-40CF-81F4-76F550A927A9}" srcOrd="1" destOrd="0" presId="urn:microsoft.com/office/officeart/2018/2/layout/IconVerticalSolidList"/>
    <dgm:cxn modelId="{FDC2AD61-625A-4D8E-9B3B-138193465EC6}" type="presParOf" srcId="{042FC1BA-4381-4614-87FE-744F6FB31645}" destId="{5D6A9B34-FC3A-48E1-83E2-488C75FEE962}" srcOrd="2" destOrd="0" presId="urn:microsoft.com/office/officeart/2018/2/layout/IconVerticalSolidList"/>
    <dgm:cxn modelId="{62B043E6-02B3-415F-A244-AEE8A74EF06F}" type="presParOf" srcId="{5D6A9B34-FC3A-48E1-83E2-488C75FEE962}" destId="{7E7B8527-9DCF-4DEF-8282-06F432030728}" srcOrd="0" destOrd="0" presId="urn:microsoft.com/office/officeart/2018/2/layout/IconVerticalSolidList"/>
    <dgm:cxn modelId="{797F8384-6E31-42DD-A7F0-5E60AC245C34}" type="presParOf" srcId="{5D6A9B34-FC3A-48E1-83E2-488C75FEE962}" destId="{DADFE3DC-05D5-458B-948E-96776A89F920}" srcOrd="1" destOrd="0" presId="urn:microsoft.com/office/officeart/2018/2/layout/IconVerticalSolidList"/>
    <dgm:cxn modelId="{BFD59FF7-D9B5-419D-926D-F858C1D3848D}" type="presParOf" srcId="{5D6A9B34-FC3A-48E1-83E2-488C75FEE962}" destId="{DDE25136-4C62-4489-8041-139E25A325BB}" srcOrd="2" destOrd="0" presId="urn:microsoft.com/office/officeart/2018/2/layout/IconVerticalSolidList"/>
    <dgm:cxn modelId="{8C420902-5262-4D2D-9625-33AD598787C7}" type="presParOf" srcId="{5D6A9B34-FC3A-48E1-83E2-488C75FEE962}" destId="{342B7CA5-E79B-47F6-8172-1DA3357DD86C}" srcOrd="3" destOrd="0" presId="urn:microsoft.com/office/officeart/2018/2/layout/IconVerticalSolidList"/>
    <dgm:cxn modelId="{0B3557B7-5133-45C0-9180-686B20B6FA11}" type="presParOf" srcId="{042FC1BA-4381-4614-87FE-744F6FB31645}" destId="{40E1D890-9AEE-4934-9091-CF19E7E7B2E2}" srcOrd="3" destOrd="0" presId="urn:microsoft.com/office/officeart/2018/2/layout/IconVerticalSolidList"/>
    <dgm:cxn modelId="{4ED3ED68-1559-436A-9F91-0AF2202EDA60}" type="presParOf" srcId="{042FC1BA-4381-4614-87FE-744F6FB31645}" destId="{D80406D6-7515-4C7C-BC2B-4A4541D843F0}" srcOrd="4" destOrd="0" presId="urn:microsoft.com/office/officeart/2018/2/layout/IconVerticalSolidList"/>
    <dgm:cxn modelId="{399270EE-05E7-41BA-8313-FC1D672649C3}" type="presParOf" srcId="{D80406D6-7515-4C7C-BC2B-4A4541D843F0}" destId="{788F2884-29F5-447D-8C5A-AC44C33C65ED}" srcOrd="0" destOrd="0" presId="urn:microsoft.com/office/officeart/2018/2/layout/IconVerticalSolidList"/>
    <dgm:cxn modelId="{D918EB42-0C8A-499C-9642-4EB7F1AF4E62}" type="presParOf" srcId="{D80406D6-7515-4C7C-BC2B-4A4541D843F0}" destId="{557FE673-062D-403C-935F-46A7AFDE2E18}" srcOrd="1" destOrd="0" presId="urn:microsoft.com/office/officeart/2018/2/layout/IconVerticalSolidList"/>
    <dgm:cxn modelId="{7F14A207-83FE-4700-91C1-B40B94D562EC}" type="presParOf" srcId="{D80406D6-7515-4C7C-BC2B-4A4541D843F0}" destId="{87D1D29C-8813-4B37-A5DA-62502FE5CE8A}" srcOrd="2" destOrd="0" presId="urn:microsoft.com/office/officeart/2018/2/layout/IconVerticalSolidList"/>
    <dgm:cxn modelId="{22AFF0DC-00AB-4A2D-A6BE-6C8E60CE8913}" type="presParOf" srcId="{D80406D6-7515-4C7C-BC2B-4A4541D843F0}" destId="{39246B35-970E-4833-8678-9E7B8CF1392D}" srcOrd="3" destOrd="0" presId="urn:microsoft.com/office/officeart/2018/2/layout/IconVerticalSolidList"/>
    <dgm:cxn modelId="{959B4EFE-BCB0-41C5-9215-7B742C2A82AD}" type="presParOf" srcId="{042FC1BA-4381-4614-87FE-744F6FB31645}" destId="{662028DD-D5C2-462D-8ADC-4E42E13770D3}" srcOrd="5" destOrd="0" presId="urn:microsoft.com/office/officeart/2018/2/layout/IconVerticalSolidList"/>
    <dgm:cxn modelId="{543A6625-D69B-46A5-90DA-DD827368D197}" type="presParOf" srcId="{042FC1BA-4381-4614-87FE-744F6FB31645}" destId="{85183651-CFE2-4537-92EB-13C05EE1FC26}" srcOrd="6" destOrd="0" presId="urn:microsoft.com/office/officeart/2018/2/layout/IconVerticalSolidList"/>
    <dgm:cxn modelId="{588A2EDB-C911-44F1-AA3A-F8E02CDD78C8}" type="presParOf" srcId="{85183651-CFE2-4537-92EB-13C05EE1FC26}" destId="{88A76223-9D28-4841-B96C-29457E5A15EF}" srcOrd="0" destOrd="0" presId="urn:microsoft.com/office/officeart/2018/2/layout/IconVerticalSolidList"/>
    <dgm:cxn modelId="{6E6E8B30-9A9A-41BB-9AC7-5922EE052A80}" type="presParOf" srcId="{85183651-CFE2-4537-92EB-13C05EE1FC26}" destId="{483A6EC9-58AC-47B8-8886-B07E827C4649}" srcOrd="1" destOrd="0" presId="urn:microsoft.com/office/officeart/2018/2/layout/IconVerticalSolidList"/>
    <dgm:cxn modelId="{4AB41F36-3BEE-46FA-A690-46B9C1A05529}" type="presParOf" srcId="{85183651-CFE2-4537-92EB-13C05EE1FC26}" destId="{9D6C34E2-4C4B-4CB9-A477-7A76E17351B6}" srcOrd="2" destOrd="0" presId="urn:microsoft.com/office/officeart/2018/2/layout/IconVerticalSolidList"/>
    <dgm:cxn modelId="{C089F18D-FF72-41F5-96D0-C5564D168094}" type="presParOf" srcId="{85183651-CFE2-4537-92EB-13C05EE1FC26}" destId="{921F123D-DA7A-48A5-8F44-8186BC0DA2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E57E7-F9D2-4CE3-ACB6-9139D3E8A1E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2B7554-E760-426A-9733-88841BEE44D1}">
      <dgm:prSet/>
      <dgm:spPr/>
      <dgm:t>
        <a:bodyPr/>
        <a:lstStyle/>
        <a:p>
          <a:r>
            <a:rPr lang="pt-BR"/>
            <a:t>Durante a República Velha a economia brasileira era fundamentalmente agrícola, e quase 70% da população ativa (1920) trabalhava na agricultura.</a:t>
          </a:r>
          <a:endParaRPr lang="en-US"/>
        </a:p>
      </dgm:t>
    </dgm:pt>
    <dgm:pt modelId="{759987E1-E853-431E-BA19-4AC4547A8BC7}" type="parTrans" cxnId="{524E26AE-2D53-4D93-B813-99575C8C6A1B}">
      <dgm:prSet/>
      <dgm:spPr/>
      <dgm:t>
        <a:bodyPr/>
        <a:lstStyle/>
        <a:p>
          <a:endParaRPr lang="en-US"/>
        </a:p>
      </dgm:t>
    </dgm:pt>
    <dgm:pt modelId="{57FF1B9F-3500-40A7-91D4-AE4163B4A2F2}" type="sibTrans" cxnId="{524E26AE-2D53-4D93-B813-99575C8C6A1B}">
      <dgm:prSet/>
      <dgm:spPr/>
      <dgm:t>
        <a:bodyPr/>
        <a:lstStyle/>
        <a:p>
          <a:endParaRPr lang="en-US"/>
        </a:p>
      </dgm:t>
    </dgm:pt>
    <dgm:pt modelId="{FFB373F0-4E8D-4994-9B9D-B49503912A08}">
      <dgm:prSet/>
      <dgm:spPr/>
      <dgm:t>
        <a:bodyPr/>
        <a:lstStyle/>
        <a:p>
          <a:r>
            <a:rPr lang="pt-BR"/>
            <a:t>Nessa sociedade agrária os coronéis detinham grande poder. Tinham em suas fazendas muitos empregados, que recebiam salários miseráveis. Para Sobreviver, esses trabalhadores dependiam dos “favores” do coronel: dinheiro emprestado, auxilio para educação os filhos, socorro na hora da doença etc.</a:t>
          </a:r>
          <a:endParaRPr lang="en-US"/>
        </a:p>
      </dgm:t>
    </dgm:pt>
    <dgm:pt modelId="{49B579B3-3371-4172-A944-5E2208A8A9F9}" type="parTrans" cxnId="{2DECEB8D-FF4D-4EFF-8D0D-52DF4E1EC31B}">
      <dgm:prSet/>
      <dgm:spPr/>
      <dgm:t>
        <a:bodyPr/>
        <a:lstStyle/>
        <a:p>
          <a:endParaRPr lang="en-US"/>
        </a:p>
      </dgm:t>
    </dgm:pt>
    <dgm:pt modelId="{96772F23-5CA7-4D74-9B59-74AD2D2FFDCD}" type="sibTrans" cxnId="{2DECEB8D-FF4D-4EFF-8D0D-52DF4E1EC31B}">
      <dgm:prSet/>
      <dgm:spPr/>
      <dgm:t>
        <a:bodyPr/>
        <a:lstStyle/>
        <a:p>
          <a:endParaRPr lang="en-US"/>
        </a:p>
      </dgm:t>
    </dgm:pt>
    <dgm:pt modelId="{220A9E83-AD18-425E-83DD-AB66CDA21E60}" type="pres">
      <dgm:prSet presAssocID="{625E57E7-F9D2-4CE3-ACB6-9139D3E8A1E1}" presName="linear" presStyleCnt="0">
        <dgm:presLayoutVars>
          <dgm:animLvl val="lvl"/>
          <dgm:resizeHandles val="exact"/>
        </dgm:presLayoutVars>
      </dgm:prSet>
      <dgm:spPr/>
    </dgm:pt>
    <dgm:pt modelId="{EB492BA2-10C8-4789-A66E-564B0EB79499}" type="pres">
      <dgm:prSet presAssocID="{5F2B7554-E760-426A-9733-88841BEE44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2A67DB-187B-4CA9-A672-9544E7060155}" type="pres">
      <dgm:prSet presAssocID="{57FF1B9F-3500-40A7-91D4-AE4163B4A2F2}" presName="spacer" presStyleCnt="0"/>
      <dgm:spPr/>
    </dgm:pt>
    <dgm:pt modelId="{42C19CFC-CC6F-4DD1-A6BC-9398311C3AF8}" type="pres">
      <dgm:prSet presAssocID="{FFB373F0-4E8D-4994-9B9D-B49503912A0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A14365-428D-4316-AC69-2F559237EAFF}" type="presOf" srcId="{625E57E7-F9D2-4CE3-ACB6-9139D3E8A1E1}" destId="{220A9E83-AD18-425E-83DD-AB66CDA21E60}" srcOrd="0" destOrd="0" presId="urn:microsoft.com/office/officeart/2005/8/layout/vList2"/>
    <dgm:cxn modelId="{2DECEB8D-FF4D-4EFF-8D0D-52DF4E1EC31B}" srcId="{625E57E7-F9D2-4CE3-ACB6-9139D3E8A1E1}" destId="{FFB373F0-4E8D-4994-9B9D-B49503912A08}" srcOrd="1" destOrd="0" parTransId="{49B579B3-3371-4172-A944-5E2208A8A9F9}" sibTransId="{96772F23-5CA7-4D74-9B59-74AD2D2FFDCD}"/>
    <dgm:cxn modelId="{B8110092-3D8B-42EA-9451-D5F8B5CA2324}" type="presOf" srcId="{5F2B7554-E760-426A-9733-88841BEE44D1}" destId="{EB492BA2-10C8-4789-A66E-564B0EB79499}" srcOrd="0" destOrd="0" presId="urn:microsoft.com/office/officeart/2005/8/layout/vList2"/>
    <dgm:cxn modelId="{AE97CDA6-2410-447E-8092-006DA0CA9FFF}" type="presOf" srcId="{FFB373F0-4E8D-4994-9B9D-B49503912A08}" destId="{42C19CFC-CC6F-4DD1-A6BC-9398311C3AF8}" srcOrd="0" destOrd="0" presId="urn:microsoft.com/office/officeart/2005/8/layout/vList2"/>
    <dgm:cxn modelId="{524E26AE-2D53-4D93-B813-99575C8C6A1B}" srcId="{625E57E7-F9D2-4CE3-ACB6-9139D3E8A1E1}" destId="{5F2B7554-E760-426A-9733-88841BEE44D1}" srcOrd="0" destOrd="0" parTransId="{759987E1-E853-431E-BA19-4AC4547A8BC7}" sibTransId="{57FF1B9F-3500-40A7-91D4-AE4163B4A2F2}"/>
    <dgm:cxn modelId="{04FE671D-3E5D-44B6-A367-B1597A389269}" type="presParOf" srcId="{220A9E83-AD18-425E-83DD-AB66CDA21E60}" destId="{EB492BA2-10C8-4789-A66E-564B0EB79499}" srcOrd="0" destOrd="0" presId="urn:microsoft.com/office/officeart/2005/8/layout/vList2"/>
    <dgm:cxn modelId="{28D8209A-C7C6-44AF-B579-3D7EAB824EAF}" type="presParOf" srcId="{220A9E83-AD18-425E-83DD-AB66CDA21E60}" destId="{632A67DB-187B-4CA9-A672-9544E7060155}" srcOrd="1" destOrd="0" presId="urn:microsoft.com/office/officeart/2005/8/layout/vList2"/>
    <dgm:cxn modelId="{D8B74A83-1013-4247-91C9-DE5CC5AC1694}" type="presParOf" srcId="{220A9E83-AD18-425E-83DD-AB66CDA21E60}" destId="{42C19CFC-CC6F-4DD1-A6BC-9398311C3A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118C2-6693-4C46-A4D5-90B4B57962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1CD53B-7192-4999-B0E1-57200A8F54F9}">
      <dgm:prSet/>
      <dgm:spPr/>
      <dgm:t>
        <a:bodyPr/>
        <a:lstStyle/>
        <a:p>
          <a:r>
            <a:rPr lang="pt-BR"/>
            <a:t>Vimos que o advento do regime republicano não provocou alterações substancias na vida brasileira. No plano econômico, a estrutura dominante do pais manteve seus traços gerais.</a:t>
          </a:r>
          <a:endParaRPr lang="en-US"/>
        </a:p>
      </dgm:t>
    </dgm:pt>
    <dgm:pt modelId="{BBC5601F-0F5C-4031-BF53-542DA4AD64CB}" type="parTrans" cxnId="{BB968D44-B87E-46D1-A959-56C6B23D677D}">
      <dgm:prSet/>
      <dgm:spPr/>
      <dgm:t>
        <a:bodyPr/>
        <a:lstStyle/>
        <a:p>
          <a:endParaRPr lang="en-US"/>
        </a:p>
      </dgm:t>
    </dgm:pt>
    <dgm:pt modelId="{27144AE4-FC83-4BB5-AB51-AB0CED59196A}" type="sibTrans" cxnId="{BB968D44-B87E-46D1-A959-56C6B23D677D}">
      <dgm:prSet/>
      <dgm:spPr/>
      <dgm:t>
        <a:bodyPr/>
        <a:lstStyle/>
        <a:p>
          <a:endParaRPr lang="en-US"/>
        </a:p>
      </dgm:t>
    </dgm:pt>
    <dgm:pt modelId="{5378E42F-3D5B-44D5-AD3A-D4BEAB4FE62C}">
      <dgm:prSet/>
      <dgm:spPr/>
      <dgm:t>
        <a:bodyPr/>
        <a:lstStyle/>
        <a:p>
          <a:r>
            <a:rPr lang="pt-BR"/>
            <a:t>Ou seja uma economia baseada na produção de matéria-prima e gêneros tropicais destinados à exportação e sujeita às oscilações do mercado internacional. Os principais produtos agrícolas de exportação sofriam a concorrência de outros países. Assim, as exportações brasileiras acabaram se concentrando em um único produto: o café com leite.</a:t>
          </a:r>
          <a:endParaRPr lang="en-US"/>
        </a:p>
      </dgm:t>
    </dgm:pt>
    <dgm:pt modelId="{6E89045B-7AF2-4A59-B3CC-D1FF46579299}" type="parTrans" cxnId="{C6414375-DF80-4A6B-85A2-065192232A8D}">
      <dgm:prSet/>
      <dgm:spPr/>
      <dgm:t>
        <a:bodyPr/>
        <a:lstStyle/>
        <a:p>
          <a:endParaRPr lang="en-US"/>
        </a:p>
      </dgm:t>
    </dgm:pt>
    <dgm:pt modelId="{EE2972CB-65E8-4C4D-8B3E-1DFC12426C55}" type="sibTrans" cxnId="{C6414375-DF80-4A6B-85A2-065192232A8D}">
      <dgm:prSet/>
      <dgm:spPr/>
      <dgm:t>
        <a:bodyPr/>
        <a:lstStyle/>
        <a:p>
          <a:endParaRPr lang="en-US"/>
        </a:p>
      </dgm:t>
    </dgm:pt>
    <dgm:pt modelId="{FA31F806-86A1-4377-9EAB-86F4F169EE66}" type="pres">
      <dgm:prSet presAssocID="{4DC118C2-6693-4C46-A4D5-90B4B5796289}" presName="root" presStyleCnt="0">
        <dgm:presLayoutVars>
          <dgm:dir/>
          <dgm:resizeHandles val="exact"/>
        </dgm:presLayoutVars>
      </dgm:prSet>
      <dgm:spPr/>
    </dgm:pt>
    <dgm:pt modelId="{E423E73C-C067-4543-ACC6-41E15E24C375}" type="pres">
      <dgm:prSet presAssocID="{D31CD53B-7192-4999-B0E1-57200A8F54F9}" presName="compNode" presStyleCnt="0"/>
      <dgm:spPr/>
    </dgm:pt>
    <dgm:pt modelId="{3FF090B8-0D0C-49D1-A35C-3C819D3505C2}" type="pres">
      <dgm:prSet presAssocID="{D31CD53B-7192-4999-B0E1-57200A8F54F9}" presName="bgRect" presStyleLbl="bgShp" presStyleIdx="0" presStyleCnt="2"/>
      <dgm:spPr/>
    </dgm:pt>
    <dgm:pt modelId="{690D4425-B229-4935-B32F-187A65A9047E}" type="pres">
      <dgm:prSet presAssocID="{D31CD53B-7192-4999-B0E1-57200A8F54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788B0E4D-417E-4DA2-AC68-25EEA5C68902}" type="pres">
      <dgm:prSet presAssocID="{D31CD53B-7192-4999-B0E1-57200A8F54F9}" presName="spaceRect" presStyleCnt="0"/>
      <dgm:spPr/>
    </dgm:pt>
    <dgm:pt modelId="{36D5610D-C322-432F-8E74-E2E43470FC74}" type="pres">
      <dgm:prSet presAssocID="{D31CD53B-7192-4999-B0E1-57200A8F54F9}" presName="parTx" presStyleLbl="revTx" presStyleIdx="0" presStyleCnt="2">
        <dgm:presLayoutVars>
          <dgm:chMax val="0"/>
          <dgm:chPref val="0"/>
        </dgm:presLayoutVars>
      </dgm:prSet>
      <dgm:spPr/>
    </dgm:pt>
    <dgm:pt modelId="{F3BFF94F-6DAD-436C-B036-7EFF95CA86A5}" type="pres">
      <dgm:prSet presAssocID="{27144AE4-FC83-4BB5-AB51-AB0CED59196A}" presName="sibTrans" presStyleCnt="0"/>
      <dgm:spPr/>
    </dgm:pt>
    <dgm:pt modelId="{B26F8B36-B79D-4916-BC54-FF2E701A5E19}" type="pres">
      <dgm:prSet presAssocID="{5378E42F-3D5B-44D5-AD3A-D4BEAB4FE62C}" presName="compNode" presStyleCnt="0"/>
      <dgm:spPr/>
    </dgm:pt>
    <dgm:pt modelId="{B3551FDA-F8AB-4331-8F20-0A6876C1DFE5}" type="pres">
      <dgm:prSet presAssocID="{5378E42F-3D5B-44D5-AD3A-D4BEAB4FE62C}" presName="bgRect" presStyleLbl="bgShp" presStyleIdx="1" presStyleCnt="2"/>
      <dgm:spPr/>
    </dgm:pt>
    <dgm:pt modelId="{F4CEEC12-79CA-4572-8E22-5038DD8746E7}" type="pres">
      <dgm:prSet presAssocID="{5378E42F-3D5B-44D5-AD3A-D4BEAB4FE6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rt"/>
        </a:ext>
      </dgm:extLst>
    </dgm:pt>
    <dgm:pt modelId="{4DA75260-B56B-4B4B-A7DD-2FA66E374FED}" type="pres">
      <dgm:prSet presAssocID="{5378E42F-3D5B-44D5-AD3A-D4BEAB4FE62C}" presName="spaceRect" presStyleCnt="0"/>
      <dgm:spPr/>
    </dgm:pt>
    <dgm:pt modelId="{D3B26234-DA71-436E-8E4A-83A2A75F4289}" type="pres">
      <dgm:prSet presAssocID="{5378E42F-3D5B-44D5-AD3A-D4BEAB4FE62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8E0A2B-43E0-4B6D-A40D-42C4E0C4A56B}" type="presOf" srcId="{D31CD53B-7192-4999-B0E1-57200A8F54F9}" destId="{36D5610D-C322-432F-8E74-E2E43470FC74}" srcOrd="0" destOrd="0" presId="urn:microsoft.com/office/officeart/2018/2/layout/IconVerticalSolidList"/>
    <dgm:cxn modelId="{BB968D44-B87E-46D1-A959-56C6B23D677D}" srcId="{4DC118C2-6693-4C46-A4D5-90B4B5796289}" destId="{D31CD53B-7192-4999-B0E1-57200A8F54F9}" srcOrd="0" destOrd="0" parTransId="{BBC5601F-0F5C-4031-BF53-542DA4AD64CB}" sibTransId="{27144AE4-FC83-4BB5-AB51-AB0CED59196A}"/>
    <dgm:cxn modelId="{C6414375-DF80-4A6B-85A2-065192232A8D}" srcId="{4DC118C2-6693-4C46-A4D5-90B4B5796289}" destId="{5378E42F-3D5B-44D5-AD3A-D4BEAB4FE62C}" srcOrd="1" destOrd="0" parTransId="{6E89045B-7AF2-4A59-B3CC-D1FF46579299}" sibTransId="{EE2972CB-65E8-4C4D-8B3E-1DFC12426C55}"/>
    <dgm:cxn modelId="{B2EE13A8-015C-446E-867E-F836006A6DCD}" type="presOf" srcId="{4DC118C2-6693-4C46-A4D5-90B4B5796289}" destId="{FA31F806-86A1-4377-9EAB-86F4F169EE66}" srcOrd="0" destOrd="0" presId="urn:microsoft.com/office/officeart/2018/2/layout/IconVerticalSolidList"/>
    <dgm:cxn modelId="{C83F5EAC-A54E-416A-9DD8-85101DDD7775}" type="presOf" srcId="{5378E42F-3D5B-44D5-AD3A-D4BEAB4FE62C}" destId="{D3B26234-DA71-436E-8E4A-83A2A75F4289}" srcOrd="0" destOrd="0" presId="urn:microsoft.com/office/officeart/2018/2/layout/IconVerticalSolidList"/>
    <dgm:cxn modelId="{2FD07C78-A8EF-4BB2-B0F6-9F60B4842D27}" type="presParOf" srcId="{FA31F806-86A1-4377-9EAB-86F4F169EE66}" destId="{E423E73C-C067-4543-ACC6-41E15E24C375}" srcOrd="0" destOrd="0" presId="urn:microsoft.com/office/officeart/2018/2/layout/IconVerticalSolidList"/>
    <dgm:cxn modelId="{0E654D40-C2DE-4EEC-AC0A-97B4EFC884EE}" type="presParOf" srcId="{E423E73C-C067-4543-ACC6-41E15E24C375}" destId="{3FF090B8-0D0C-49D1-A35C-3C819D3505C2}" srcOrd="0" destOrd="0" presId="urn:microsoft.com/office/officeart/2018/2/layout/IconVerticalSolidList"/>
    <dgm:cxn modelId="{4AC93FCE-4399-4705-805D-EB752E43C0B4}" type="presParOf" srcId="{E423E73C-C067-4543-ACC6-41E15E24C375}" destId="{690D4425-B229-4935-B32F-187A65A9047E}" srcOrd="1" destOrd="0" presId="urn:microsoft.com/office/officeart/2018/2/layout/IconVerticalSolidList"/>
    <dgm:cxn modelId="{C5A62ABE-D626-4D55-A6AE-CE841C23DA24}" type="presParOf" srcId="{E423E73C-C067-4543-ACC6-41E15E24C375}" destId="{788B0E4D-417E-4DA2-AC68-25EEA5C68902}" srcOrd="2" destOrd="0" presId="urn:microsoft.com/office/officeart/2018/2/layout/IconVerticalSolidList"/>
    <dgm:cxn modelId="{33D5BD12-4930-470D-9DED-0ABE36C065B8}" type="presParOf" srcId="{E423E73C-C067-4543-ACC6-41E15E24C375}" destId="{36D5610D-C322-432F-8E74-E2E43470FC74}" srcOrd="3" destOrd="0" presId="urn:microsoft.com/office/officeart/2018/2/layout/IconVerticalSolidList"/>
    <dgm:cxn modelId="{D0434CCB-B82A-4543-B991-C1F1C779DF95}" type="presParOf" srcId="{FA31F806-86A1-4377-9EAB-86F4F169EE66}" destId="{F3BFF94F-6DAD-436C-B036-7EFF95CA86A5}" srcOrd="1" destOrd="0" presId="urn:microsoft.com/office/officeart/2018/2/layout/IconVerticalSolidList"/>
    <dgm:cxn modelId="{75E95936-B0A9-4113-BA07-25FF804A6569}" type="presParOf" srcId="{FA31F806-86A1-4377-9EAB-86F4F169EE66}" destId="{B26F8B36-B79D-4916-BC54-FF2E701A5E19}" srcOrd="2" destOrd="0" presId="urn:microsoft.com/office/officeart/2018/2/layout/IconVerticalSolidList"/>
    <dgm:cxn modelId="{E2B428ED-1B78-45D0-9E3E-0B3DB6C96D00}" type="presParOf" srcId="{B26F8B36-B79D-4916-BC54-FF2E701A5E19}" destId="{B3551FDA-F8AB-4331-8F20-0A6876C1DFE5}" srcOrd="0" destOrd="0" presId="urn:microsoft.com/office/officeart/2018/2/layout/IconVerticalSolidList"/>
    <dgm:cxn modelId="{4BBE58AF-015C-453F-84F3-4FF6F51E7A9D}" type="presParOf" srcId="{B26F8B36-B79D-4916-BC54-FF2E701A5E19}" destId="{F4CEEC12-79CA-4572-8E22-5038DD8746E7}" srcOrd="1" destOrd="0" presId="urn:microsoft.com/office/officeart/2018/2/layout/IconVerticalSolidList"/>
    <dgm:cxn modelId="{8FDA334F-F7A4-42F5-BEB1-A7E59CA62BE0}" type="presParOf" srcId="{B26F8B36-B79D-4916-BC54-FF2E701A5E19}" destId="{4DA75260-B56B-4B4B-A7DD-2FA66E374FED}" srcOrd="2" destOrd="0" presId="urn:microsoft.com/office/officeart/2018/2/layout/IconVerticalSolidList"/>
    <dgm:cxn modelId="{3D14CBBB-212C-4889-9EBB-D79A4555661A}" type="presParOf" srcId="{B26F8B36-B79D-4916-BC54-FF2E701A5E19}" destId="{D3B26234-DA71-436E-8E4A-83A2A75F42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A692A-8744-40F4-9BCD-F9EADE2A9D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854859-7E9A-46E8-814F-73B264079FD4}">
      <dgm:prSet/>
      <dgm:spPr/>
      <dgm:t>
        <a:bodyPr/>
        <a:lstStyle/>
        <a:p>
          <a:r>
            <a:rPr lang="pt-BR"/>
            <a:t>Milhões de Europeus e Asiaticos  que vieram para o Brasil em busca de oportunidade.</a:t>
          </a:r>
          <a:endParaRPr lang="en-US"/>
        </a:p>
      </dgm:t>
    </dgm:pt>
    <dgm:pt modelId="{E4BBF713-AD08-4953-B1DB-488AA6228A46}" type="parTrans" cxnId="{A30DDD9F-CD7D-4F0F-B4FF-F4277E8A3126}">
      <dgm:prSet/>
      <dgm:spPr/>
      <dgm:t>
        <a:bodyPr/>
        <a:lstStyle/>
        <a:p>
          <a:endParaRPr lang="en-US"/>
        </a:p>
      </dgm:t>
    </dgm:pt>
    <dgm:pt modelId="{CE2535CF-0F92-4747-85AF-9FE19308CABE}" type="sibTrans" cxnId="{A30DDD9F-CD7D-4F0F-B4FF-F4277E8A3126}">
      <dgm:prSet/>
      <dgm:spPr/>
      <dgm:t>
        <a:bodyPr/>
        <a:lstStyle/>
        <a:p>
          <a:endParaRPr lang="en-US"/>
        </a:p>
      </dgm:t>
    </dgm:pt>
    <dgm:pt modelId="{573AFB3C-A4A0-4718-A96A-49CFFB09546D}">
      <dgm:prSet/>
      <dgm:spPr/>
      <dgm:t>
        <a:bodyPr/>
        <a:lstStyle/>
        <a:p>
          <a:r>
            <a:rPr lang="pt-BR"/>
            <a:t>Valorizaram a cultura e a ética do trabalho.</a:t>
          </a:r>
          <a:endParaRPr lang="en-US"/>
        </a:p>
      </dgm:t>
    </dgm:pt>
    <dgm:pt modelId="{475C4508-030E-4B2C-90F4-6F8175948EB5}" type="parTrans" cxnId="{9492FE25-2D6A-4F8C-9AB3-5662877642E6}">
      <dgm:prSet/>
      <dgm:spPr/>
      <dgm:t>
        <a:bodyPr/>
        <a:lstStyle/>
        <a:p>
          <a:endParaRPr lang="en-US"/>
        </a:p>
      </dgm:t>
    </dgm:pt>
    <dgm:pt modelId="{50D1A2E1-13FF-4FEC-8B5A-5D41C35B7CA9}" type="sibTrans" cxnId="{9492FE25-2D6A-4F8C-9AB3-5662877642E6}">
      <dgm:prSet/>
      <dgm:spPr/>
      <dgm:t>
        <a:bodyPr/>
        <a:lstStyle/>
        <a:p>
          <a:endParaRPr lang="en-US"/>
        </a:p>
      </dgm:t>
    </dgm:pt>
    <dgm:pt modelId="{0D3A0B8C-D4E7-42AF-B90E-CBE6B60766E2}" type="pres">
      <dgm:prSet presAssocID="{471A692A-8744-40F4-9BCD-F9EADE2A9D7A}" presName="root" presStyleCnt="0">
        <dgm:presLayoutVars>
          <dgm:dir/>
          <dgm:resizeHandles val="exact"/>
        </dgm:presLayoutVars>
      </dgm:prSet>
      <dgm:spPr/>
    </dgm:pt>
    <dgm:pt modelId="{D3F1895C-A39F-474A-946F-DF770ABF3DAE}" type="pres">
      <dgm:prSet presAssocID="{66854859-7E9A-46E8-814F-73B264079FD4}" presName="compNode" presStyleCnt="0"/>
      <dgm:spPr/>
    </dgm:pt>
    <dgm:pt modelId="{D903C4BF-1852-4E8D-AB86-A4F7A30C788D}" type="pres">
      <dgm:prSet presAssocID="{66854859-7E9A-46E8-814F-73B264079FD4}" presName="bgRect" presStyleLbl="bgShp" presStyleIdx="0" presStyleCnt="2"/>
      <dgm:spPr/>
    </dgm:pt>
    <dgm:pt modelId="{092F9A2C-59E6-4BE7-8BB8-58D025120626}" type="pres">
      <dgm:prSet presAssocID="{66854859-7E9A-46E8-814F-73B264079F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EA805FF-6C6A-44BF-950B-176D0A7E4E29}" type="pres">
      <dgm:prSet presAssocID="{66854859-7E9A-46E8-814F-73B264079FD4}" presName="spaceRect" presStyleCnt="0"/>
      <dgm:spPr/>
    </dgm:pt>
    <dgm:pt modelId="{A0302E62-203D-43D2-BE32-60006957540F}" type="pres">
      <dgm:prSet presAssocID="{66854859-7E9A-46E8-814F-73B264079FD4}" presName="parTx" presStyleLbl="revTx" presStyleIdx="0" presStyleCnt="2">
        <dgm:presLayoutVars>
          <dgm:chMax val="0"/>
          <dgm:chPref val="0"/>
        </dgm:presLayoutVars>
      </dgm:prSet>
      <dgm:spPr/>
    </dgm:pt>
    <dgm:pt modelId="{A05239AD-0269-4FF8-9EB9-D7BEC7D9FCD8}" type="pres">
      <dgm:prSet presAssocID="{CE2535CF-0F92-4747-85AF-9FE19308CABE}" presName="sibTrans" presStyleCnt="0"/>
      <dgm:spPr/>
    </dgm:pt>
    <dgm:pt modelId="{C29815E4-6743-4CF5-9278-65D66E26FB9B}" type="pres">
      <dgm:prSet presAssocID="{573AFB3C-A4A0-4718-A96A-49CFFB09546D}" presName="compNode" presStyleCnt="0"/>
      <dgm:spPr/>
    </dgm:pt>
    <dgm:pt modelId="{53A9723B-17D9-45F7-9947-D66CD6E85197}" type="pres">
      <dgm:prSet presAssocID="{573AFB3C-A4A0-4718-A96A-49CFFB09546D}" presName="bgRect" presStyleLbl="bgShp" presStyleIdx="1" presStyleCnt="2"/>
      <dgm:spPr/>
    </dgm:pt>
    <dgm:pt modelId="{D18A23EE-65B7-4076-B607-1C8C2704FDF2}" type="pres">
      <dgm:prSet presAssocID="{573AFB3C-A4A0-4718-A96A-49CFFB0954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104B05F-E274-4925-9955-489A37A1A004}" type="pres">
      <dgm:prSet presAssocID="{573AFB3C-A4A0-4718-A96A-49CFFB09546D}" presName="spaceRect" presStyleCnt="0"/>
      <dgm:spPr/>
    </dgm:pt>
    <dgm:pt modelId="{84E4AD42-E061-4064-BEB5-327DBE1665BD}" type="pres">
      <dgm:prSet presAssocID="{573AFB3C-A4A0-4718-A96A-49CFFB09546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8969109-9F2E-498F-B37C-8833B0634C7C}" type="presOf" srcId="{66854859-7E9A-46E8-814F-73B264079FD4}" destId="{A0302E62-203D-43D2-BE32-60006957540F}" srcOrd="0" destOrd="0" presId="urn:microsoft.com/office/officeart/2018/2/layout/IconVerticalSolidList"/>
    <dgm:cxn modelId="{9492FE25-2D6A-4F8C-9AB3-5662877642E6}" srcId="{471A692A-8744-40F4-9BCD-F9EADE2A9D7A}" destId="{573AFB3C-A4A0-4718-A96A-49CFFB09546D}" srcOrd="1" destOrd="0" parTransId="{475C4508-030E-4B2C-90F4-6F8175948EB5}" sibTransId="{50D1A2E1-13FF-4FEC-8B5A-5D41C35B7CA9}"/>
    <dgm:cxn modelId="{BF610565-B7F1-4684-ABFC-6A7B74A4D7C4}" type="presOf" srcId="{471A692A-8744-40F4-9BCD-F9EADE2A9D7A}" destId="{0D3A0B8C-D4E7-42AF-B90E-CBE6B60766E2}" srcOrd="0" destOrd="0" presId="urn:microsoft.com/office/officeart/2018/2/layout/IconVerticalSolidList"/>
    <dgm:cxn modelId="{BB871446-E541-4A50-9BBB-5445DDCF35A2}" type="presOf" srcId="{573AFB3C-A4A0-4718-A96A-49CFFB09546D}" destId="{84E4AD42-E061-4064-BEB5-327DBE1665BD}" srcOrd="0" destOrd="0" presId="urn:microsoft.com/office/officeart/2018/2/layout/IconVerticalSolidList"/>
    <dgm:cxn modelId="{A30DDD9F-CD7D-4F0F-B4FF-F4277E8A3126}" srcId="{471A692A-8744-40F4-9BCD-F9EADE2A9D7A}" destId="{66854859-7E9A-46E8-814F-73B264079FD4}" srcOrd="0" destOrd="0" parTransId="{E4BBF713-AD08-4953-B1DB-488AA6228A46}" sibTransId="{CE2535CF-0F92-4747-85AF-9FE19308CABE}"/>
    <dgm:cxn modelId="{B295F671-F358-4A1D-848B-E1D491BA9A1A}" type="presParOf" srcId="{0D3A0B8C-D4E7-42AF-B90E-CBE6B60766E2}" destId="{D3F1895C-A39F-474A-946F-DF770ABF3DAE}" srcOrd="0" destOrd="0" presId="urn:microsoft.com/office/officeart/2018/2/layout/IconVerticalSolidList"/>
    <dgm:cxn modelId="{B54193A5-5A21-4D86-A271-818D4DD93015}" type="presParOf" srcId="{D3F1895C-A39F-474A-946F-DF770ABF3DAE}" destId="{D903C4BF-1852-4E8D-AB86-A4F7A30C788D}" srcOrd="0" destOrd="0" presId="urn:microsoft.com/office/officeart/2018/2/layout/IconVerticalSolidList"/>
    <dgm:cxn modelId="{E42780E3-AEB3-481F-A431-7235A2F557FF}" type="presParOf" srcId="{D3F1895C-A39F-474A-946F-DF770ABF3DAE}" destId="{092F9A2C-59E6-4BE7-8BB8-58D025120626}" srcOrd="1" destOrd="0" presId="urn:microsoft.com/office/officeart/2018/2/layout/IconVerticalSolidList"/>
    <dgm:cxn modelId="{F78BBD98-74E3-48A3-B7F7-51A7B9E48CD2}" type="presParOf" srcId="{D3F1895C-A39F-474A-946F-DF770ABF3DAE}" destId="{2EA805FF-6C6A-44BF-950B-176D0A7E4E29}" srcOrd="2" destOrd="0" presId="urn:microsoft.com/office/officeart/2018/2/layout/IconVerticalSolidList"/>
    <dgm:cxn modelId="{10F21B20-A80A-4218-8001-5D9E5685F195}" type="presParOf" srcId="{D3F1895C-A39F-474A-946F-DF770ABF3DAE}" destId="{A0302E62-203D-43D2-BE32-60006957540F}" srcOrd="3" destOrd="0" presId="urn:microsoft.com/office/officeart/2018/2/layout/IconVerticalSolidList"/>
    <dgm:cxn modelId="{65BE6136-5945-4EF5-9610-F689AF7EB273}" type="presParOf" srcId="{0D3A0B8C-D4E7-42AF-B90E-CBE6B60766E2}" destId="{A05239AD-0269-4FF8-9EB9-D7BEC7D9FCD8}" srcOrd="1" destOrd="0" presId="urn:microsoft.com/office/officeart/2018/2/layout/IconVerticalSolidList"/>
    <dgm:cxn modelId="{1F76CCCC-E6B4-4473-B686-ACE96EFD0788}" type="presParOf" srcId="{0D3A0B8C-D4E7-42AF-B90E-CBE6B60766E2}" destId="{C29815E4-6743-4CF5-9278-65D66E26FB9B}" srcOrd="2" destOrd="0" presId="urn:microsoft.com/office/officeart/2018/2/layout/IconVerticalSolidList"/>
    <dgm:cxn modelId="{3B0D2B6C-6EFC-4EC8-9638-9C4808BF2CEC}" type="presParOf" srcId="{C29815E4-6743-4CF5-9278-65D66E26FB9B}" destId="{53A9723B-17D9-45F7-9947-D66CD6E85197}" srcOrd="0" destOrd="0" presId="urn:microsoft.com/office/officeart/2018/2/layout/IconVerticalSolidList"/>
    <dgm:cxn modelId="{6AB2F646-26D0-4B59-9EDB-EF642632332E}" type="presParOf" srcId="{C29815E4-6743-4CF5-9278-65D66E26FB9B}" destId="{D18A23EE-65B7-4076-B607-1C8C2704FDF2}" srcOrd="1" destOrd="0" presId="urn:microsoft.com/office/officeart/2018/2/layout/IconVerticalSolidList"/>
    <dgm:cxn modelId="{965BB3EB-6B95-4BAE-86FF-1826E2CAC308}" type="presParOf" srcId="{C29815E4-6743-4CF5-9278-65D66E26FB9B}" destId="{9104B05F-E274-4925-9955-489A37A1A004}" srcOrd="2" destOrd="0" presId="urn:microsoft.com/office/officeart/2018/2/layout/IconVerticalSolidList"/>
    <dgm:cxn modelId="{4EB9AE75-377C-42D7-96BD-2FB9E7A2931B}" type="presParOf" srcId="{C29815E4-6743-4CF5-9278-65D66E26FB9B}" destId="{84E4AD42-E061-4064-BEB5-327DBE1665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AA2F-DDA3-4A15-A02C-330EFBE82269}">
      <dsp:nvSpPr>
        <dsp:cNvPr id="0" name=""/>
        <dsp:cNvSpPr/>
      </dsp:nvSpPr>
      <dsp:spPr>
        <a:xfrm>
          <a:off x="0" y="2066"/>
          <a:ext cx="4971603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3EE4F-AD82-492D-8B35-D65A2DF3478F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CC9E2-C203-4BEC-A585-FF5A202DAFDC}">
      <dsp:nvSpPr>
        <dsp:cNvPr id="0" name=""/>
        <dsp:cNvSpPr/>
      </dsp:nvSpPr>
      <dsp:spPr>
        <a:xfrm>
          <a:off x="1209819" y="2066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Voto – censitário – baseado na renda apenas pequena parcela da população participava da eleição.</a:t>
          </a:r>
          <a:endParaRPr lang="en-US" sz="1700" kern="1200"/>
        </a:p>
      </dsp:txBody>
      <dsp:txXfrm>
        <a:off x="1209819" y="2066"/>
        <a:ext cx="3761783" cy="1047462"/>
      </dsp:txXfrm>
    </dsp:sp>
    <dsp:sp modelId="{7E7B8527-9DCF-4DEF-8282-06F432030728}">
      <dsp:nvSpPr>
        <dsp:cNvPr id="0" name=""/>
        <dsp:cNvSpPr/>
      </dsp:nvSpPr>
      <dsp:spPr>
        <a:xfrm>
          <a:off x="0" y="1311395"/>
          <a:ext cx="4971603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FE3DC-05D5-458B-948E-96776A89F920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B7CA5-E79B-47F6-8172-1DA3357DD86C}">
      <dsp:nvSpPr>
        <dsp:cNvPr id="0" name=""/>
        <dsp:cNvSpPr/>
      </dsp:nvSpPr>
      <dsp:spPr>
        <a:xfrm>
          <a:off x="1209819" y="1311395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Na ultima década do império, somente 1% dos cerca de 12 milhões de habitantes tinha direito ao voto.</a:t>
          </a:r>
          <a:endParaRPr lang="en-US" sz="1700" kern="1200"/>
        </a:p>
      </dsp:txBody>
      <dsp:txXfrm>
        <a:off x="1209819" y="1311395"/>
        <a:ext cx="3761783" cy="1047462"/>
      </dsp:txXfrm>
    </dsp:sp>
    <dsp:sp modelId="{788F2884-29F5-447D-8C5A-AC44C33C65ED}">
      <dsp:nvSpPr>
        <dsp:cNvPr id="0" name=""/>
        <dsp:cNvSpPr/>
      </dsp:nvSpPr>
      <dsp:spPr>
        <a:xfrm>
          <a:off x="0" y="2620723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FE673-062D-403C-935F-46A7AFDE2E18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46B35-970E-4833-8678-9E7B8CF1392D}">
      <dsp:nvSpPr>
        <dsp:cNvPr id="0" name=""/>
        <dsp:cNvSpPr/>
      </dsp:nvSpPr>
      <dsp:spPr>
        <a:xfrm>
          <a:off x="1209819" y="2620723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Com a republica decretou o fim do desse tipo de voto.</a:t>
          </a:r>
          <a:endParaRPr lang="en-US" sz="1700" kern="1200"/>
        </a:p>
      </dsp:txBody>
      <dsp:txXfrm>
        <a:off x="1209819" y="2620723"/>
        <a:ext cx="3761783" cy="1047462"/>
      </dsp:txXfrm>
    </dsp:sp>
    <dsp:sp modelId="{88A76223-9D28-4841-B96C-29457E5A15EF}">
      <dsp:nvSpPr>
        <dsp:cNvPr id="0" name=""/>
        <dsp:cNvSpPr/>
      </dsp:nvSpPr>
      <dsp:spPr>
        <a:xfrm>
          <a:off x="0" y="3930051"/>
          <a:ext cx="4971603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A6EC9-58AC-47B8-8886-B07E827C4649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F123D-DA7A-48A5-8F44-8186BC0DA233}">
      <dsp:nvSpPr>
        <dsp:cNvPr id="0" name=""/>
        <dsp:cNvSpPr/>
      </dsp:nvSpPr>
      <dsp:spPr>
        <a:xfrm>
          <a:off x="1209819" y="3930051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Foram excluídos entretanto – analfabetos, padres, soldados e mulheres.</a:t>
          </a:r>
          <a:endParaRPr lang="en-US" sz="1700" kern="1200"/>
        </a:p>
      </dsp:txBody>
      <dsp:txXfrm>
        <a:off x="1209819" y="3930051"/>
        <a:ext cx="3761783" cy="1047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92BA2-10C8-4789-A66E-564B0EB79499}">
      <dsp:nvSpPr>
        <dsp:cNvPr id="0" name=""/>
        <dsp:cNvSpPr/>
      </dsp:nvSpPr>
      <dsp:spPr>
        <a:xfrm>
          <a:off x="0" y="173595"/>
          <a:ext cx="4971603" cy="22902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Durante a República Velha a economia brasileira era fundamentalmente agrícola, e quase 70% da população ativa (1920) trabalhava na agricultura.</a:t>
          </a:r>
          <a:endParaRPr lang="en-US" sz="1800" kern="1200"/>
        </a:p>
      </dsp:txBody>
      <dsp:txXfrm>
        <a:off x="111802" y="285397"/>
        <a:ext cx="4747999" cy="2066670"/>
      </dsp:txXfrm>
    </dsp:sp>
    <dsp:sp modelId="{42C19CFC-CC6F-4DD1-A6BC-9398311C3AF8}">
      <dsp:nvSpPr>
        <dsp:cNvPr id="0" name=""/>
        <dsp:cNvSpPr/>
      </dsp:nvSpPr>
      <dsp:spPr>
        <a:xfrm>
          <a:off x="0" y="2515710"/>
          <a:ext cx="4971603" cy="2290274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Nessa sociedade agrária os coronéis detinham grande poder. Tinham em suas fazendas muitos empregados, que recebiam salários miseráveis. Para Sobreviver, esses trabalhadores dependiam dos “favores” do coronel: dinheiro emprestado, auxilio para educação os filhos, socorro na hora da doença etc.</a:t>
          </a:r>
          <a:endParaRPr lang="en-US" sz="1800" kern="1200"/>
        </a:p>
      </dsp:txBody>
      <dsp:txXfrm>
        <a:off x="111802" y="2627512"/>
        <a:ext cx="4747999" cy="2066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90B8-0D0C-49D1-A35C-3C819D3505C2}">
      <dsp:nvSpPr>
        <dsp:cNvPr id="0" name=""/>
        <dsp:cNvSpPr/>
      </dsp:nvSpPr>
      <dsp:spPr>
        <a:xfrm>
          <a:off x="0" y="433525"/>
          <a:ext cx="4971603" cy="104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D4425-B229-4935-B32F-187A65A9047E}">
      <dsp:nvSpPr>
        <dsp:cNvPr id="0" name=""/>
        <dsp:cNvSpPr/>
      </dsp:nvSpPr>
      <dsp:spPr>
        <a:xfrm>
          <a:off x="31553" y="456994"/>
          <a:ext cx="57369" cy="57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5610D-C322-432F-8E74-E2E43470FC74}">
      <dsp:nvSpPr>
        <dsp:cNvPr id="0" name=""/>
        <dsp:cNvSpPr/>
      </dsp:nvSpPr>
      <dsp:spPr>
        <a:xfrm>
          <a:off x="120476" y="433525"/>
          <a:ext cx="4536787" cy="191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68" tIns="202568" rIns="202568" bIns="202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Vimos que o advento do regime republicano não provocou alterações substancias na vida brasileira. No plano econômico, a estrutura dominante do pais manteve seus traços gerais.</a:t>
          </a:r>
          <a:endParaRPr lang="en-US" sz="1400" kern="1200"/>
        </a:p>
      </dsp:txBody>
      <dsp:txXfrm>
        <a:off x="120476" y="433525"/>
        <a:ext cx="4536787" cy="1914026"/>
      </dsp:txXfrm>
    </dsp:sp>
    <dsp:sp modelId="{B3551FDA-F8AB-4331-8F20-0A6876C1DFE5}">
      <dsp:nvSpPr>
        <dsp:cNvPr id="0" name=""/>
        <dsp:cNvSpPr/>
      </dsp:nvSpPr>
      <dsp:spPr>
        <a:xfrm>
          <a:off x="0" y="2632029"/>
          <a:ext cx="4971603" cy="104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EEC12-79CA-4572-8E22-5038DD8746E7}">
      <dsp:nvSpPr>
        <dsp:cNvPr id="0" name=""/>
        <dsp:cNvSpPr/>
      </dsp:nvSpPr>
      <dsp:spPr>
        <a:xfrm>
          <a:off x="31553" y="2655498"/>
          <a:ext cx="57369" cy="573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26234-DA71-436E-8E4A-83A2A75F4289}">
      <dsp:nvSpPr>
        <dsp:cNvPr id="0" name=""/>
        <dsp:cNvSpPr/>
      </dsp:nvSpPr>
      <dsp:spPr>
        <a:xfrm>
          <a:off x="120476" y="2632029"/>
          <a:ext cx="4536787" cy="191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68" tIns="202568" rIns="202568" bIns="202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Ou seja uma economia baseada na produção de matéria-prima e gêneros tropicais destinados à exportação e sujeita às oscilações do mercado internacional. Os principais produtos agrícolas de exportação sofriam a concorrência de outros países. Assim, as exportações brasileiras acabaram se concentrando em um único produto: o café com leite.</a:t>
          </a:r>
          <a:endParaRPr lang="en-US" sz="1400" kern="1200"/>
        </a:p>
      </dsp:txBody>
      <dsp:txXfrm>
        <a:off x="120476" y="2632029"/>
        <a:ext cx="4536787" cy="1914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3C4BF-1852-4E8D-AB86-A4F7A30C788D}">
      <dsp:nvSpPr>
        <dsp:cNvPr id="0" name=""/>
        <dsp:cNvSpPr/>
      </dsp:nvSpPr>
      <dsp:spPr>
        <a:xfrm>
          <a:off x="0" y="809181"/>
          <a:ext cx="4971603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F9A2C-59E6-4BE7-8BB8-58D025120626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02E62-203D-43D2-BE32-60006957540F}">
      <dsp:nvSpPr>
        <dsp:cNvPr id="0" name=""/>
        <dsp:cNvSpPr/>
      </dsp:nvSpPr>
      <dsp:spPr>
        <a:xfrm>
          <a:off x="1725424" y="809181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Milhões de Europeus e Asiaticos  que vieram para o Brasil em busca de oportunidade.</a:t>
          </a:r>
          <a:endParaRPr lang="en-US" sz="2200" kern="1200"/>
        </a:p>
      </dsp:txBody>
      <dsp:txXfrm>
        <a:off x="1725424" y="809181"/>
        <a:ext cx="3246178" cy="1493874"/>
      </dsp:txXfrm>
    </dsp:sp>
    <dsp:sp modelId="{53A9723B-17D9-45F7-9947-D66CD6E85197}">
      <dsp:nvSpPr>
        <dsp:cNvPr id="0" name=""/>
        <dsp:cNvSpPr/>
      </dsp:nvSpPr>
      <dsp:spPr>
        <a:xfrm>
          <a:off x="0" y="2676524"/>
          <a:ext cx="4971603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A23EE-65B7-4076-B607-1C8C2704FDF2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4AD42-E061-4064-BEB5-327DBE1665BD}">
      <dsp:nvSpPr>
        <dsp:cNvPr id="0" name=""/>
        <dsp:cNvSpPr/>
      </dsp:nvSpPr>
      <dsp:spPr>
        <a:xfrm>
          <a:off x="1725424" y="2676524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Valorizaram a cultura e a ética do trabalho.</a:t>
          </a:r>
          <a:endParaRPr lang="en-US" sz="2200" kern="1200"/>
        </a:p>
      </dsp:txBody>
      <dsp:txXfrm>
        <a:off x="1725424" y="2676524"/>
        <a:ext cx="3246178" cy="14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45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2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57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65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51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21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64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5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63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5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02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89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45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4038600"/>
            <a:ext cx="7435552" cy="18288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– República Velha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3808" y="5517232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/>
              <a:t>Política dos Governadores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 A Política dos Governadores Consistia:</a:t>
            </a:r>
          </a:p>
          <a:p>
            <a:pPr>
              <a:lnSpc>
                <a:spcPct val="90000"/>
              </a:lnSpc>
            </a:pPr>
            <a:r>
              <a:rPr lang="pt-BR" sz="1300"/>
              <a:t>- Troca de favores</a:t>
            </a:r>
          </a:p>
          <a:p>
            <a:pPr>
              <a:lnSpc>
                <a:spcPct val="90000"/>
              </a:lnSpc>
            </a:pPr>
            <a:r>
              <a:rPr lang="pt-BR" sz="1300"/>
              <a:t>- O presidente apoiava os governadores em troca esses ajudavam eleger o Congresso Nacional.</a:t>
            </a:r>
          </a:p>
          <a:p>
            <a:pPr>
              <a:lnSpc>
                <a:spcPct val="90000"/>
              </a:lnSpc>
            </a:pPr>
            <a:r>
              <a:rPr lang="pt-BR" sz="1300"/>
              <a:t>- A política dos governadores reproduzia, no plano federal, a rede de compromissos que ligava coronéis e governadores dentro dos estados.</a:t>
            </a:r>
          </a:p>
          <a:p>
            <a:pPr>
              <a:lnSpc>
                <a:spcPct val="90000"/>
              </a:lnSpc>
            </a:pPr>
            <a:r>
              <a:rPr lang="pt-BR" sz="1300"/>
              <a:t>- A comissão Verificadora das eleições era destinada a julgar os resultados  eleitorais.</a:t>
            </a:r>
          </a:p>
          <a:p>
            <a:pPr>
              <a:lnSpc>
                <a:spcPct val="90000"/>
              </a:lnSpc>
            </a:pPr>
            <a:r>
              <a:rPr lang="pt-BR" sz="1300"/>
              <a:t> - Embora fosse </a:t>
            </a:r>
            <a:r>
              <a:rPr lang="pt-BR" sz="1300" err="1"/>
              <a:t>orgão</a:t>
            </a:r>
            <a:r>
              <a:rPr lang="pt-BR" sz="1300"/>
              <a:t> do poder legislativo era usada a serviço do presidente da república, distorcendo o resultado das urnas.</a:t>
            </a:r>
          </a:p>
          <a:p>
            <a:pPr>
              <a:lnSpc>
                <a:spcPct val="90000"/>
              </a:lnSpc>
            </a:pPr>
            <a:r>
              <a:rPr lang="pt-BR" sz="1300"/>
              <a:t>- Aprovava nomes de deputados e senadores da situação e não reconhecia a vitoria dos candidatos da oposição. A eliminação dos nomes dos adversários ficou conhecida como degola.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Política do “café com leite”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As Oligarquias Controlavam a politica o poder na Republica Velha, essas oligarquias estavam organizadas em torno de dois grandes partidos politicos:</a:t>
            </a:r>
          </a:p>
          <a:p>
            <a:r>
              <a:rPr lang="pt-BR">
                <a:solidFill>
                  <a:srgbClr val="FFFFFF"/>
                </a:solidFill>
              </a:rPr>
              <a:t>O PRP – Partidos Republicano Paulista</a:t>
            </a:r>
          </a:p>
          <a:p>
            <a:r>
              <a:rPr lang="pt-BR">
                <a:solidFill>
                  <a:srgbClr val="FFFFFF"/>
                </a:solidFill>
              </a:rPr>
              <a:t>PRM – Partido Republicano Mineiro</a:t>
            </a:r>
          </a:p>
          <a:p>
            <a:r>
              <a:rPr lang="pt-BR">
                <a:solidFill>
                  <a:srgbClr val="FFFFFF"/>
                </a:solidFill>
              </a:rPr>
              <a:t>Assim esses dois estados faziam a politica  do Brasil.</a:t>
            </a:r>
          </a:p>
          <a:p>
            <a:r>
              <a:rPr lang="pt-BR">
                <a:solidFill>
                  <a:srgbClr val="FFFFFF"/>
                </a:solidFill>
              </a:rPr>
              <a:t>São Paulo era o primeiro em produzir café, o segundo era minas mas destacava-se na produção de leite daí nasceu a politica café com leite.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sz="3300"/>
              <a:t>Presidentes da República Oligárquica (1894 – 1930)</a:t>
            </a:r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República da Espada de 1891 a 1894.</a:t>
            </a:r>
            <a:br>
              <a:rPr lang="pt-BR" sz="1300"/>
            </a:br>
            <a:r>
              <a:rPr lang="pt-BR" sz="1300"/>
              <a:t>Presidentes:</a:t>
            </a:r>
            <a:br>
              <a:rPr lang="pt-BR" sz="1300"/>
            </a:br>
            <a:r>
              <a:rPr lang="pt-BR" sz="1300"/>
              <a:t>*Deodoro da Fonseca- 1889 a 1891</a:t>
            </a:r>
            <a:br>
              <a:rPr lang="pt-BR" sz="1300"/>
            </a:br>
            <a:r>
              <a:rPr lang="pt-BR" sz="1300"/>
              <a:t>*Floriano Peixoto- 1891a 1894</a:t>
            </a:r>
            <a:br>
              <a:rPr lang="pt-BR" sz="1300"/>
            </a:br>
            <a:br>
              <a:rPr lang="pt-BR" sz="1300"/>
            </a:br>
            <a:r>
              <a:rPr lang="pt-BR" sz="1300"/>
              <a:t>República Oligárquica que durou até a Revolução de 1930.</a:t>
            </a:r>
            <a:br>
              <a:rPr lang="pt-BR" sz="1300"/>
            </a:br>
            <a:r>
              <a:rPr lang="pt-BR" sz="1300"/>
              <a:t>Presidentes:</a:t>
            </a:r>
            <a:br>
              <a:rPr lang="pt-BR" sz="1300"/>
            </a:br>
            <a:r>
              <a:rPr lang="pt-BR" sz="1300"/>
              <a:t>*Prudente de Morais-1894 a 1898. – Fazendeiro Paulista</a:t>
            </a:r>
            <a:br>
              <a:rPr lang="pt-BR" sz="1300"/>
            </a:br>
            <a:r>
              <a:rPr lang="pt-BR" sz="1300"/>
              <a:t>*Campos Sales- 1898 a 1902. – fazendeiro Paulista</a:t>
            </a:r>
            <a:br>
              <a:rPr lang="pt-BR" sz="1300"/>
            </a:br>
            <a:r>
              <a:rPr lang="pt-BR" sz="1300"/>
              <a:t>*Rodrigues Alves- 1902 a 1906. – Fazendeiro Paulista</a:t>
            </a:r>
            <a:br>
              <a:rPr lang="pt-BR" sz="1300"/>
            </a:br>
            <a:r>
              <a:rPr lang="pt-BR" sz="1300"/>
              <a:t>*Afonso Pena-1906 a 1909. – </a:t>
            </a:r>
            <a:r>
              <a:rPr lang="pt-BR" sz="1300" err="1"/>
              <a:t>Politico</a:t>
            </a:r>
            <a:r>
              <a:rPr lang="pt-BR" sz="1300"/>
              <a:t> Mineiro</a:t>
            </a:r>
            <a:br>
              <a:rPr lang="pt-BR" sz="1300"/>
            </a:br>
            <a:r>
              <a:rPr lang="pt-BR" sz="1300"/>
              <a:t>*Nilo Peçanha-1909 a 1910. – Cafeicultor </a:t>
            </a:r>
            <a:r>
              <a:rPr lang="pt-BR" sz="1300" err="1"/>
              <a:t>Fluminence</a:t>
            </a:r>
            <a:br>
              <a:rPr lang="pt-BR" sz="1300"/>
            </a:br>
            <a:r>
              <a:rPr lang="pt-BR" sz="1300"/>
              <a:t>*Hermes da Fonseca-1910 a 1914 - </a:t>
            </a:r>
            <a:br>
              <a:rPr lang="pt-BR" sz="1300"/>
            </a:br>
            <a:r>
              <a:rPr lang="pt-BR" sz="1300"/>
              <a:t>*Venceslau Brás-1914 a 1918</a:t>
            </a:r>
            <a:br>
              <a:rPr lang="pt-BR" sz="1300"/>
            </a:br>
            <a:br>
              <a:rPr lang="pt-BR" sz="1300"/>
            </a:br>
            <a:r>
              <a:rPr lang="pt-BR" sz="1300"/>
              <a:t>*Rodrigues </a:t>
            </a:r>
            <a:r>
              <a:rPr lang="pt-BR" sz="1300" err="1"/>
              <a:t>Alves-Eleito</a:t>
            </a:r>
            <a:r>
              <a:rPr lang="pt-BR" sz="1300"/>
              <a:t> Presidente para um 2º mandato morreu antes de </a:t>
            </a:r>
            <a:r>
              <a:rPr lang="pt-BR" sz="1300" err="1"/>
              <a:t>tormar</a:t>
            </a:r>
            <a:r>
              <a:rPr lang="pt-BR" sz="1300"/>
              <a:t> posse assumiu o seu vice,Delfim Moreira.</a:t>
            </a:r>
            <a:br>
              <a:rPr lang="pt-BR" sz="1300"/>
            </a:br>
            <a:br>
              <a:rPr lang="pt-BR" sz="1300"/>
            </a:br>
            <a:r>
              <a:rPr lang="pt-BR" sz="1300"/>
              <a:t>*Delfim Moreira-1918 a 1919</a:t>
            </a:r>
            <a:br>
              <a:rPr lang="pt-BR" sz="1300"/>
            </a:br>
            <a:r>
              <a:rPr lang="pt-BR" sz="1300"/>
              <a:t>*Epitácio Pessoa-1919 a 1922</a:t>
            </a:r>
            <a:br>
              <a:rPr lang="pt-BR" sz="1300"/>
            </a:br>
            <a:r>
              <a:rPr lang="pt-BR" sz="1300"/>
              <a:t>*Artur Bernardes-1922 a 1926</a:t>
            </a:r>
            <a:br>
              <a:rPr lang="pt-BR" sz="1300"/>
            </a:br>
            <a:r>
              <a:rPr lang="pt-BR" sz="1300"/>
              <a:t>*Washington Luís-1926 a 1930</a:t>
            </a:r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1 – caracterize o período conhecido como Republico Oligárquico.</a:t>
            </a:r>
          </a:p>
          <a:p>
            <a:pPr>
              <a:lnSpc>
                <a:spcPct val="90000"/>
              </a:lnSpc>
            </a:pPr>
            <a:r>
              <a:rPr lang="pt-BR" sz="1300"/>
              <a:t>2 – Responda:</a:t>
            </a:r>
          </a:p>
          <a:p>
            <a:pPr>
              <a:lnSpc>
                <a:spcPct val="90000"/>
              </a:lnSpc>
            </a:pPr>
            <a:r>
              <a:rPr lang="pt-BR" sz="1300"/>
              <a:t>A – O que foi coronelismo?</a:t>
            </a:r>
          </a:p>
          <a:p>
            <a:pPr>
              <a:lnSpc>
                <a:spcPct val="90000"/>
              </a:lnSpc>
            </a:pPr>
            <a:r>
              <a:rPr lang="pt-BR" sz="1300"/>
              <a:t>B – De que forma os coronéis exerciam influência em suas fazendas e na cidade?</a:t>
            </a:r>
          </a:p>
          <a:p>
            <a:pPr>
              <a:lnSpc>
                <a:spcPct val="90000"/>
              </a:lnSpc>
            </a:pPr>
            <a:r>
              <a:rPr lang="pt-BR" sz="1300"/>
              <a:t>C – Qual o significado da expressão voto de cabresto?</a:t>
            </a:r>
          </a:p>
          <a:p>
            <a:pPr>
              <a:lnSpc>
                <a:spcPct val="90000"/>
              </a:lnSpc>
            </a:pPr>
            <a:r>
              <a:rPr lang="pt-BR" sz="1300"/>
              <a:t>3. Explique </a:t>
            </a:r>
          </a:p>
          <a:p>
            <a:pPr>
              <a:lnSpc>
                <a:spcPct val="90000"/>
              </a:lnSpc>
            </a:pPr>
            <a:r>
              <a:rPr lang="pt-BR" sz="1300"/>
              <a:t>A – Como funciona o sistema de alianças políticas conhecido como política dos governadores.</a:t>
            </a:r>
          </a:p>
          <a:p>
            <a:pPr>
              <a:lnSpc>
                <a:spcPct val="90000"/>
              </a:lnSpc>
            </a:pPr>
            <a:r>
              <a:rPr lang="pt-BR" sz="1300"/>
              <a:t>B – A origem da expressão “política do café com leite”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Situação Econômica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29C031A-B526-4CF0-81DC-D04FA319C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21462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m para politica do cafe com le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446" y="1131994"/>
            <a:ext cx="6120514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3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esultado de imagem para politica do cafe com lei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r="-1" b="3387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m para politica do cafe com lei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6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cafe lider de exportação no Brasi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14449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Café líder de exportação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O café foi o grande líder de exportação brasileira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Durante  toda a Republica Velha.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 50% de exportação 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 Utilizava mão de obra de imigrantes.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 Entusiasmados os agricultores investiram muito nas plantações, porém a produção acabou ultrapassando as necessidades de consumo do mercado.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Crises de superprodução.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/>
              <a:t> Representava 70% do consumo mundial.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Convênio de Taubaté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1906 reuniram em </a:t>
            </a:r>
            <a:r>
              <a:rPr lang="pt-BR" err="1"/>
              <a:t>Taubate</a:t>
            </a:r>
            <a:r>
              <a:rPr lang="pt-BR"/>
              <a:t> os cafeicultores para encontrar uma saída para a crise de superprodução.</a:t>
            </a:r>
          </a:p>
          <a:p>
            <a:r>
              <a:rPr lang="pt-BR" dirty="0"/>
              <a:t>Propuseram que o governo comprasse a produção de café que ultrapassasse a procura do mercado.</a:t>
            </a:r>
          </a:p>
          <a:p>
            <a:r>
              <a:rPr lang="pt-BR" dirty="0"/>
              <a:t>Para comprar esse excedente o governo pediria empréstimo no exterior.</a:t>
            </a:r>
          </a:p>
          <a:p>
            <a:r>
              <a:rPr lang="pt-BR" dirty="0"/>
              <a:t>Os estoques do governo cresceu e não tinha quem vende-los no mercado externo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Imigrações: as mudanças sociais na República Velha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76AC0F4-D956-4C9B-97EC-F8E37B490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1598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olitica do cafe com le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6146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República Velha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Depois de 1894, os militares deixaram o centro do poder político do Brasil. Saíram os presidentes “fardados” e entram os civis de “casacas”. </a:t>
            </a:r>
          </a:p>
          <a:p>
            <a:pPr>
              <a:lnSpc>
                <a:spcPct val="90000"/>
              </a:lnSpc>
            </a:pPr>
            <a:r>
              <a:rPr lang="pt-BR" sz="1100"/>
              <a:t>Entre  eles destacavam-se os políticos ligados à oligarquia agrária, principalmente os ricos cafeicultores.</a:t>
            </a:r>
          </a:p>
          <a:p>
            <a:pPr>
              <a:lnSpc>
                <a:spcPct val="90000"/>
              </a:lnSpc>
            </a:pPr>
            <a:r>
              <a:rPr lang="pt-BR" sz="1100"/>
              <a:t>Na República Velha, a política funcionava na base de troca de favores. Na economia, além da agricultura exportadora, predominantemente cafeeira, houve significativo desenvolvimento  da Industria. Ampliou-se o número de operários, que organizaram os primeiros movimentos para lutar pelos direitos trabalhistas.</a:t>
            </a:r>
          </a:p>
        </p:txBody>
      </p:sp>
      <p:cxnSp>
        <p:nvCxnSpPr>
          <p:cNvPr id="4100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Açúcar: venda no mercado interno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pt-BR" dirty="0"/>
              <a:t>O açúcar brasileiro, que até 1830 era nosso principal produto de exportação, foi perdendo sua posição devido, </a:t>
            </a:r>
            <a:r>
              <a:rPr lang="pt-BR"/>
              <a:t>basicamente, à concorrência do açúcar de beterraba produzido na Alemanha. Bélgica e França. Além disso, a produção do açúcar de cana nas </a:t>
            </a:r>
            <a:r>
              <a:rPr lang="pt-BR" err="1"/>
              <a:t>ex-colonias</a:t>
            </a:r>
            <a:r>
              <a:rPr lang="pt-BR"/>
              <a:t> espanholas, dominadas pelos Estados Unidos (cuba, Porto Rico), </a:t>
            </a:r>
            <a:r>
              <a:rPr lang="pt-BR" dirty="0"/>
              <a:t>contava com capitais norte-americanos e gozava de tarifas preferenciais nesse pais.</a:t>
            </a:r>
            <a:endParaRPr lang="pt-BR"/>
          </a:p>
          <a:p>
            <a:r>
              <a:rPr lang="pt-BR" dirty="0"/>
              <a:t>Diante da concorrência internacional, nosso açúcar passou e ser vendido, cada vez mais, no mercado interno brasileiro.</a:t>
            </a:r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Algodão: consumo interno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Entre 1821 e 1830, o algodão ocupou o segundo lugar na pauta das exportações brasileiras.</a:t>
            </a:r>
          </a:p>
          <a:p>
            <a:r>
              <a:rPr lang="pt-BR" dirty="0"/>
              <a:t>Entrou em declínio devido a concorrência americana.</a:t>
            </a:r>
          </a:p>
          <a:p>
            <a:r>
              <a:rPr lang="pt-BR"/>
              <a:t>Dois fatores importantes para o declínio foi produção Brasileira e a menor distancia entre Estados Unidos e Europa e melhor qualidade da  produção americana.</a:t>
            </a:r>
          </a:p>
          <a:p>
            <a:r>
              <a:rPr lang="pt-BR" dirty="0"/>
              <a:t>O Brasil só foi ocupar grande importância novamente quando os EUA entrou em guerra civil.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Borracha: fugaz esplendor amazônico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 dirty="0"/>
              <a:t>Crescente produto de exportação.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Servia de matéria prima para fabricas de pneus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Amazônia maior reserva de  seringueira.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Escoando produção pelo porto de Manaus e Belém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Produção rudimentar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Produção insuficiente para atender a demanda</a:t>
            </a:r>
          </a:p>
          <a:p>
            <a:pPr>
              <a:lnSpc>
                <a:spcPct val="90000"/>
              </a:lnSpc>
            </a:pPr>
            <a:r>
              <a:rPr lang="pt-BR" sz="1500" dirty="0" err="1"/>
              <a:t>Nesssa</a:t>
            </a:r>
            <a:r>
              <a:rPr lang="pt-BR" sz="1500" dirty="0"/>
              <a:t> conjuntura, países capitalistas, como Inglaterra e Holanda, investiram no cultivo de seringais em áreas de sua dominação (Malásia, Ceilão e Indonésia)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A partir de 1920, a </a:t>
            </a:r>
            <a:r>
              <a:rPr lang="pt-BR" sz="1500" dirty="0" err="1"/>
              <a:t>barracha</a:t>
            </a:r>
            <a:r>
              <a:rPr lang="pt-BR" sz="1500" dirty="0"/>
              <a:t> brasileira praticamente não tinha  mais lugar no mercado internacional.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r="20936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Cacau: crescimento na República Velha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Cultivo no Sul da Bahia</a:t>
            </a:r>
          </a:p>
          <a:p>
            <a:pPr>
              <a:lnSpc>
                <a:spcPct val="90000"/>
              </a:lnSpc>
            </a:pPr>
            <a:r>
              <a:rPr lang="pt-BR" dirty="0"/>
              <a:t>Destino Semelhante a </a:t>
            </a:r>
            <a:r>
              <a:rPr lang="pt-BR" dirty="0" err="1"/>
              <a:t>barrocha</a:t>
            </a:r>
            <a:r>
              <a:rPr lang="pt-BR" dirty="0"/>
              <a:t> no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Mercado externo.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   A produção de Cacau cresceu em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Todo período republicano.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  Os ingleses portanto investiram na produção de cacau na </a:t>
            </a:r>
            <a:r>
              <a:rPr lang="pt-BR" dirty="0" err="1"/>
              <a:t>Africa</a:t>
            </a:r>
            <a:r>
              <a:rPr lang="pt-BR" dirty="0"/>
              <a:t>, fazendo declinar a produção no Brasil.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/>
              <a:t>Industria: crescimento urbano e movimento operário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A republica velha teve um grande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Crescimento da indústria.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  - O principal centro de expansão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Industrial brasileira era o estado de São Paulo.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  - Com a crise no café os cafeicultores investiram na indústria para de seu capital.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 - Grande numero de imigrantes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  - Substituindo progressivamente as importações, a indústria nacional foi conquistando o mercado interno.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- Em 1928 a renda industrial superou a agricultura.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100"/>
              <a:t>- Os setores urbanos passaram exigir maior participação politica.</a:t>
            </a:r>
          </a:p>
        </p:txBody>
      </p:sp>
      <p:pic>
        <p:nvPicPr>
          <p:cNvPr id="10242" name="Picture 2" descr="Resultado de imagem para movimento operario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r="17225" b="-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lutas operarias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r="10668" b="-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Lutas operárias.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Condições de trabalho rudes.</a:t>
            </a:r>
          </a:p>
          <a:p>
            <a:pPr>
              <a:lnSpc>
                <a:spcPct val="90000"/>
              </a:lnSpc>
            </a:pPr>
            <a:r>
              <a:rPr lang="pt-BR" sz="1400"/>
              <a:t>Trabalhadores ganhavam pouco e toda família trabalhava.</a:t>
            </a:r>
          </a:p>
          <a:p>
            <a:pPr>
              <a:lnSpc>
                <a:spcPct val="90000"/>
              </a:lnSpc>
            </a:pPr>
            <a:r>
              <a:rPr lang="pt-BR" sz="1400"/>
              <a:t>Não havia salario mínimo, direito a férias e pagamento de extras.</a:t>
            </a:r>
          </a:p>
          <a:p>
            <a:pPr>
              <a:lnSpc>
                <a:spcPct val="90000"/>
              </a:lnSpc>
            </a:pPr>
            <a:r>
              <a:rPr lang="pt-BR" sz="1400" err="1"/>
              <a:t>Instalaçoes</a:t>
            </a:r>
            <a:r>
              <a:rPr lang="pt-BR" sz="1400"/>
              <a:t> precárias da fabrica.</a:t>
            </a:r>
          </a:p>
          <a:p>
            <a:pPr>
              <a:lnSpc>
                <a:spcPct val="90000"/>
              </a:lnSpc>
            </a:pPr>
            <a:r>
              <a:rPr lang="pt-BR" sz="1400"/>
              <a:t>Surgiram os movimentos Anarquistas </a:t>
            </a:r>
          </a:p>
          <a:p>
            <a:pPr>
              <a:lnSpc>
                <a:spcPct val="90000"/>
              </a:lnSpc>
            </a:pPr>
            <a:r>
              <a:rPr lang="pt-BR" sz="1400"/>
              <a:t>1922 o PCB foi fundado, mas logo foi fechado pois alegava a ligação com Moscou.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Greve geral de 1917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Em 1917 foi organizada a primeira greve geral da história do Brasil.</a:t>
            </a:r>
          </a:p>
          <a:p>
            <a:pPr>
              <a:lnSpc>
                <a:spcPct val="90000"/>
              </a:lnSpc>
            </a:pPr>
            <a:r>
              <a:rPr lang="pt-BR" sz="1400"/>
              <a:t>Mais de 50 mil operários participaram da Greve, nas ruas, surgiram muitos conflitos entre policia e os trabalhadores.</a:t>
            </a:r>
          </a:p>
          <a:p>
            <a:pPr>
              <a:lnSpc>
                <a:spcPct val="90000"/>
              </a:lnSpc>
            </a:pPr>
            <a:r>
              <a:rPr lang="pt-BR" sz="1400"/>
              <a:t>Assustado com o movimento operário o governo e os industriais resolveram negociar, prometeram melhores salários e novas condições de trabalho e assumiram o compromisso de não punição ao trabalhador.</a:t>
            </a:r>
          </a:p>
          <a:p>
            <a:pPr>
              <a:lnSpc>
                <a:spcPct val="90000"/>
              </a:lnSpc>
            </a:pPr>
            <a:r>
              <a:rPr lang="pt-BR" sz="1400"/>
              <a:t>Não havia serio interesse das classes dominantes em melhorar a condição de vida dos trabalhadores.</a:t>
            </a:r>
          </a:p>
          <a:p>
            <a:pPr>
              <a:lnSpc>
                <a:spcPct val="90000"/>
              </a:lnSpc>
            </a:pPr>
            <a:r>
              <a:rPr lang="pt-BR" sz="1400"/>
              <a:t>O presidente da República dizia – “a questão social era caso de polícia” Washington </a:t>
            </a:r>
            <a:r>
              <a:rPr lang="pt-BR" sz="1400" err="1"/>
              <a:t>Luíz</a:t>
            </a:r>
            <a:r>
              <a:rPr lang="pt-BR" sz="1400"/>
              <a:t>.</a:t>
            </a:r>
          </a:p>
          <a:p>
            <a:pPr>
              <a:lnSpc>
                <a:spcPct val="90000"/>
              </a:lnSpc>
            </a:pPr>
            <a:r>
              <a:rPr lang="pt-BR" sz="1400"/>
              <a:t>Para a classe dominante, a revolta social dos trabalhadores devia ser tratada e contida na base da violência policial.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1 – Caracterize a estrutura econômica dominante do Brasil na República velha.</a:t>
            </a:r>
          </a:p>
          <a:p>
            <a:pPr>
              <a:lnSpc>
                <a:spcPct val="90000"/>
              </a:lnSpc>
            </a:pPr>
            <a:r>
              <a:rPr lang="pt-BR" sz="1100"/>
              <a:t>2 – Responda:</a:t>
            </a:r>
          </a:p>
          <a:p>
            <a:pPr>
              <a:lnSpc>
                <a:spcPct val="90000"/>
              </a:lnSpc>
            </a:pPr>
            <a:r>
              <a:rPr lang="pt-BR" sz="1100"/>
              <a:t>A – Por que, a partir do inicio do século XX, a economia cafeeira passou a enfrentar crises de superprodução?</a:t>
            </a:r>
          </a:p>
          <a:p>
            <a:pPr>
              <a:lnSpc>
                <a:spcPct val="90000"/>
              </a:lnSpc>
            </a:pPr>
            <a:r>
              <a:rPr lang="pt-BR" sz="1100"/>
              <a:t>B – Quais eram as propostas do convênio de Taubaté e a quem </a:t>
            </a:r>
            <a:r>
              <a:rPr lang="pt-BR" sz="1100" err="1"/>
              <a:t>beneciava</a:t>
            </a:r>
            <a:r>
              <a:rPr lang="pt-BR" sz="1100"/>
              <a:t>?</a:t>
            </a:r>
          </a:p>
          <a:p>
            <a:pPr>
              <a:lnSpc>
                <a:spcPct val="90000"/>
              </a:lnSpc>
            </a:pPr>
            <a:r>
              <a:rPr lang="pt-BR" sz="1100"/>
              <a:t>C – Quais estado brasileiro recebeu o maior número de imigrantes? Por que?</a:t>
            </a:r>
          </a:p>
          <a:p>
            <a:pPr>
              <a:lnSpc>
                <a:spcPct val="90000"/>
              </a:lnSpc>
            </a:pPr>
            <a:r>
              <a:rPr lang="pt-BR" sz="1100"/>
              <a:t>3 – Comente sobre os fatores que contribuíram para impulsionar o crescimento industrial na República Velha.</a:t>
            </a:r>
          </a:p>
          <a:p>
            <a:pPr>
              <a:lnSpc>
                <a:spcPct val="90000"/>
              </a:lnSpc>
            </a:pPr>
            <a:r>
              <a:rPr lang="pt-BR" sz="1100"/>
              <a:t>4 – Explique como eram as condições sociais do operariado brasileiro na República Velha.</a:t>
            </a:r>
          </a:p>
          <a:p>
            <a:pPr>
              <a:lnSpc>
                <a:spcPct val="90000"/>
              </a:lnSpc>
            </a:pPr>
            <a:endParaRPr lang="pt-BR" sz="1100"/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Fases da República Velha</a:t>
            </a:r>
          </a:p>
        </p:txBody>
      </p:sp>
      <p:pic>
        <p:nvPicPr>
          <p:cNvPr id="3074" name="Picture 2" descr="Resultado de imagem para politica do cafe com l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38" y="2109025"/>
            <a:ext cx="2892580" cy="27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O período da história republicana brasileira que vai de 1889 e 1930 costuma ser chamado de diferentes modos: Primeira republica, República do “café com leite” Republica Velha.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- Republica da Espada (1889 – 1894) – corresponde aos governos de Floriano Peixoto responsável pela instalação da Republica.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- Republica Oligárquica ( 1894 – 1930) corresponde à fase em que o país foi governado por civis ligados à oligarquia rural, sobretudo de São Paulo, Minas Gerais e Rio Grande do Sul. Vejamos mais.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Situação Política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540F47E-07AA-46CA-94E2-40754846D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5805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Coronelismo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CA2754-C726-49AB-8AE7-1564F1F26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1981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voto de cabresto">
            <a:extLst>
              <a:ext uri="{FF2B5EF4-FFF2-40B4-BE49-F238E27FC236}">
                <a16:creationId xmlns:a16="http://schemas.microsoft.com/office/drawing/2014/main" id="{A8B05850-8332-4BBA-AB74-610ED9DD9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r="24019" b="-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Voto de Cabresto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Favores dos Coronéis aos seus eleitores em troca queriam o voto desse para o seu candidato, quem não votava era perseguido por capangas dos coronéis.</a:t>
            </a:r>
          </a:p>
          <a:p>
            <a:pPr>
              <a:lnSpc>
                <a:spcPct val="90000"/>
              </a:lnSpc>
            </a:pPr>
            <a:r>
              <a:rPr lang="pt-BR" sz="1500"/>
              <a:t>Esse tipo de voto ficou conhecido como “voto de Cabresto”</a:t>
            </a:r>
          </a:p>
          <a:p>
            <a:pPr>
              <a:lnSpc>
                <a:spcPct val="90000"/>
              </a:lnSpc>
            </a:pPr>
            <a:r>
              <a:rPr lang="pt-BR" sz="1500"/>
              <a:t>Além de eleições existirem fraudes</a:t>
            </a:r>
          </a:p>
          <a:p>
            <a:pPr>
              <a:lnSpc>
                <a:spcPct val="90000"/>
              </a:lnSpc>
            </a:pPr>
            <a:r>
              <a:rPr lang="pt-BR" sz="1500"/>
              <a:t>As Oligarquias organizavam uma rede de transmissão de poder que abrangia desde o município até o governo federal.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sultado de imagem para voto de cabrest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r="8605" b="-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100"/>
              <a:t>Coronelismo: o cabresto hoje.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Hoje em dia,  sistema eleitoral </a:t>
            </a:r>
            <a:r>
              <a:rPr lang="pt-BR" dirty="0"/>
              <a:t>adota o voto secreto isso permite a escolha livre na hora da votação.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Apesar disso, o coronelismo e as pressões eleitorais não desapareceram do país.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Nas regiões mais carentes, o eleitor pobre e desinformada ainda vota com medo.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Ou vende seu voto por uma sacola de comida</a:t>
            </a:r>
            <a:r>
              <a:rPr lang="pt-BR" dirty="0"/>
              <a:t>, um uniforme novo para o time de futebol, ou mesmo uma vaga garantia para o filho na escola pública.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/>
              <a:t>Rompendo a Submissão: A luta pela autonomia feminina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As mulheres operarias muito contribuíram na luta pela autonomia feminina. Embora recebessem salários inferior ao dos homens, igualavam-se a eles ao sair dos </a:t>
            </a:r>
            <a:r>
              <a:rPr lang="pt-BR"/>
              <a:t>lares trabalhar nas fabricas e completar o reduzido orçamento familiar.</a:t>
            </a:r>
          </a:p>
          <a:p>
            <a:pPr>
              <a:lnSpc>
                <a:spcPct val="90000"/>
              </a:lnSpc>
            </a:pPr>
            <a:r>
              <a:rPr lang="pt-BR" dirty="0"/>
              <a:t>O advento do cinema no país mostrava uma nova cara da mulher para o publico brasileiro.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O advento da republica fez trazer a esperança do voto  feminino que só aconteceu em 1930.</a:t>
            </a: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Apresentação na tela (4:3)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Facetado</vt:lpstr>
      <vt:lpstr>Brasil – República Velha</vt:lpstr>
      <vt:lpstr>República Velha</vt:lpstr>
      <vt:lpstr>Fases da República Velha</vt:lpstr>
      <vt:lpstr>Situação Política</vt:lpstr>
      <vt:lpstr>Coronelismo</vt:lpstr>
      <vt:lpstr>Voto de Cabresto</vt:lpstr>
      <vt:lpstr>Apresentação do PowerPoint</vt:lpstr>
      <vt:lpstr>Coronelismo: o cabresto hoje.</vt:lpstr>
      <vt:lpstr>Rompendo a Submissão: A luta pela autonomia feminina</vt:lpstr>
      <vt:lpstr>Política dos Governadores</vt:lpstr>
      <vt:lpstr>Política do “café com leite”</vt:lpstr>
      <vt:lpstr>Presidentes da República Oligárquica (1894 – 1930)</vt:lpstr>
      <vt:lpstr>Questões</vt:lpstr>
      <vt:lpstr>Situação Econômica</vt:lpstr>
      <vt:lpstr>Apresentação do PowerPoint</vt:lpstr>
      <vt:lpstr>Apresentação do PowerPoint</vt:lpstr>
      <vt:lpstr>Café líder de exportação</vt:lpstr>
      <vt:lpstr>Convênio de Taubaté</vt:lpstr>
      <vt:lpstr>Imigrações: as mudanças sociais na República Velha</vt:lpstr>
      <vt:lpstr>Açúcar: venda no mercado interno</vt:lpstr>
      <vt:lpstr>Algodão: consumo interno</vt:lpstr>
      <vt:lpstr>Borracha: fugaz esplendor amazônico</vt:lpstr>
      <vt:lpstr>Cacau: crescimento na República Velha</vt:lpstr>
      <vt:lpstr>Industria: crescimento urbano e movimento operário</vt:lpstr>
      <vt:lpstr>Lutas operárias.</vt:lpstr>
      <vt:lpstr>Greve geral de 1917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República Velha</dc:title>
  <dc:creator>BRUNO FERREIRA</dc:creator>
  <cp:lastModifiedBy>BRUNO FERREIRA</cp:lastModifiedBy>
  <cp:revision>1</cp:revision>
  <dcterms:created xsi:type="dcterms:W3CDTF">2019-07-01T13:42:00Z</dcterms:created>
  <dcterms:modified xsi:type="dcterms:W3CDTF">2019-07-01T13:42:22Z</dcterms:modified>
</cp:coreProperties>
</file>