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316" r:id="rId10"/>
    <p:sldId id="264" r:id="rId11"/>
    <p:sldId id="302" r:id="rId12"/>
    <p:sldId id="265" r:id="rId13"/>
    <p:sldId id="266" r:id="rId14"/>
    <p:sldId id="267" r:id="rId15"/>
    <p:sldId id="268" r:id="rId16"/>
    <p:sldId id="269" r:id="rId17"/>
    <p:sldId id="303" r:id="rId18"/>
    <p:sldId id="270" r:id="rId19"/>
    <p:sldId id="271" r:id="rId20"/>
    <p:sldId id="272" r:id="rId21"/>
    <p:sldId id="273" r:id="rId22"/>
    <p:sldId id="274" r:id="rId23"/>
    <p:sldId id="275" r:id="rId24"/>
    <p:sldId id="276" r:id="rId25"/>
    <p:sldId id="277" r:id="rId26"/>
    <p:sldId id="304" r:id="rId27"/>
    <p:sldId id="278" r:id="rId28"/>
    <p:sldId id="279" r:id="rId29"/>
    <p:sldId id="280" r:id="rId30"/>
    <p:sldId id="281" r:id="rId31"/>
    <p:sldId id="305" r:id="rId32"/>
    <p:sldId id="282" r:id="rId33"/>
    <p:sldId id="306" r:id="rId34"/>
    <p:sldId id="313" r:id="rId35"/>
    <p:sldId id="283" r:id="rId36"/>
    <p:sldId id="284" r:id="rId37"/>
    <p:sldId id="285" r:id="rId38"/>
    <p:sldId id="286" r:id="rId39"/>
    <p:sldId id="287" r:id="rId40"/>
    <p:sldId id="288" r:id="rId41"/>
    <p:sldId id="289" r:id="rId42"/>
    <p:sldId id="317" r:id="rId43"/>
    <p:sldId id="308" r:id="rId44"/>
    <p:sldId id="311" r:id="rId45"/>
    <p:sldId id="290" r:id="rId46"/>
    <p:sldId id="291" r:id="rId47"/>
    <p:sldId id="292" r:id="rId48"/>
    <p:sldId id="293" r:id="rId49"/>
    <p:sldId id="294" r:id="rId50"/>
    <p:sldId id="295" r:id="rId51"/>
    <p:sldId id="296" r:id="rId52"/>
    <p:sldId id="297" r:id="rId53"/>
    <p:sldId id="298" r:id="rId54"/>
    <p:sldId id="315" r:id="rId55"/>
    <p:sldId id="301" r:id="rId56"/>
    <p:sldId id="312" r:id="rId57"/>
    <p:sldId id="307"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7" autoAdjust="0"/>
    <p:restoredTop sz="94660"/>
  </p:normalViewPr>
  <p:slideViewPr>
    <p:cSldViewPr>
      <p:cViewPr varScale="1">
        <p:scale>
          <a:sx n="68" d="100"/>
          <a:sy n="68" d="100"/>
        </p:scale>
        <p:origin x="69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4.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14.svg"/><Relationship Id="rId1" Type="http://schemas.openxmlformats.org/officeDocument/2006/relationships/image" Target="../media/image23.png"/><Relationship Id="rId6" Type="http://schemas.openxmlformats.org/officeDocument/2006/relationships/image" Target="../media/image18.svg"/><Relationship Id="rId5" Type="http://schemas.openxmlformats.org/officeDocument/2006/relationships/image" Target="../media/image25.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7.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svg"/><Relationship Id="rId1" Type="http://schemas.openxmlformats.org/officeDocument/2006/relationships/image" Target="../media/image33.png"/><Relationship Id="rId6" Type="http://schemas.openxmlformats.org/officeDocument/2006/relationships/image" Target="../media/image32.svg"/><Relationship Id="rId5" Type="http://schemas.openxmlformats.org/officeDocument/2006/relationships/image" Target="../media/image34.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D711D7-D3F2-41A4-BD1B-B4FBC2B5205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C930997-2449-4400-8FD2-947D2EC86850}">
      <dgm:prSet/>
      <dgm:spPr/>
      <dgm:t>
        <a:bodyPr/>
        <a:lstStyle/>
        <a:p>
          <a:r>
            <a:rPr lang="pt-BR"/>
            <a:t>1840 com o golpe da maioridade inicia o segundo reinado.</a:t>
          </a:r>
          <a:endParaRPr lang="en-US"/>
        </a:p>
      </dgm:t>
    </dgm:pt>
    <dgm:pt modelId="{1D3AC707-368D-4EAE-AD6C-6659BE0EF34B}" type="parTrans" cxnId="{176D61EC-E21F-4A66-86E3-0AE822E63CAF}">
      <dgm:prSet/>
      <dgm:spPr/>
      <dgm:t>
        <a:bodyPr/>
        <a:lstStyle/>
        <a:p>
          <a:endParaRPr lang="en-US"/>
        </a:p>
      </dgm:t>
    </dgm:pt>
    <dgm:pt modelId="{0A760B32-7B4D-4C76-922E-FB7D973B2491}" type="sibTrans" cxnId="{176D61EC-E21F-4A66-86E3-0AE822E63CAF}">
      <dgm:prSet/>
      <dgm:spPr/>
      <dgm:t>
        <a:bodyPr/>
        <a:lstStyle/>
        <a:p>
          <a:endParaRPr lang="en-US"/>
        </a:p>
      </dgm:t>
    </dgm:pt>
    <dgm:pt modelId="{21C792C9-632B-4B32-891E-65DDB6A8EB13}">
      <dgm:prSet/>
      <dgm:spPr/>
      <dgm:t>
        <a:bodyPr/>
        <a:lstStyle/>
        <a:p>
          <a:r>
            <a:rPr lang="pt-BR"/>
            <a:t>Para fazendeiros e comerciantes, a subida D. Pedro II ao trono representava a manutenção de seus privilégios políticos e econômicos, num ambiente de tranquilidade social.</a:t>
          </a:r>
          <a:endParaRPr lang="en-US"/>
        </a:p>
      </dgm:t>
    </dgm:pt>
    <dgm:pt modelId="{B5FF40F5-5DC8-428B-9B55-55577E2E8B9F}" type="parTrans" cxnId="{C677540D-EECE-41D0-95D9-C6C68BB54248}">
      <dgm:prSet/>
      <dgm:spPr/>
      <dgm:t>
        <a:bodyPr/>
        <a:lstStyle/>
        <a:p>
          <a:endParaRPr lang="en-US"/>
        </a:p>
      </dgm:t>
    </dgm:pt>
    <dgm:pt modelId="{33CCD9B5-6F39-44DA-8FF2-715F63F04635}" type="sibTrans" cxnId="{C677540D-EECE-41D0-95D9-C6C68BB54248}">
      <dgm:prSet/>
      <dgm:spPr/>
      <dgm:t>
        <a:bodyPr/>
        <a:lstStyle/>
        <a:p>
          <a:endParaRPr lang="en-US"/>
        </a:p>
      </dgm:t>
    </dgm:pt>
    <dgm:pt modelId="{EAB98132-988E-4025-AD0E-977E2C0D88B6}">
      <dgm:prSet/>
      <dgm:spPr/>
      <dgm:t>
        <a:bodyPr/>
        <a:lstStyle/>
        <a:p>
          <a:r>
            <a:rPr lang="pt-BR"/>
            <a:t>Acreditavam que o imperador com sua autoridade, liquidaria as rebeliões provinciais, submentando os revoltosos e descontentes.</a:t>
          </a:r>
          <a:endParaRPr lang="en-US"/>
        </a:p>
      </dgm:t>
    </dgm:pt>
    <dgm:pt modelId="{F3E7B8CA-8470-4AFE-821E-9B5A873B86EE}" type="parTrans" cxnId="{5325FEF7-2C8C-4F5F-9F74-670CD5B565EB}">
      <dgm:prSet/>
      <dgm:spPr/>
      <dgm:t>
        <a:bodyPr/>
        <a:lstStyle/>
        <a:p>
          <a:endParaRPr lang="en-US"/>
        </a:p>
      </dgm:t>
    </dgm:pt>
    <dgm:pt modelId="{A19A9764-6E3C-4519-A22A-335EE1EA2BE2}" type="sibTrans" cxnId="{5325FEF7-2C8C-4F5F-9F74-670CD5B565EB}">
      <dgm:prSet/>
      <dgm:spPr/>
      <dgm:t>
        <a:bodyPr/>
        <a:lstStyle/>
        <a:p>
          <a:endParaRPr lang="en-US"/>
        </a:p>
      </dgm:t>
    </dgm:pt>
    <dgm:pt modelId="{789B4846-1CD6-41C2-8895-2BF4CD4EFAC3}" type="pres">
      <dgm:prSet presAssocID="{09D711D7-D3F2-41A4-BD1B-B4FBC2B52059}" presName="linear" presStyleCnt="0">
        <dgm:presLayoutVars>
          <dgm:animLvl val="lvl"/>
          <dgm:resizeHandles val="exact"/>
        </dgm:presLayoutVars>
      </dgm:prSet>
      <dgm:spPr/>
    </dgm:pt>
    <dgm:pt modelId="{5D6865C3-5F24-4B7B-B6A4-F6FEE47A629F}" type="pres">
      <dgm:prSet presAssocID="{8C930997-2449-4400-8FD2-947D2EC86850}" presName="parentText" presStyleLbl="node1" presStyleIdx="0" presStyleCnt="3">
        <dgm:presLayoutVars>
          <dgm:chMax val="0"/>
          <dgm:bulletEnabled val="1"/>
        </dgm:presLayoutVars>
      </dgm:prSet>
      <dgm:spPr/>
    </dgm:pt>
    <dgm:pt modelId="{35BD887B-D204-4259-B108-8BF8D493B431}" type="pres">
      <dgm:prSet presAssocID="{0A760B32-7B4D-4C76-922E-FB7D973B2491}" presName="spacer" presStyleCnt="0"/>
      <dgm:spPr/>
    </dgm:pt>
    <dgm:pt modelId="{9371164A-1ADF-45B9-BC9F-AD11D8B1963D}" type="pres">
      <dgm:prSet presAssocID="{21C792C9-632B-4B32-891E-65DDB6A8EB13}" presName="parentText" presStyleLbl="node1" presStyleIdx="1" presStyleCnt="3">
        <dgm:presLayoutVars>
          <dgm:chMax val="0"/>
          <dgm:bulletEnabled val="1"/>
        </dgm:presLayoutVars>
      </dgm:prSet>
      <dgm:spPr/>
    </dgm:pt>
    <dgm:pt modelId="{80E435A4-9CB4-47F0-ABD6-D678F6AC5A2E}" type="pres">
      <dgm:prSet presAssocID="{33CCD9B5-6F39-44DA-8FF2-715F63F04635}" presName="spacer" presStyleCnt="0"/>
      <dgm:spPr/>
    </dgm:pt>
    <dgm:pt modelId="{66887C66-70FD-4EF6-9BC0-50464BE6BF45}" type="pres">
      <dgm:prSet presAssocID="{EAB98132-988E-4025-AD0E-977E2C0D88B6}" presName="parentText" presStyleLbl="node1" presStyleIdx="2" presStyleCnt="3">
        <dgm:presLayoutVars>
          <dgm:chMax val="0"/>
          <dgm:bulletEnabled val="1"/>
        </dgm:presLayoutVars>
      </dgm:prSet>
      <dgm:spPr/>
    </dgm:pt>
  </dgm:ptLst>
  <dgm:cxnLst>
    <dgm:cxn modelId="{86935201-C84B-45EE-A83E-5169A9E97349}" type="presOf" srcId="{8C930997-2449-4400-8FD2-947D2EC86850}" destId="{5D6865C3-5F24-4B7B-B6A4-F6FEE47A629F}" srcOrd="0" destOrd="0" presId="urn:microsoft.com/office/officeart/2005/8/layout/vList2"/>
    <dgm:cxn modelId="{C677540D-EECE-41D0-95D9-C6C68BB54248}" srcId="{09D711D7-D3F2-41A4-BD1B-B4FBC2B52059}" destId="{21C792C9-632B-4B32-891E-65DDB6A8EB13}" srcOrd="1" destOrd="0" parTransId="{B5FF40F5-5DC8-428B-9B55-55577E2E8B9F}" sibTransId="{33CCD9B5-6F39-44DA-8FF2-715F63F04635}"/>
    <dgm:cxn modelId="{962B3545-D938-493F-B543-75046979FB2D}" type="presOf" srcId="{21C792C9-632B-4B32-891E-65DDB6A8EB13}" destId="{9371164A-1ADF-45B9-BC9F-AD11D8B1963D}" srcOrd="0" destOrd="0" presId="urn:microsoft.com/office/officeart/2005/8/layout/vList2"/>
    <dgm:cxn modelId="{2CD89C47-18C1-4CB5-A743-401B1CD86BCB}" type="presOf" srcId="{09D711D7-D3F2-41A4-BD1B-B4FBC2B52059}" destId="{789B4846-1CD6-41C2-8895-2BF4CD4EFAC3}" srcOrd="0" destOrd="0" presId="urn:microsoft.com/office/officeart/2005/8/layout/vList2"/>
    <dgm:cxn modelId="{790EF884-3623-40E2-94B1-CB3E5B2F4CF7}" type="presOf" srcId="{EAB98132-988E-4025-AD0E-977E2C0D88B6}" destId="{66887C66-70FD-4EF6-9BC0-50464BE6BF45}" srcOrd="0" destOrd="0" presId="urn:microsoft.com/office/officeart/2005/8/layout/vList2"/>
    <dgm:cxn modelId="{176D61EC-E21F-4A66-86E3-0AE822E63CAF}" srcId="{09D711D7-D3F2-41A4-BD1B-B4FBC2B52059}" destId="{8C930997-2449-4400-8FD2-947D2EC86850}" srcOrd="0" destOrd="0" parTransId="{1D3AC707-368D-4EAE-AD6C-6659BE0EF34B}" sibTransId="{0A760B32-7B4D-4C76-922E-FB7D973B2491}"/>
    <dgm:cxn modelId="{5325FEF7-2C8C-4F5F-9F74-670CD5B565EB}" srcId="{09D711D7-D3F2-41A4-BD1B-B4FBC2B52059}" destId="{EAB98132-988E-4025-AD0E-977E2C0D88B6}" srcOrd="2" destOrd="0" parTransId="{F3E7B8CA-8470-4AFE-821E-9B5A873B86EE}" sibTransId="{A19A9764-6E3C-4519-A22A-335EE1EA2BE2}"/>
    <dgm:cxn modelId="{4F039763-E4BB-4318-87E1-BFB3E63BE026}" type="presParOf" srcId="{789B4846-1CD6-41C2-8895-2BF4CD4EFAC3}" destId="{5D6865C3-5F24-4B7B-B6A4-F6FEE47A629F}" srcOrd="0" destOrd="0" presId="urn:microsoft.com/office/officeart/2005/8/layout/vList2"/>
    <dgm:cxn modelId="{919A9495-B346-4F0C-BB75-93E679B27289}" type="presParOf" srcId="{789B4846-1CD6-41C2-8895-2BF4CD4EFAC3}" destId="{35BD887B-D204-4259-B108-8BF8D493B431}" srcOrd="1" destOrd="0" presId="urn:microsoft.com/office/officeart/2005/8/layout/vList2"/>
    <dgm:cxn modelId="{4CE4E03E-11B9-4B3F-ABBB-C91796E88767}" type="presParOf" srcId="{789B4846-1CD6-41C2-8895-2BF4CD4EFAC3}" destId="{9371164A-1ADF-45B9-BC9F-AD11D8B1963D}" srcOrd="2" destOrd="0" presId="urn:microsoft.com/office/officeart/2005/8/layout/vList2"/>
    <dgm:cxn modelId="{B44A8135-CDB0-4143-B719-18B083EB15E8}" type="presParOf" srcId="{789B4846-1CD6-41C2-8895-2BF4CD4EFAC3}" destId="{80E435A4-9CB4-47F0-ABD6-D678F6AC5A2E}" srcOrd="3" destOrd="0" presId="urn:microsoft.com/office/officeart/2005/8/layout/vList2"/>
    <dgm:cxn modelId="{38E3DD4D-510E-41D7-9B18-708C95508342}" type="presParOf" srcId="{789B4846-1CD6-41C2-8895-2BF4CD4EFAC3}" destId="{66887C66-70FD-4EF6-9BC0-50464BE6BF4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2B2DBC-6838-413A-88C4-71929549248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826ED57-4407-47E9-BA93-35267231971E}">
      <dgm:prSet/>
      <dgm:spPr/>
      <dgm:t>
        <a:bodyPr/>
        <a:lstStyle/>
        <a:p>
          <a:r>
            <a:rPr lang="pt-BR"/>
            <a:t>Havia dois partidos políticos o Partido Liberal e o Partido Conservador.</a:t>
          </a:r>
          <a:endParaRPr lang="en-US"/>
        </a:p>
      </dgm:t>
    </dgm:pt>
    <dgm:pt modelId="{048F5502-53C5-4321-941A-89EA5C54DBD9}" type="parTrans" cxnId="{E8828736-E924-4AC6-BE90-973883A735E8}">
      <dgm:prSet/>
      <dgm:spPr/>
      <dgm:t>
        <a:bodyPr/>
        <a:lstStyle/>
        <a:p>
          <a:endParaRPr lang="en-US"/>
        </a:p>
      </dgm:t>
    </dgm:pt>
    <dgm:pt modelId="{0B694D80-6099-487B-9214-F27F932602B9}" type="sibTrans" cxnId="{E8828736-E924-4AC6-BE90-973883A735E8}">
      <dgm:prSet/>
      <dgm:spPr/>
      <dgm:t>
        <a:bodyPr/>
        <a:lstStyle/>
        <a:p>
          <a:endParaRPr lang="en-US"/>
        </a:p>
      </dgm:t>
    </dgm:pt>
    <dgm:pt modelId="{029CCAE3-BFBD-42E2-9D0D-0066E433B57A}">
      <dgm:prSet/>
      <dgm:spPr/>
      <dgm:t>
        <a:bodyPr/>
        <a:lstStyle/>
        <a:p>
          <a:r>
            <a:rPr lang="pt-BR"/>
            <a:t>Esses partidos não tinham divergências políticas.</a:t>
          </a:r>
          <a:endParaRPr lang="en-US"/>
        </a:p>
      </dgm:t>
    </dgm:pt>
    <dgm:pt modelId="{C97CDFAE-117C-4673-994E-938FC5B25BE2}" type="parTrans" cxnId="{9A9200BC-F494-43FC-9952-F186EE2ED324}">
      <dgm:prSet/>
      <dgm:spPr/>
      <dgm:t>
        <a:bodyPr/>
        <a:lstStyle/>
        <a:p>
          <a:endParaRPr lang="en-US"/>
        </a:p>
      </dgm:t>
    </dgm:pt>
    <dgm:pt modelId="{136B78FB-A061-4649-9555-7FDC007DC9B4}" type="sibTrans" cxnId="{9A9200BC-F494-43FC-9952-F186EE2ED324}">
      <dgm:prSet/>
      <dgm:spPr/>
      <dgm:t>
        <a:bodyPr/>
        <a:lstStyle/>
        <a:p>
          <a:endParaRPr lang="en-US"/>
        </a:p>
      </dgm:t>
    </dgm:pt>
    <dgm:pt modelId="{02DD6507-8C2E-44B4-8895-326100A567BB}">
      <dgm:prSet/>
      <dgm:spPr/>
      <dgm:t>
        <a:bodyPr/>
        <a:lstStyle/>
        <a:p>
          <a:r>
            <a:rPr lang="pt-BR"/>
            <a:t>Esses concordavam com toda a política da época.</a:t>
          </a:r>
          <a:endParaRPr lang="en-US"/>
        </a:p>
      </dgm:t>
    </dgm:pt>
    <dgm:pt modelId="{BABC6F66-D4CE-4045-8ED8-B216C941D178}" type="parTrans" cxnId="{E531F181-4AAD-4841-A311-C4F38DB99CAF}">
      <dgm:prSet/>
      <dgm:spPr/>
      <dgm:t>
        <a:bodyPr/>
        <a:lstStyle/>
        <a:p>
          <a:endParaRPr lang="en-US"/>
        </a:p>
      </dgm:t>
    </dgm:pt>
    <dgm:pt modelId="{8C15DF26-A921-4BBF-B7A8-813009C9D4BF}" type="sibTrans" cxnId="{E531F181-4AAD-4841-A311-C4F38DB99CAF}">
      <dgm:prSet/>
      <dgm:spPr/>
      <dgm:t>
        <a:bodyPr/>
        <a:lstStyle/>
        <a:p>
          <a:endParaRPr lang="en-US"/>
        </a:p>
      </dgm:t>
    </dgm:pt>
    <dgm:pt modelId="{22F527D5-F139-44AF-ACD2-BAF00821DCDE}">
      <dgm:prSet/>
      <dgm:spPr/>
      <dgm:t>
        <a:bodyPr/>
        <a:lstStyle/>
        <a:p>
          <a:r>
            <a:rPr lang="pt-BR"/>
            <a:t>Mas Embora não tivessem grandes divergências, disputavam com unhas e dentes as eleições para a Câmara dos Deputados, movidos por disputa pessoal e ambição de poder.</a:t>
          </a:r>
          <a:endParaRPr lang="en-US"/>
        </a:p>
      </dgm:t>
    </dgm:pt>
    <dgm:pt modelId="{71ADADAB-BA7F-4EB8-ACB9-4A737AC52FD6}" type="parTrans" cxnId="{512B86AA-A567-44DB-A9CB-C3AABF435D60}">
      <dgm:prSet/>
      <dgm:spPr/>
      <dgm:t>
        <a:bodyPr/>
        <a:lstStyle/>
        <a:p>
          <a:endParaRPr lang="en-US"/>
        </a:p>
      </dgm:t>
    </dgm:pt>
    <dgm:pt modelId="{8FB48767-38CE-436A-92D6-855B3DA9D757}" type="sibTrans" cxnId="{512B86AA-A567-44DB-A9CB-C3AABF435D60}">
      <dgm:prSet/>
      <dgm:spPr/>
      <dgm:t>
        <a:bodyPr/>
        <a:lstStyle/>
        <a:p>
          <a:endParaRPr lang="en-US"/>
        </a:p>
      </dgm:t>
    </dgm:pt>
    <dgm:pt modelId="{E4B3C02F-86EC-42D4-A7DC-473E8C54D805}" type="pres">
      <dgm:prSet presAssocID="{C92B2DBC-6838-413A-88C4-71929549248B}" presName="linear" presStyleCnt="0">
        <dgm:presLayoutVars>
          <dgm:animLvl val="lvl"/>
          <dgm:resizeHandles val="exact"/>
        </dgm:presLayoutVars>
      </dgm:prSet>
      <dgm:spPr/>
    </dgm:pt>
    <dgm:pt modelId="{EC0E9B4A-1E72-439A-B0D0-6C4A9BCE72BB}" type="pres">
      <dgm:prSet presAssocID="{6826ED57-4407-47E9-BA93-35267231971E}" presName="parentText" presStyleLbl="node1" presStyleIdx="0" presStyleCnt="4">
        <dgm:presLayoutVars>
          <dgm:chMax val="0"/>
          <dgm:bulletEnabled val="1"/>
        </dgm:presLayoutVars>
      </dgm:prSet>
      <dgm:spPr/>
    </dgm:pt>
    <dgm:pt modelId="{FDB9E0FD-29F5-479E-A359-3BBE5C675BAB}" type="pres">
      <dgm:prSet presAssocID="{0B694D80-6099-487B-9214-F27F932602B9}" presName="spacer" presStyleCnt="0"/>
      <dgm:spPr/>
    </dgm:pt>
    <dgm:pt modelId="{338BC95F-CF55-4CF2-A621-B52ABAF1F4BF}" type="pres">
      <dgm:prSet presAssocID="{029CCAE3-BFBD-42E2-9D0D-0066E433B57A}" presName="parentText" presStyleLbl="node1" presStyleIdx="1" presStyleCnt="4">
        <dgm:presLayoutVars>
          <dgm:chMax val="0"/>
          <dgm:bulletEnabled val="1"/>
        </dgm:presLayoutVars>
      </dgm:prSet>
      <dgm:spPr/>
    </dgm:pt>
    <dgm:pt modelId="{95CA32BF-25CA-4293-BD94-052E78F97212}" type="pres">
      <dgm:prSet presAssocID="{136B78FB-A061-4649-9555-7FDC007DC9B4}" presName="spacer" presStyleCnt="0"/>
      <dgm:spPr/>
    </dgm:pt>
    <dgm:pt modelId="{FAA8AE20-52F6-4610-A378-1808257C85B9}" type="pres">
      <dgm:prSet presAssocID="{02DD6507-8C2E-44B4-8895-326100A567BB}" presName="parentText" presStyleLbl="node1" presStyleIdx="2" presStyleCnt="4">
        <dgm:presLayoutVars>
          <dgm:chMax val="0"/>
          <dgm:bulletEnabled val="1"/>
        </dgm:presLayoutVars>
      </dgm:prSet>
      <dgm:spPr/>
    </dgm:pt>
    <dgm:pt modelId="{208108C8-9FCD-4C36-BA32-8CB9A949D7FA}" type="pres">
      <dgm:prSet presAssocID="{8C15DF26-A921-4BBF-B7A8-813009C9D4BF}" presName="spacer" presStyleCnt="0"/>
      <dgm:spPr/>
    </dgm:pt>
    <dgm:pt modelId="{28078C95-ECD0-4DBE-9DED-FBA5269F129B}" type="pres">
      <dgm:prSet presAssocID="{22F527D5-F139-44AF-ACD2-BAF00821DCDE}" presName="parentText" presStyleLbl="node1" presStyleIdx="3" presStyleCnt="4">
        <dgm:presLayoutVars>
          <dgm:chMax val="0"/>
          <dgm:bulletEnabled val="1"/>
        </dgm:presLayoutVars>
      </dgm:prSet>
      <dgm:spPr/>
    </dgm:pt>
  </dgm:ptLst>
  <dgm:cxnLst>
    <dgm:cxn modelId="{9719801A-54A1-4945-B2D5-BB56E0C013E0}" type="presOf" srcId="{029CCAE3-BFBD-42E2-9D0D-0066E433B57A}" destId="{338BC95F-CF55-4CF2-A621-B52ABAF1F4BF}" srcOrd="0" destOrd="0" presId="urn:microsoft.com/office/officeart/2005/8/layout/vList2"/>
    <dgm:cxn modelId="{E8828736-E924-4AC6-BE90-973883A735E8}" srcId="{C92B2DBC-6838-413A-88C4-71929549248B}" destId="{6826ED57-4407-47E9-BA93-35267231971E}" srcOrd="0" destOrd="0" parTransId="{048F5502-53C5-4321-941A-89EA5C54DBD9}" sibTransId="{0B694D80-6099-487B-9214-F27F932602B9}"/>
    <dgm:cxn modelId="{2391456F-293F-414F-B9EA-4AA0412D0274}" type="presOf" srcId="{02DD6507-8C2E-44B4-8895-326100A567BB}" destId="{FAA8AE20-52F6-4610-A378-1808257C85B9}" srcOrd="0" destOrd="0" presId="urn:microsoft.com/office/officeart/2005/8/layout/vList2"/>
    <dgm:cxn modelId="{E531F181-4AAD-4841-A311-C4F38DB99CAF}" srcId="{C92B2DBC-6838-413A-88C4-71929549248B}" destId="{02DD6507-8C2E-44B4-8895-326100A567BB}" srcOrd="2" destOrd="0" parTransId="{BABC6F66-D4CE-4045-8ED8-B216C941D178}" sibTransId="{8C15DF26-A921-4BBF-B7A8-813009C9D4BF}"/>
    <dgm:cxn modelId="{443ADB86-B6AB-4C9C-BF56-814DE02D69C1}" type="presOf" srcId="{6826ED57-4407-47E9-BA93-35267231971E}" destId="{EC0E9B4A-1E72-439A-B0D0-6C4A9BCE72BB}" srcOrd="0" destOrd="0" presId="urn:microsoft.com/office/officeart/2005/8/layout/vList2"/>
    <dgm:cxn modelId="{512B86AA-A567-44DB-A9CB-C3AABF435D60}" srcId="{C92B2DBC-6838-413A-88C4-71929549248B}" destId="{22F527D5-F139-44AF-ACD2-BAF00821DCDE}" srcOrd="3" destOrd="0" parTransId="{71ADADAB-BA7F-4EB8-ACB9-4A737AC52FD6}" sibTransId="{8FB48767-38CE-436A-92D6-855B3DA9D757}"/>
    <dgm:cxn modelId="{9A9200BC-F494-43FC-9952-F186EE2ED324}" srcId="{C92B2DBC-6838-413A-88C4-71929549248B}" destId="{029CCAE3-BFBD-42E2-9D0D-0066E433B57A}" srcOrd="1" destOrd="0" parTransId="{C97CDFAE-117C-4673-994E-938FC5B25BE2}" sibTransId="{136B78FB-A061-4649-9555-7FDC007DC9B4}"/>
    <dgm:cxn modelId="{98D143ED-75F8-4205-9128-946B71C3B5B0}" type="presOf" srcId="{C92B2DBC-6838-413A-88C4-71929549248B}" destId="{E4B3C02F-86EC-42D4-A7DC-473E8C54D805}" srcOrd="0" destOrd="0" presId="urn:microsoft.com/office/officeart/2005/8/layout/vList2"/>
    <dgm:cxn modelId="{46C0DCFE-91C4-43A5-8CA1-58045C31D9B8}" type="presOf" srcId="{22F527D5-F139-44AF-ACD2-BAF00821DCDE}" destId="{28078C95-ECD0-4DBE-9DED-FBA5269F129B}" srcOrd="0" destOrd="0" presId="urn:microsoft.com/office/officeart/2005/8/layout/vList2"/>
    <dgm:cxn modelId="{B15E165B-E00A-435F-94E2-3B34405BC4C4}" type="presParOf" srcId="{E4B3C02F-86EC-42D4-A7DC-473E8C54D805}" destId="{EC0E9B4A-1E72-439A-B0D0-6C4A9BCE72BB}" srcOrd="0" destOrd="0" presId="urn:microsoft.com/office/officeart/2005/8/layout/vList2"/>
    <dgm:cxn modelId="{2995A37F-76C8-4C3C-9B4B-25EF9154DAFC}" type="presParOf" srcId="{E4B3C02F-86EC-42D4-A7DC-473E8C54D805}" destId="{FDB9E0FD-29F5-479E-A359-3BBE5C675BAB}" srcOrd="1" destOrd="0" presId="urn:microsoft.com/office/officeart/2005/8/layout/vList2"/>
    <dgm:cxn modelId="{7620EA21-80E9-4304-83D4-DE99A8EC2C78}" type="presParOf" srcId="{E4B3C02F-86EC-42D4-A7DC-473E8C54D805}" destId="{338BC95F-CF55-4CF2-A621-B52ABAF1F4BF}" srcOrd="2" destOrd="0" presId="urn:microsoft.com/office/officeart/2005/8/layout/vList2"/>
    <dgm:cxn modelId="{E0A77DE5-17BA-4544-9EEB-231C4115C777}" type="presParOf" srcId="{E4B3C02F-86EC-42D4-A7DC-473E8C54D805}" destId="{95CA32BF-25CA-4293-BD94-052E78F97212}" srcOrd="3" destOrd="0" presId="urn:microsoft.com/office/officeart/2005/8/layout/vList2"/>
    <dgm:cxn modelId="{79DBA2F6-A374-4554-AD5C-E2B7A291D87F}" type="presParOf" srcId="{E4B3C02F-86EC-42D4-A7DC-473E8C54D805}" destId="{FAA8AE20-52F6-4610-A378-1808257C85B9}" srcOrd="4" destOrd="0" presId="urn:microsoft.com/office/officeart/2005/8/layout/vList2"/>
    <dgm:cxn modelId="{03A47160-BF54-46AA-B233-A7D4175D6E24}" type="presParOf" srcId="{E4B3C02F-86EC-42D4-A7DC-473E8C54D805}" destId="{208108C8-9FCD-4C36-BA32-8CB9A949D7FA}" srcOrd="5" destOrd="0" presId="urn:microsoft.com/office/officeart/2005/8/layout/vList2"/>
    <dgm:cxn modelId="{159B91C1-9032-4A65-A73C-00D1D0C6CE98}" type="presParOf" srcId="{E4B3C02F-86EC-42D4-A7DC-473E8C54D805}" destId="{28078C95-ECD0-4DBE-9DED-FBA5269F129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F9BFC7-29F3-4FC1-81D6-93B2850B0AB9}" type="doc">
      <dgm:prSet loTypeId="urn:microsoft.com/office/officeart/2016/7/layout/RepeatingBendingProcessNew" loCatId="process" qsTypeId="urn:microsoft.com/office/officeart/2005/8/quickstyle/simple4" qsCatId="simple" csTypeId="urn:microsoft.com/office/officeart/2005/8/colors/colorful1" csCatId="colorful"/>
      <dgm:spPr/>
      <dgm:t>
        <a:bodyPr/>
        <a:lstStyle/>
        <a:p>
          <a:endParaRPr lang="en-US"/>
        </a:p>
      </dgm:t>
    </dgm:pt>
    <dgm:pt modelId="{F8A2F211-E7C1-4C70-A9C4-79E5DCD734AF}">
      <dgm:prSet/>
      <dgm:spPr/>
      <dgm:t>
        <a:bodyPr/>
        <a:lstStyle/>
        <a:p>
          <a:r>
            <a:rPr lang="pt-BR"/>
            <a:t>- voto livre a todos.</a:t>
          </a:r>
          <a:endParaRPr lang="en-US"/>
        </a:p>
      </dgm:t>
    </dgm:pt>
    <dgm:pt modelId="{F2EEEC9E-ECF7-4173-BD3B-21E5E1E8DBD5}" type="parTrans" cxnId="{F81FA995-49A7-480E-ABCA-96A16B0AC1AA}">
      <dgm:prSet/>
      <dgm:spPr/>
      <dgm:t>
        <a:bodyPr/>
        <a:lstStyle/>
        <a:p>
          <a:endParaRPr lang="en-US"/>
        </a:p>
      </dgm:t>
    </dgm:pt>
    <dgm:pt modelId="{CA46AC3B-BAA3-4503-B000-9ECA214189D4}" type="sibTrans" cxnId="{F81FA995-49A7-480E-ABCA-96A16B0AC1AA}">
      <dgm:prSet/>
      <dgm:spPr/>
      <dgm:t>
        <a:bodyPr/>
        <a:lstStyle/>
        <a:p>
          <a:endParaRPr lang="en-US"/>
        </a:p>
      </dgm:t>
    </dgm:pt>
    <dgm:pt modelId="{3F9C0969-527F-4459-9A39-50079A821A37}">
      <dgm:prSet/>
      <dgm:spPr/>
      <dgm:t>
        <a:bodyPr/>
        <a:lstStyle/>
        <a:p>
          <a:r>
            <a:rPr lang="pt-BR"/>
            <a:t>- total liberdade de imprensa</a:t>
          </a:r>
          <a:endParaRPr lang="en-US"/>
        </a:p>
      </dgm:t>
    </dgm:pt>
    <dgm:pt modelId="{36DFD92B-18CA-4A1E-A75B-9A0CB2CBCA78}" type="parTrans" cxnId="{CCE7CB36-A11A-45FC-9BB9-F8556FAD2E93}">
      <dgm:prSet/>
      <dgm:spPr/>
      <dgm:t>
        <a:bodyPr/>
        <a:lstStyle/>
        <a:p>
          <a:endParaRPr lang="en-US"/>
        </a:p>
      </dgm:t>
    </dgm:pt>
    <dgm:pt modelId="{636FDE9A-097B-4FC5-A2B0-328237473991}" type="sibTrans" cxnId="{CCE7CB36-A11A-45FC-9BB9-F8556FAD2E93}">
      <dgm:prSet/>
      <dgm:spPr/>
      <dgm:t>
        <a:bodyPr/>
        <a:lstStyle/>
        <a:p>
          <a:endParaRPr lang="en-US"/>
        </a:p>
      </dgm:t>
    </dgm:pt>
    <dgm:pt modelId="{4CC9D74C-A41F-417E-81C8-0852C2EA1E5D}">
      <dgm:prSet/>
      <dgm:spPr/>
      <dgm:t>
        <a:bodyPr/>
        <a:lstStyle/>
        <a:p>
          <a:r>
            <a:rPr lang="pt-BR"/>
            <a:t>- garantia de trabalhao ao cidadão.</a:t>
          </a:r>
          <a:endParaRPr lang="en-US"/>
        </a:p>
      </dgm:t>
    </dgm:pt>
    <dgm:pt modelId="{C022D9AA-4DA3-4B88-B4B8-2DD8F71D6A78}" type="parTrans" cxnId="{7E9AB0C8-7333-4122-934F-9A7F194B9551}">
      <dgm:prSet/>
      <dgm:spPr/>
      <dgm:t>
        <a:bodyPr/>
        <a:lstStyle/>
        <a:p>
          <a:endParaRPr lang="en-US"/>
        </a:p>
      </dgm:t>
    </dgm:pt>
    <dgm:pt modelId="{68DC3BF1-CF83-4B27-BA6B-9083231BFAF0}" type="sibTrans" cxnId="{7E9AB0C8-7333-4122-934F-9A7F194B9551}">
      <dgm:prSet/>
      <dgm:spPr/>
      <dgm:t>
        <a:bodyPr/>
        <a:lstStyle/>
        <a:p>
          <a:endParaRPr lang="en-US"/>
        </a:p>
      </dgm:t>
    </dgm:pt>
    <dgm:pt modelId="{F0B9281D-F490-40B7-B741-98C4D8D97D44}">
      <dgm:prSet/>
      <dgm:spPr/>
      <dgm:t>
        <a:bodyPr/>
        <a:lstStyle/>
        <a:p>
          <a:r>
            <a:rPr lang="pt-BR"/>
            <a:t>- extinção do poder moderador.</a:t>
          </a:r>
          <a:endParaRPr lang="en-US"/>
        </a:p>
      </dgm:t>
    </dgm:pt>
    <dgm:pt modelId="{0E17CA00-EB10-4209-B758-BC40C359D470}" type="parTrans" cxnId="{F4C1C967-12DC-48D7-B0F0-0C9D671C8615}">
      <dgm:prSet/>
      <dgm:spPr/>
      <dgm:t>
        <a:bodyPr/>
        <a:lstStyle/>
        <a:p>
          <a:endParaRPr lang="en-US"/>
        </a:p>
      </dgm:t>
    </dgm:pt>
    <dgm:pt modelId="{99A98BDD-2155-466C-9D64-4A528AA3A844}" type="sibTrans" cxnId="{F4C1C967-12DC-48D7-B0F0-0C9D671C8615}">
      <dgm:prSet/>
      <dgm:spPr/>
      <dgm:t>
        <a:bodyPr/>
        <a:lstStyle/>
        <a:p>
          <a:endParaRPr lang="en-US"/>
        </a:p>
      </dgm:t>
    </dgm:pt>
    <dgm:pt modelId="{5B26D3FE-23DC-43A5-B19D-F18FE5D423F8}">
      <dgm:prSet/>
      <dgm:spPr/>
      <dgm:t>
        <a:bodyPr/>
        <a:lstStyle/>
        <a:p>
          <a:r>
            <a:rPr lang="pt-BR"/>
            <a:t>- Comercio de varejo só para brasileiros portugueses proibidos de exercer essa atividade.</a:t>
          </a:r>
          <a:endParaRPr lang="en-US"/>
        </a:p>
      </dgm:t>
    </dgm:pt>
    <dgm:pt modelId="{49C4334B-53D7-456C-A67A-C6DD542C88A2}" type="parTrans" cxnId="{34BE464A-5755-4134-83EB-353DE70D9CC7}">
      <dgm:prSet/>
      <dgm:spPr/>
      <dgm:t>
        <a:bodyPr/>
        <a:lstStyle/>
        <a:p>
          <a:endParaRPr lang="en-US"/>
        </a:p>
      </dgm:t>
    </dgm:pt>
    <dgm:pt modelId="{32EE9C66-F03B-4144-8872-35EF72873643}" type="sibTrans" cxnId="{34BE464A-5755-4134-83EB-353DE70D9CC7}">
      <dgm:prSet/>
      <dgm:spPr/>
      <dgm:t>
        <a:bodyPr/>
        <a:lstStyle/>
        <a:p>
          <a:endParaRPr lang="en-US"/>
        </a:p>
      </dgm:t>
    </dgm:pt>
    <dgm:pt modelId="{D3B4703A-4856-422D-81E9-2A8B1BF814ED}">
      <dgm:prSet/>
      <dgm:spPr/>
      <dgm:t>
        <a:bodyPr/>
        <a:lstStyle/>
        <a:p>
          <a:r>
            <a:rPr lang="pt-BR"/>
            <a:t>- Garantia dos direitos individuais do cidadão.</a:t>
          </a:r>
          <a:endParaRPr lang="en-US"/>
        </a:p>
      </dgm:t>
    </dgm:pt>
    <dgm:pt modelId="{5FAB78A9-348A-434C-911E-B1A5BAFBEC69}" type="parTrans" cxnId="{361B84EC-9573-495C-A728-2A7AC1EDB14A}">
      <dgm:prSet/>
      <dgm:spPr/>
      <dgm:t>
        <a:bodyPr/>
        <a:lstStyle/>
        <a:p>
          <a:endParaRPr lang="en-US"/>
        </a:p>
      </dgm:t>
    </dgm:pt>
    <dgm:pt modelId="{37DBCFD9-D192-4376-8E62-EEAB5B6C40D5}" type="sibTrans" cxnId="{361B84EC-9573-495C-A728-2A7AC1EDB14A}">
      <dgm:prSet/>
      <dgm:spPr/>
      <dgm:t>
        <a:bodyPr/>
        <a:lstStyle/>
        <a:p>
          <a:endParaRPr lang="en-US"/>
        </a:p>
      </dgm:t>
    </dgm:pt>
    <dgm:pt modelId="{846CEFDE-2B53-40BA-8D69-16AF5FDD993D}" type="pres">
      <dgm:prSet presAssocID="{CAF9BFC7-29F3-4FC1-81D6-93B2850B0AB9}" presName="Name0" presStyleCnt="0">
        <dgm:presLayoutVars>
          <dgm:dir/>
          <dgm:resizeHandles val="exact"/>
        </dgm:presLayoutVars>
      </dgm:prSet>
      <dgm:spPr/>
    </dgm:pt>
    <dgm:pt modelId="{C60F3995-BC4B-487F-B286-C94A21926124}" type="pres">
      <dgm:prSet presAssocID="{F8A2F211-E7C1-4C70-A9C4-79E5DCD734AF}" presName="node" presStyleLbl="node1" presStyleIdx="0" presStyleCnt="6">
        <dgm:presLayoutVars>
          <dgm:bulletEnabled val="1"/>
        </dgm:presLayoutVars>
      </dgm:prSet>
      <dgm:spPr/>
    </dgm:pt>
    <dgm:pt modelId="{575A216E-C178-4D73-B61C-E1DB2F720001}" type="pres">
      <dgm:prSet presAssocID="{CA46AC3B-BAA3-4503-B000-9ECA214189D4}" presName="sibTrans" presStyleLbl="sibTrans1D1" presStyleIdx="0" presStyleCnt="5"/>
      <dgm:spPr/>
    </dgm:pt>
    <dgm:pt modelId="{7C89F889-BA3C-43B8-80A6-374DA12ACB58}" type="pres">
      <dgm:prSet presAssocID="{CA46AC3B-BAA3-4503-B000-9ECA214189D4}" presName="connectorText" presStyleLbl="sibTrans1D1" presStyleIdx="0" presStyleCnt="5"/>
      <dgm:spPr/>
    </dgm:pt>
    <dgm:pt modelId="{162E09FB-CBFD-4E18-898C-D725B84C3AB0}" type="pres">
      <dgm:prSet presAssocID="{3F9C0969-527F-4459-9A39-50079A821A37}" presName="node" presStyleLbl="node1" presStyleIdx="1" presStyleCnt="6">
        <dgm:presLayoutVars>
          <dgm:bulletEnabled val="1"/>
        </dgm:presLayoutVars>
      </dgm:prSet>
      <dgm:spPr/>
    </dgm:pt>
    <dgm:pt modelId="{F8F8B5F5-F19B-40B8-AAB6-BD8FFE44F79D}" type="pres">
      <dgm:prSet presAssocID="{636FDE9A-097B-4FC5-A2B0-328237473991}" presName="sibTrans" presStyleLbl="sibTrans1D1" presStyleIdx="1" presStyleCnt="5"/>
      <dgm:spPr/>
    </dgm:pt>
    <dgm:pt modelId="{0B7C6C03-8BD5-412B-AE58-8DD70DFBE95C}" type="pres">
      <dgm:prSet presAssocID="{636FDE9A-097B-4FC5-A2B0-328237473991}" presName="connectorText" presStyleLbl="sibTrans1D1" presStyleIdx="1" presStyleCnt="5"/>
      <dgm:spPr/>
    </dgm:pt>
    <dgm:pt modelId="{9BBD8FED-6071-4046-BE4C-A6478D911E44}" type="pres">
      <dgm:prSet presAssocID="{4CC9D74C-A41F-417E-81C8-0852C2EA1E5D}" presName="node" presStyleLbl="node1" presStyleIdx="2" presStyleCnt="6">
        <dgm:presLayoutVars>
          <dgm:bulletEnabled val="1"/>
        </dgm:presLayoutVars>
      </dgm:prSet>
      <dgm:spPr/>
    </dgm:pt>
    <dgm:pt modelId="{64EC612D-2E3C-41D4-8B9B-8F6A54F888C4}" type="pres">
      <dgm:prSet presAssocID="{68DC3BF1-CF83-4B27-BA6B-9083231BFAF0}" presName="sibTrans" presStyleLbl="sibTrans1D1" presStyleIdx="2" presStyleCnt="5"/>
      <dgm:spPr/>
    </dgm:pt>
    <dgm:pt modelId="{3F6ADF11-7F78-4FB9-98DB-AF6764499DF5}" type="pres">
      <dgm:prSet presAssocID="{68DC3BF1-CF83-4B27-BA6B-9083231BFAF0}" presName="connectorText" presStyleLbl="sibTrans1D1" presStyleIdx="2" presStyleCnt="5"/>
      <dgm:spPr/>
    </dgm:pt>
    <dgm:pt modelId="{68BAE560-2BB6-46CF-B935-02BC9BAEC25D}" type="pres">
      <dgm:prSet presAssocID="{F0B9281D-F490-40B7-B741-98C4D8D97D44}" presName="node" presStyleLbl="node1" presStyleIdx="3" presStyleCnt="6">
        <dgm:presLayoutVars>
          <dgm:bulletEnabled val="1"/>
        </dgm:presLayoutVars>
      </dgm:prSet>
      <dgm:spPr/>
    </dgm:pt>
    <dgm:pt modelId="{DF46E3D0-32BD-43B0-9B8B-3A25C61AA656}" type="pres">
      <dgm:prSet presAssocID="{99A98BDD-2155-466C-9D64-4A528AA3A844}" presName="sibTrans" presStyleLbl="sibTrans1D1" presStyleIdx="3" presStyleCnt="5"/>
      <dgm:spPr/>
    </dgm:pt>
    <dgm:pt modelId="{2810E1EE-FD7E-4C31-8183-3A6722954A18}" type="pres">
      <dgm:prSet presAssocID="{99A98BDD-2155-466C-9D64-4A528AA3A844}" presName="connectorText" presStyleLbl="sibTrans1D1" presStyleIdx="3" presStyleCnt="5"/>
      <dgm:spPr/>
    </dgm:pt>
    <dgm:pt modelId="{4D4DEB5B-55A3-4600-96BD-F559C52C18AC}" type="pres">
      <dgm:prSet presAssocID="{5B26D3FE-23DC-43A5-B19D-F18FE5D423F8}" presName="node" presStyleLbl="node1" presStyleIdx="4" presStyleCnt="6">
        <dgm:presLayoutVars>
          <dgm:bulletEnabled val="1"/>
        </dgm:presLayoutVars>
      </dgm:prSet>
      <dgm:spPr/>
    </dgm:pt>
    <dgm:pt modelId="{8CBC126B-1014-4244-B9C6-A7CB594DAF92}" type="pres">
      <dgm:prSet presAssocID="{32EE9C66-F03B-4144-8872-35EF72873643}" presName="sibTrans" presStyleLbl="sibTrans1D1" presStyleIdx="4" presStyleCnt="5"/>
      <dgm:spPr/>
    </dgm:pt>
    <dgm:pt modelId="{292CB3E0-51EA-4638-A56A-C494A4BD545C}" type="pres">
      <dgm:prSet presAssocID="{32EE9C66-F03B-4144-8872-35EF72873643}" presName="connectorText" presStyleLbl="sibTrans1D1" presStyleIdx="4" presStyleCnt="5"/>
      <dgm:spPr/>
    </dgm:pt>
    <dgm:pt modelId="{356FD919-A322-4579-8EEC-105EAFD8F4CC}" type="pres">
      <dgm:prSet presAssocID="{D3B4703A-4856-422D-81E9-2A8B1BF814ED}" presName="node" presStyleLbl="node1" presStyleIdx="5" presStyleCnt="6">
        <dgm:presLayoutVars>
          <dgm:bulletEnabled val="1"/>
        </dgm:presLayoutVars>
      </dgm:prSet>
      <dgm:spPr/>
    </dgm:pt>
  </dgm:ptLst>
  <dgm:cxnLst>
    <dgm:cxn modelId="{A8D89B21-55C0-4CF9-A26D-D3124A32067C}" type="presOf" srcId="{CA46AC3B-BAA3-4503-B000-9ECA214189D4}" destId="{575A216E-C178-4D73-B61C-E1DB2F720001}" srcOrd="0" destOrd="0" presId="urn:microsoft.com/office/officeart/2016/7/layout/RepeatingBendingProcessNew"/>
    <dgm:cxn modelId="{CCE7CB36-A11A-45FC-9BB9-F8556FAD2E93}" srcId="{CAF9BFC7-29F3-4FC1-81D6-93B2850B0AB9}" destId="{3F9C0969-527F-4459-9A39-50079A821A37}" srcOrd="1" destOrd="0" parTransId="{36DFD92B-18CA-4A1E-A75B-9A0CB2CBCA78}" sibTransId="{636FDE9A-097B-4FC5-A2B0-328237473991}"/>
    <dgm:cxn modelId="{2479F53B-2CB4-4A22-8CC0-64EF41DB4EB8}" type="presOf" srcId="{32EE9C66-F03B-4144-8872-35EF72873643}" destId="{8CBC126B-1014-4244-B9C6-A7CB594DAF92}" srcOrd="0" destOrd="0" presId="urn:microsoft.com/office/officeart/2016/7/layout/RepeatingBendingProcessNew"/>
    <dgm:cxn modelId="{F4C1C967-12DC-48D7-B0F0-0C9D671C8615}" srcId="{CAF9BFC7-29F3-4FC1-81D6-93B2850B0AB9}" destId="{F0B9281D-F490-40B7-B741-98C4D8D97D44}" srcOrd="3" destOrd="0" parTransId="{0E17CA00-EB10-4209-B758-BC40C359D470}" sibTransId="{99A98BDD-2155-466C-9D64-4A528AA3A844}"/>
    <dgm:cxn modelId="{34BE464A-5755-4134-83EB-353DE70D9CC7}" srcId="{CAF9BFC7-29F3-4FC1-81D6-93B2850B0AB9}" destId="{5B26D3FE-23DC-43A5-B19D-F18FE5D423F8}" srcOrd="4" destOrd="0" parTransId="{49C4334B-53D7-456C-A67A-C6DD542C88A2}" sibTransId="{32EE9C66-F03B-4144-8872-35EF72873643}"/>
    <dgm:cxn modelId="{F7E31670-10FA-4690-ADC0-4B11099F118A}" type="presOf" srcId="{636FDE9A-097B-4FC5-A2B0-328237473991}" destId="{0B7C6C03-8BD5-412B-AE58-8DD70DFBE95C}" srcOrd="1" destOrd="0" presId="urn:microsoft.com/office/officeart/2016/7/layout/RepeatingBendingProcessNew"/>
    <dgm:cxn modelId="{E8887D77-18DE-4078-83A4-CAC1D24C3ACE}" type="presOf" srcId="{F8A2F211-E7C1-4C70-A9C4-79E5DCD734AF}" destId="{C60F3995-BC4B-487F-B286-C94A21926124}" srcOrd="0" destOrd="0" presId="urn:microsoft.com/office/officeart/2016/7/layout/RepeatingBendingProcessNew"/>
    <dgm:cxn modelId="{AB69D582-333B-46A8-9DD8-8655125C9711}" type="presOf" srcId="{D3B4703A-4856-422D-81E9-2A8B1BF814ED}" destId="{356FD919-A322-4579-8EEC-105EAFD8F4CC}" srcOrd="0" destOrd="0" presId="urn:microsoft.com/office/officeart/2016/7/layout/RepeatingBendingProcessNew"/>
    <dgm:cxn modelId="{F2940787-2360-4B94-9F84-A6A27931D8F7}" type="presOf" srcId="{CAF9BFC7-29F3-4FC1-81D6-93B2850B0AB9}" destId="{846CEFDE-2B53-40BA-8D69-16AF5FDD993D}" srcOrd="0" destOrd="0" presId="urn:microsoft.com/office/officeart/2016/7/layout/RepeatingBendingProcessNew"/>
    <dgm:cxn modelId="{412A068D-18E9-4C51-BAB7-37948DA78976}" type="presOf" srcId="{F0B9281D-F490-40B7-B741-98C4D8D97D44}" destId="{68BAE560-2BB6-46CF-B935-02BC9BAEC25D}" srcOrd="0" destOrd="0" presId="urn:microsoft.com/office/officeart/2016/7/layout/RepeatingBendingProcessNew"/>
    <dgm:cxn modelId="{F81FA995-49A7-480E-ABCA-96A16B0AC1AA}" srcId="{CAF9BFC7-29F3-4FC1-81D6-93B2850B0AB9}" destId="{F8A2F211-E7C1-4C70-A9C4-79E5DCD734AF}" srcOrd="0" destOrd="0" parTransId="{F2EEEC9E-ECF7-4173-BD3B-21E5E1E8DBD5}" sibTransId="{CA46AC3B-BAA3-4503-B000-9ECA214189D4}"/>
    <dgm:cxn modelId="{7C035396-069B-4F93-8793-C15D3DB9D30A}" type="presOf" srcId="{636FDE9A-097B-4FC5-A2B0-328237473991}" destId="{F8F8B5F5-F19B-40B8-AAB6-BD8FFE44F79D}" srcOrd="0" destOrd="0" presId="urn:microsoft.com/office/officeart/2016/7/layout/RepeatingBendingProcessNew"/>
    <dgm:cxn modelId="{1641C096-6C93-40BC-85B6-C86C9B42190F}" type="presOf" srcId="{99A98BDD-2155-466C-9D64-4A528AA3A844}" destId="{2810E1EE-FD7E-4C31-8183-3A6722954A18}" srcOrd="1" destOrd="0" presId="urn:microsoft.com/office/officeart/2016/7/layout/RepeatingBendingProcessNew"/>
    <dgm:cxn modelId="{AF37A2A8-BE27-4764-B822-1EE1D1E1CF59}" type="presOf" srcId="{99A98BDD-2155-466C-9D64-4A528AA3A844}" destId="{DF46E3D0-32BD-43B0-9B8B-3A25C61AA656}" srcOrd="0" destOrd="0" presId="urn:microsoft.com/office/officeart/2016/7/layout/RepeatingBendingProcessNew"/>
    <dgm:cxn modelId="{9D9AAFB6-D301-4113-BC7F-B55431AD51B1}" type="presOf" srcId="{68DC3BF1-CF83-4B27-BA6B-9083231BFAF0}" destId="{3F6ADF11-7F78-4FB9-98DB-AF6764499DF5}" srcOrd="1" destOrd="0" presId="urn:microsoft.com/office/officeart/2016/7/layout/RepeatingBendingProcessNew"/>
    <dgm:cxn modelId="{964330B9-F88F-4D5D-890C-F571732B8DFE}" type="presOf" srcId="{3F9C0969-527F-4459-9A39-50079A821A37}" destId="{162E09FB-CBFD-4E18-898C-D725B84C3AB0}" srcOrd="0" destOrd="0" presId="urn:microsoft.com/office/officeart/2016/7/layout/RepeatingBendingProcessNew"/>
    <dgm:cxn modelId="{C57F5FC0-DBD9-4A5B-990F-CD45BE5FF3B2}" type="presOf" srcId="{68DC3BF1-CF83-4B27-BA6B-9083231BFAF0}" destId="{64EC612D-2E3C-41D4-8B9B-8F6A54F888C4}" srcOrd="0" destOrd="0" presId="urn:microsoft.com/office/officeart/2016/7/layout/RepeatingBendingProcessNew"/>
    <dgm:cxn modelId="{7E9AB0C8-7333-4122-934F-9A7F194B9551}" srcId="{CAF9BFC7-29F3-4FC1-81D6-93B2850B0AB9}" destId="{4CC9D74C-A41F-417E-81C8-0852C2EA1E5D}" srcOrd="2" destOrd="0" parTransId="{C022D9AA-4DA3-4B88-B4B8-2DD8F71D6A78}" sibTransId="{68DC3BF1-CF83-4B27-BA6B-9083231BFAF0}"/>
    <dgm:cxn modelId="{BA8E0ECA-5FC8-4B08-AEDA-739E75BC763C}" type="presOf" srcId="{32EE9C66-F03B-4144-8872-35EF72873643}" destId="{292CB3E0-51EA-4638-A56A-C494A4BD545C}" srcOrd="1" destOrd="0" presId="urn:microsoft.com/office/officeart/2016/7/layout/RepeatingBendingProcessNew"/>
    <dgm:cxn modelId="{BA825CDE-A449-4B9B-A793-66062483DBA3}" type="presOf" srcId="{CA46AC3B-BAA3-4503-B000-9ECA214189D4}" destId="{7C89F889-BA3C-43B8-80A6-374DA12ACB58}" srcOrd="1" destOrd="0" presId="urn:microsoft.com/office/officeart/2016/7/layout/RepeatingBendingProcessNew"/>
    <dgm:cxn modelId="{361B84EC-9573-495C-A728-2A7AC1EDB14A}" srcId="{CAF9BFC7-29F3-4FC1-81D6-93B2850B0AB9}" destId="{D3B4703A-4856-422D-81E9-2A8B1BF814ED}" srcOrd="5" destOrd="0" parTransId="{5FAB78A9-348A-434C-911E-B1A5BAFBEC69}" sibTransId="{37DBCFD9-D192-4376-8E62-EEAB5B6C40D5}"/>
    <dgm:cxn modelId="{94DFCBF1-2A1B-423D-907D-3E824D641375}" type="presOf" srcId="{4CC9D74C-A41F-417E-81C8-0852C2EA1E5D}" destId="{9BBD8FED-6071-4046-BE4C-A6478D911E44}" srcOrd="0" destOrd="0" presId="urn:microsoft.com/office/officeart/2016/7/layout/RepeatingBendingProcessNew"/>
    <dgm:cxn modelId="{37EBAAFE-2131-49FF-BCBA-0BD2D5B0B1B1}" type="presOf" srcId="{5B26D3FE-23DC-43A5-B19D-F18FE5D423F8}" destId="{4D4DEB5B-55A3-4600-96BD-F559C52C18AC}" srcOrd="0" destOrd="0" presId="urn:microsoft.com/office/officeart/2016/7/layout/RepeatingBendingProcessNew"/>
    <dgm:cxn modelId="{B40C9AD4-5874-4B15-A6EA-B5A2E981DD6B}" type="presParOf" srcId="{846CEFDE-2B53-40BA-8D69-16AF5FDD993D}" destId="{C60F3995-BC4B-487F-B286-C94A21926124}" srcOrd="0" destOrd="0" presId="urn:microsoft.com/office/officeart/2016/7/layout/RepeatingBendingProcessNew"/>
    <dgm:cxn modelId="{5F403FA9-5A29-4A26-AD66-3853A647631B}" type="presParOf" srcId="{846CEFDE-2B53-40BA-8D69-16AF5FDD993D}" destId="{575A216E-C178-4D73-B61C-E1DB2F720001}" srcOrd="1" destOrd="0" presId="urn:microsoft.com/office/officeart/2016/7/layout/RepeatingBendingProcessNew"/>
    <dgm:cxn modelId="{09BA37CF-3A82-46BA-970A-3BD3E36D72EE}" type="presParOf" srcId="{575A216E-C178-4D73-B61C-E1DB2F720001}" destId="{7C89F889-BA3C-43B8-80A6-374DA12ACB58}" srcOrd="0" destOrd="0" presId="urn:microsoft.com/office/officeart/2016/7/layout/RepeatingBendingProcessNew"/>
    <dgm:cxn modelId="{6C337F96-94F7-4830-B2E0-0F98377106D4}" type="presParOf" srcId="{846CEFDE-2B53-40BA-8D69-16AF5FDD993D}" destId="{162E09FB-CBFD-4E18-898C-D725B84C3AB0}" srcOrd="2" destOrd="0" presId="urn:microsoft.com/office/officeart/2016/7/layout/RepeatingBendingProcessNew"/>
    <dgm:cxn modelId="{D199CEC7-7D17-4E9D-AD95-2E3E27BDEF22}" type="presParOf" srcId="{846CEFDE-2B53-40BA-8D69-16AF5FDD993D}" destId="{F8F8B5F5-F19B-40B8-AAB6-BD8FFE44F79D}" srcOrd="3" destOrd="0" presId="urn:microsoft.com/office/officeart/2016/7/layout/RepeatingBendingProcessNew"/>
    <dgm:cxn modelId="{1E914A9E-B8F6-4F8F-BB13-5BFFA8A55B1F}" type="presParOf" srcId="{F8F8B5F5-F19B-40B8-AAB6-BD8FFE44F79D}" destId="{0B7C6C03-8BD5-412B-AE58-8DD70DFBE95C}" srcOrd="0" destOrd="0" presId="urn:microsoft.com/office/officeart/2016/7/layout/RepeatingBendingProcessNew"/>
    <dgm:cxn modelId="{45A3504F-E968-4098-8E82-6C954C3DA3E6}" type="presParOf" srcId="{846CEFDE-2B53-40BA-8D69-16AF5FDD993D}" destId="{9BBD8FED-6071-4046-BE4C-A6478D911E44}" srcOrd="4" destOrd="0" presId="urn:microsoft.com/office/officeart/2016/7/layout/RepeatingBendingProcessNew"/>
    <dgm:cxn modelId="{C96555BC-2A7D-4A1B-B1A1-0C5482B2245A}" type="presParOf" srcId="{846CEFDE-2B53-40BA-8D69-16AF5FDD993D}" destId="{64EC612D-2E3C-41D4-8B9B-8F6A54F888C4}" srcOrd="5" destOrd="0" presId="urn:microsoft.com/office/officeart/2016/7/layout/RepeatingBendingProcessNew"/>
    <dgm:cxn modelId="{DA870E38-886B-40A4-BA42-102544B8E1EA}" type="presParOf" srcId="{64EC612D-2E3C-41D4-8B9B-8F6A54F888C4}" destId="{3F6ADF11-7F78-4FB9-98DB-AF6764499DF5}" srcOrd="0" destOrd="0" presId="urn:microsoft.com/office/officeart/2016/7/layout/RepeatingBendingProcessNew"/>
    <dgm:cxn modelId="{BD64D907-6782-4652-9882-1BE6E236A450}" type="presParOf" srcId="{846CEFDE-2B53-40BA-8D69-16AF5FDD993D}" destId="{68BAE560-2BB6-46CF-B935-02BC9BAEC25D}" srcOrd="6" destOrd="0" presId="urn:microsoft.com/office/officeart/2016/7/layout/RepeatingBendingProcessNew"/>
    <dgm:cxn modelId="{497C1DAB-B117-405B-8EC5-28D58CD6D1D2}" type="presParOf" srcId="{846CEFDE-2B53-40BA-8D69-16AF5FDD993D}" destId="{DF46E3D0-32BD-43B0-9B8B-3A25C61AA656}" srcOrd="7" destOrd="0" presId="urn:microsoft.com/office/officeart/2016/7/layout/RepeatingBendingProcessNew"/>
    <dgm:cxn modelId="{EC3CB775-E0BD-4AE5-BDD6-8123C766F483}" type="presParOf" srcId="{DF46E3D0-32BD-43B0-9B8B-3A25C61AA656}" destId="{2810E1EE-FD7E-4C31-8183-3A6722954A18}" srcOrd="0" destOrd="0" presId="urn:microsoft.com/office/officeart/2016/7/layout/RepeatingBendingProcessNew"/>
    <dgm:cxn modelId="{BA9708E3-1DAC-4C4D-A123-1B892C60F3F7}" type="presParOf" srcId="{846CEFDE-2B53-40BA-8D69-16AF5FDD993D}" destId="{4D4DEB5B-55A3-4600-96BD-F559C52C18AC}" srcOrd="8" destOrd="0" presId="urn:microsoft.com/office/officeart/2016/7/layout/RepeatingBendingProcessNew"/>
    <dgm:cxn modelId="{A2D041E8-5B91-43EB-BDD7-E1584A990701}" type="presParOf" srcId="{846CEFDE-2B53-40BA-8D69-16AF5FDD993D}" destId="{8CBC126B-1014-4244-B9C6-A7CB594DAF92}" srcOrd="9" destOrd="0" presId="urn:microsoft.com/office/officeart/2016/7/layout/RepeatingBendingProcessNew"/>
    <dgm:cxn modelId="{3C92C5A0-2679-4C79-802F-A4362344FAC2}" type="presParOf" srcId="{8CBC126B-1014-4244-B9C6-A7CB594DAF92}" destId="{292CB3E0-51EA-4638-A56A-C494A4BD545C}" srcOrd="0" destOrd="0" presId="urn:microsoft.com/office/officeart/2016/7/layout/RepeatingBendingProcessNew"/>
    <dgm:cxn modelId="{EBCF1661-B609-471E-9973-7369A7ECC1E4}" type="presParOf" srcId="{846CEFDE-2B53-40BA-8D69-16AF5FDD993D}" destId="{356FD919-A322-4579-8EEC-105EAFD8F4CC}"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DBCFC2-93EB-4315-B0C6-48B30A69FBF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D8735B9-C044-4104-B229-2BA1C277F208}">
      <dgm:prSet/>
      <dgm:spPr/>
      <dgm:t>
        <a:bodyPr/>
        <a:lstStyle/>
        <a:p>
          <a:r>
            <a:rPr lang="pt-BR"/>
            <a:t>A luta armada chega ao fim os praieiros desistiram da luta.</a:t>
          </a:r>
          <a:endParaRPr lang="en-US"/>
        </a:p>
      </dgm:t>
    </dgm:pt>
    <dgm:pt modelId="{B9423302-F9BB-4A83-B70C-3623744E6FB4}" type="parTrans" cxnId="{C9ACD509-742B-46BA-9E3B-5CA56CE863D4}">
      <dgm:prSet/>
      <dgm:spPr/>
      <dgm:t>
        <a:bodyPr/>
        <a:lstStyle/>
        <a:p>
          <a:endParaRPr lang="en-US"/>
        </a:p>
      </dgm:t>
    </dgm:pt>
    <dgm:pt modelId="{E924A0A7-3D91-46F5-A054-A16405CF7CC2}" type="sibTrans" cxnId="{C9ACD509-742B-46BA-9E3B-5CA56CE863D4}">
      <dgm:prSet/>
      <dgm:spPr/>
      <dgm:t>
        <a:bodyPr/>
        <a:lstStyle/>
        <a:p>
          <a:endParaRPr lang="en-US"/>
        </a:p>
      </dgm:t>
    </dgm:pt>
    <dgm:pt modelId="{BF8D7B9C-72F1-46E5-A232-FEB7C9C8D46C}">
      <dgm:prSet/>
      <dgm:spPr/>
      <dgm:t>
        <a:bodyPr/>
        <a:lstStyle/>
        <a:p>
          <a:r>
            <a:rPr lang="pt-BR"/>
            <a:t>Com isso o ciclo de revoltas acabava no Brasil.</a:t>
          </a:r>
          <a:endParaRPr lang="en-US"/>
        </a:p>
      </dgm:t>
    </dgm:pt>
    <dgm:pt modelId="{FA60389C-5ECB-4313-9022-76B578F0E156}" type="parTrans" cxnId="{57641F7D-DF14-42BF-8CB2-AE10DA78863D}">
      <dgm:prSet/>
      <dgm:spPr/>
      <dgm:t>
        <a:bodyPr/>
        <a:lstStyle/>
        <a:p>
          <a:endParaRPr lang="en-US"/>
        </a:p>
      </dgm:t>
    </dgm:pt>
    <dgm:pt modelId="{8C1F3726-0909-4AB4-9771-FE0BB8DA6EB2}" type="sibTrans" cxnId="{57641F7D-DF14-42BF-8CB2-AE10DA78863D}">
      <dgm:prSet/>
      <dgm:spPr/>
      <dgm:t>
        <a:bodyPr/>
        <a:lstStyle/>
        <a:p>
          <a:endParaRPr lang="en-US"/>
        </a:p>
      </dgm:t>
    </dgm:pt>
    <dgm:pt modelId="{50329533-69D1-4B81-989E-0E3E804E1776}">
      <dgm:prSet/>
      <dgm:spPr/>
      <dgm:t>
        <a:bodyPr/>
        <a:lstStyle/>
        <a:p>
          <a:r>
            <a:rPr lang="pt-BR"/>
            <a:t>A partir de 1848 a aristocracia rural passava a ser senhora absoluta dos destinos políticos do país, obteve a pacificação que tanto se desejava, e a maioria da população estava definitivamente afastada da disputa pelo poder.</a:t>
          </a:r>
          <a:endParaRPr lang="en-US"/>
        </a:p>
      </dgm:t>
    </dgm:pt>
    <dgm:pt modelId="{3F48029B-7C28-4036-A5FC-179A3797BE29}" type="parTrans" cxnId="{CB3808AA-A434-462E-A74E-16D71F7E988A}">
      <dgm:prSet/>
      <dgm:spPr/>
      <dgm:t>
        <a:bodyPr/>
        <a:lstStyle/>
        <a:p>
          <a:endParaRPr lang="en-US"/>
        </a:p>
      </dgm:t>
    </dgm:pt>
    <dgm:pt modelId="{27FB8F18-6D68-4F80-939F-61315364E7A6}" type="sibTrans" cxnId="{CB3808AA-A434-462E-A74E-16D71F7E988A}">
      <dgm:prSet/>
      <dgm:spPr/>
      <dgm:t>
        <a:bodyPr/>
        <a:lstStyle/>
        <a:p>
          <a:endParaRPr lang="en-US"/>
        </a:p>
      </dgm:t>
    </dgm:pt>
    <dgm:pt modelId="{CEBB1E64-F3FA-47D8-AFAC-64FF1913AE95}" type="pres">
      <dgm:prSet presAssocID="{A4DBCFC2-93EB-4315-B0C6-48B30A69FBF5}" presName="linear" presStyleCnt="0">
        <dgm:presLayoutVars>
          <dgm:animLvl val="lvl"/>
          <dgm:resizeHandles val="exact"/>
        </dgm:presLayoutVars>
      </dgm:prSet>
      <dgm:spPr/>
    </dgm:pt>
    <dgm:pt modelId="{76118E68-ED6E-41D4-AEBF-CDD8626D4D5B}" type="pres">
      <dgm:prSet presAssocID="{0D8735B9-C044-4104-B229-2BA1C277F208}" presName="parentText" presStyleLbl="node1" presStyleIdx="0" presStyleCnt="3">
        <dgm:presLayoutVars>
          <dgm:chMax val="0"/>
          <dgm:bulletEnabled val="1"/>
        </dgm:presLayoutVars>
      </dgm:prSet>
      <dgm:spPr/>
    </dgm:pt>
    <dgm:pt modelId="{3F7F6086-F1FB-4A7B-B030-7A8A1FB81D11}" type="pres">
      <dgm:prSet presAssocID="{E924A0A7-3D91-46F5-A054-A16405CF7CC2}" presName="spacer" presStyleCnt="0"/>
      <dgm:spPr/>
    </dgm:pt>
    <dgm:pt modelId="{C619C6EF-F539-4B1E-A15B-8CC23A215182}" type="pres">
      <dgm:prSet presAssocID="{BF8D7B9C-72F1-46E5-A232-FEB7C9C8D46C}" presName="parentText" presStyleLbl="node1" presStyleIdx="1" presStyleCnt="3">
        <dgm:presLayoutVars>
          <dgm:chMax val="0"/>
          <dgm:bulletEnabled val="1"/>
        </dgm:presLayoutVars>
      </dgm:prSet>
      <dgm:spPr/>
    </dgm:pt>
    <dgm:pt modelId="{77460E93-5715-49A9-9AAA-6130415BF63E}" type="pres">
      <dgm:prSet presAssocID="{8C1F3726-0909-4AB4-9771-FE0BB8DA6EB2}" presName="spacer" presStyleCnt="0"/>
      <dgm:spPr/>
    </dgm:pt>
    <dgm:pt modelId="{2F6E1610-6834-45D2-B85A-BC5F4A9AF0BE}" type="pres">
      <dgm:prSet presAssocID="{50329533-69D1-4B81-989E-0E3E804E1776}" presName="parentText" presStyleLbl="node1" presStyleIdx="2" presStyleCnt="3">
        <dgm:presLayoutVars>
          <dgm:chMax val="0"/>
          <dgm:bulletEnabled val="1"/>
        </dgm:presLayoutVars>
      </dgm:prSet>
      <dgm:spPr/>
    </dgm:pt>
  </dgm:ptLst>
  <dgm:cxnLst>
    <dgm:cxn modelId="{C9ACD509-742B-46BA-9E3B-5CA56CE863D4}" srcId="{A4DBCFC2-93EB-4315-B0C6-48B30A69FBF5}" destId="{0D8735B9-C044-4104-B229-2BA1C277F208}" srcOrd="0" destOrd="0" parTransId="{B9423302-F9BB-4A83-B70C-3623744E6FB4}" sibTransId="{E924A0A7-3D91-46F5-A054-A16405CF7CC2}"/>
    <dgm:cxn modelId="{3F32A721-EC1A-4057-86C4-621AAC2E5747}" type="presOf" srcId="{50329533-69D1-4B81-989E-0E3E804E1776}" destId="{2F6E1610-6834-45D2-B85A-BC5F4A9AF0BE}" srcOrd="0" destOrd="0" presId="urn:microsoft.com/office/officeart/2005/8/layout/vList2"/>
    <dgm:cxn modelId="{362F694E-157A-49A3-8FCD-4582B3DD76E2}" type="presOf" srcId="{BF8D7B9C-72F1-46E5-A232-FEB7C9C8D46C}" destId="{C619C6EF-F539-4B1E-A15B-8CC23A215182}" srcOrd="0" destOrd="0" presId="urn:microsoft.com/office/officeart/2005/8/layout/vList2"/>
    <dgm:cxn modelId="{353B9878-5A2B-417B-A902-0AC10A803441}" type="presOf" srcId="{A4DBCFC2-93EB-4315-B0C6-48B30A69FBF5}" destId="{CEBB1E64-F3FA-47D8-AFAC-64FF1913AE95}" srcOrd="0" destOrd="0" presId="urn:microsoft.com/office/officeart/2005/8/layout/vList2"/>
    <dgm:cxn modelId="{57641F7D-DF14-42BF-8CB2-AE10DA78863D}" srcId="{A4DBCFC2-93EB-4315-B0C6-48B30A69FBF5}" destId="{BF8D7B9C-72F1-46E5-A232-FEB7C9C8D46C}" srcOrd="1" destOrd="0" parTransId="{FA60389C-5ECB-4313-9022-76B578F0E156}" sibTransId="{8C1F3726-0909-4AB4-9771-FE0BB8DA6EB2}"/>
    <dgm:cxn modelId="{CB3808AA-A434-462E-A74E-16D71F7E988A}" srcId="{A4DBCFC2-93EB-4315-B0C6-48B30A69FBF5}" destId="{50329533-69D1-4B81-989E-0E3E804E1776}" srcOrd="2" destOrd="0" parTransId="{3F48029B-7C28-4036-A5FC-179A3797BE29}" sibTransId="{27FB8F18-6D68-4F80-939F-61315364E7A6}"/>
    <dgm:cxn modelId="{C2EECFB6-20E2-49B1-9080-CF863ADB8CF6}" type="presOf" srcId="{0D8735B9-C044-4104-B229-2BA1C277F208}" destId="{76118E68-ED6E-41D4-AEBF-CDD8626D4D5B}" srcOrd="0" destOrd="0" presId="urn:microsoft.com/office/officeart/2005/8/layout/vList2"/>
    <dgm:cxn modelId="{78C597DB-E911-4BBA-8053-CDC2D0B22AF2}" type="presParOf" srcId="{CEBB1E64-F3FA-47D8-AFAC-64FF1913AE95}" destId="{76118E68-ED6E-41D4-AEBF-CDD8626D4D5B}" srcOrd="0" destOrd="0" presId="urn:microsoft.com/office/officeart/2005/8/layout/vList2"/>
    <dgm:cxn modelId="{B1922DA5-969E-4884-BF2B-5C494CE254FF}" type="presParOf" srcId="{CEBB1E64-F3FA-47D8-AFAC-64FF1913AE95}" destId="{3F7F6086-F1FB-4A7B-B030-7A8A1FB81D11}" srcOrd="1" destOrd="0" presId="urn:microsoft.com/office/officeart/2005/8/layout/vList2"/>
    <dgm:cxn modelId="{B4338042-536D-4225-98B4-796844E62201}" type="presParOf" srcId="{CEBB1E64-F3FA-47D8-AFAC-64FF1913AE95}" destId="{C619C6EF-F539-4B1E-A15B-8CC23A215182}" srcOrd="2" destOrd="0" presId="urn:microsoft.com/office/officeart/2005/8/layout/vList2"/>
    <dgm:cxn modelId="{02AFF4C8-8BEB-40A1-B96A-DB1A35FD403A}" type="presParOf" srcId="{CEBB1E64-F3FA-47D8-AFAC-64FF1913AE95}" destId="{77460E93-5715-49A9-9AAA-6130415BF63E}" srcOrd="3" destOrd="0" presId="urn:microsoft.com/office/officeart/2005/8/layout/vList2"/>
    <dgm:cxn modelId="{2263B209-EFC1-4340-B6CF-B3A94AC05D06}" type="presParOf" srcId="{CEBB1E64-F3FA-47D8-AFAC-64FF1913AE95}" destId="{2F6E1610-6834-45D2-B85A-BC5F4A9AF0B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2E0384-6D10-4600-87EB-D14ADE7E8F4F}" type="doc">
      <dgm:prSet loTypeId="urn:microsoft.com/office/officeart/2005/8/layout/vList6" loCatId="list" qsTypeId="urn:microsoft.com/office/officeart/2005/8/quickstyle/simple1" qsCatId="simple" csTypeId="urn:microsoft.com/office/officeart/2005/8/colors/accent3_2" csCatId="accent3" phldr="1"/>
      <dgm:spPr/>
      <dgm:t>
        <a:bodyPr/>
        <a:lstStyle/>
        <a:p>
          <a:endParaRPr lang="pt-BR"/>
        </a:p>
      </dgm:t>
    </dgm:pt>
    <dgm:pt modelId="{25D23C4E-16B3-4E74-9206-352D5021A0ED}">
      <dgm:prSet phldrT="[Texto]"/>
      <dgm:spPr/>
      <dgm:t>
        <a:bodyPr/>
        <a:lstStyle/>
        <a:p>
          <a:r>
            <a:rPr lang="pt-BR" dirty="0"/>
            <a:t>O Furto</a:t>
          </a:r>
        </a:p>
      </dgm:t>
    </dgm:pt>
    <dgm:pt modelId="{188A9994-3CB2-41A4-A7F0-70D14C17708A}" type="parTrans" cxnId="{CCA8A8EC-23A9-4C8D-AB49-20B94EA4555A}">
      <dgm:prSet/>
      <dgm:spPr/>
      <dgm:t>
        <a:bodyPr/>
        <a:lstStyle/>
        <a:p>
          <a:endParaRPr lang="pt-BR"/>
        </a:p>
      </dgm:t>
    </dgm:pt>
    <dgm:pt modelId="{12BCF4BE-8771-4663-8772-59A7C6E3B8EE}" type="sibTrans" cxnId="{CCA8A8EC-23A9-4C8D-AB49-20B94EA4555A}">
      <dgm:prSet/>
      <dgm:spPr/>
      <dgm:t>
        <a:bodyPr/>
        <a:lstStyle/>
        <a:p>
          <a:endParaRPr lang="pt-BR"/>
        </a:p>
      </dgm:t>
    </dgm:pt>
    <dgm:pt modelId="{5028011F-3A3E-4694-9A5B-CBE0983F9C65}">
      <dgm:prSet phldrT="[Texto]"/>
      <dgm:spPr/>
      <dgm:t>
        <a:bodyPr/>
        <a:lstStyle/>
        <a:p>
          <a:r>
            <a:rPr lang="pt-BR" dirty="0"/>
            <a:t>O furto, por ladrões desconhecidos, da carga do navio inglês </a:t>
          </a:r>
          <a:r>
            <a:rPr lang="pt-BR" dirty="0" err="1"/>
            <a:t>Principe</a:t>
          </a:r>
          <a:r>
            <a:rPr lang="pt-BR" dirty="0"/>
            <a:t> de Gales, que havia naufragado </a:t>
          </a:r>
          <a:r>
            <a:rPr lang="pt-BR" dirty="0" err="1"/>
            <a:t>proximo</a:t>
          </a:r>
          <a:r>
            <a:rPr lang="pt-BR" dirty="0"/>
            <a:t> às coisas do Rio grande do Sul. Isso se deu em 1861.</a:t>
          </a:r>
        </a:p>
      </dgm:t>
    </dgm:pt>
    <dgm:pt modelId="{D2576476-F395-419D-AA58-500296045F4D}" type="parTrans" cxnId="{744BBE37-662E-4C2A-9FDB-6447C3D863E0}">
      <dgm:prSet/>
      <dgm:spPr/>
      <dgm:t>
        <a:bodyPr/>
        <a:lstStyle/>
        <a:p>
          <a:endParaRPr lang="pt-BR"/>
        </a:p>
      </dgm:t>
    </dgm:pt>
    <dgm:pt modelId="{00525954-825D-4DFA-BA57-C9DA270B5455}" type="sibTrans" cxnId="{744BBE37-662E-4C2A-9FDB-6447C3D863E0}">
      <dgm:prSet/>
      <dgm:spPr/>
      <dgm:t>
        <a:bodyPr/>
        <a:lstStyle/>
        <a:p>
          <a:endParaRPr lang="pt-BR"/>
        </a:p>
      </dgm:t>
    </dgm:pt>
    <dgm:pt modelId="{C56CEBB5-2B34-4896-872E-E219F1E659E8}">
      <dgm:prSet phldrT="[Texto]"/>
      <dgm:spPr/>
      <dgm:t>
        <a:bodyPr/>
        <a:lstStyle/>
        <a:p>
          <a:r>
            <a:rPr lang="pt-BR" dirty="0"/>
            <a:t>A Prisão</a:t>
          </a:r>
        </a:p>
      </dgm:t>
    </dgm:pt>
    <dgm:pt modelId="{79139F1E-85AD-4B33-A58B-783E916BD484}" type="parTrans" cxnId="{883708BB-EE98-4A3C-AADF-DA79672F0421}">
      <dgm:prSet/>
      <dgm:spPr/>
      <dgm:t>
        <a:bodyPr/>
        <a:lstStyle/>
        <a:p>
          <a:endParaRPr lang="pt-BR"/>
        </a:p>
      </dgm:t>
    </dgm:pt>
    <dgm:pt modelId="{FAB16309-051C-4397-8F0F-BC4EE0CF39C7}" type="sibTrans" cxnId="{883708BB-EE98-4A3C-AADF-DA79672F0421}">
      <dgm:prSet/>
      <dgm:spPr/>
      <dgm:t>
        <a:bodyPr/>
        <a:lstStyle/>
        <a:p>
          <a:endParaRPr lang="pt-BR"/>
        </a:p>
      </dgm:t>
    </dgm:pt>
    <dgm:pt modelId="{C3B42324-EF19-4186-BDD6-12EF71BB35C0}">
      <dgm:prSet phldrT="[Texto]"/>
      <dgm:spPr/>
      <dgm:t>
        <a:bodyPr/>
        <a:lstStyle/>
        <a:p>
          <a:r>
            <a:rPr lang="pt-BR" dirty="0"/>
            <a:t>A prisão de três oficiais da Marinha inglesa, que estavam andando em trajes civis pelas ruas do Rio de Janeiro, embriagados, provocando desordem.  Isso se deu em 1862.</a:t>
          </a:r>
        </a:p>
      </dgm:t>
    </dgm:pt>
    <dgm:pt modelId="{7D7B1A90-FBDB-47FC-A93D-E55413CA3B09}" type="parTrans" cxnId="{15720212-5546-4DF1-B307-FFA0361B4108}">
      <dgm:prSet/>
      <dgm:spPr/>
      <dgm:t>
        <a:bodyPr/>
        <a:lstStyle/>
        <a:p>
          <a:endParaRPr lang="pt-BR"/>
        </a:p>
      </dgm:t>
    </dgm:pt>
    <dgm:pt modelId="{B4187456-9C32-4E9F-BFE5-1B769540796A}" type="sibTrans" cxnId="{15720212-5546-4DF1-B307-FFA0361B4108}">
      <dgm:prSet/>
      <dgm:spPr/>
      <dgm:t>
        <a:bodyPr/>
        <a:lstStyle/>
        <a:p>
          <a:endParaRPr lang="pt-BR"/>
        </a:p>
      </dgm:t>
    </dgm:pt>
    <dgm:pt modelId="{C8D571B7-E28A-46C8-A66B-60793A965FB1}" type="pres">
      <dgm:prSet presAssocID="{A92E0384-6D10-4600-87EB-D14ADE7E8F4F}" presName="Name0" presStyleCnt="0">
        <dgm:presLayoutVars>
          <dgm:dir/>
          <dgm:animLvl val="lvl"/>
          <dgm:resizeHandles/>
        </dgm:presLayoutVars>
      </dgm:prSet>
      <dgm:spPr/>
    </dgm:pt>
    <dgm:pt modelId="{90684B16-65B8-40E4-88C3-DD7AAFA25AC7}" type="pres">
      <dgm:prSet presAssocID="{25D23C4E-16B3-4E74-9206-352D5021A0ED}" presName="linNode" presStyleCnt="0"/>
      <dgm:spPr/>
    </dgm:pt>
    <dgm:pt modelId="{D3C59E9F-EA33-4D96-BDB2-4D1F8EF3B380}" type="pres">
      <dgm:prSet presAssocID="{25D23C4E-16B3-4E74-9206-352D5021A0ED}" presName="parentShp" presStyleLbl="node1" presStyleIdx="0" presStyleCnt="2">
        <dgm:presLayoutVars>
          <dgm:bulletEnabled val="1"/>
        </dgm:presLayoutVars>
      </dgm:prSet>
      <dgm:spPr/>
    </dgm:pt>
    <dgm:pt modelId="{FC7F3054-B086-47B8-B0F3-F1D70888A905}" type="pres">
      <dgm:prSet presAssocID="{25D23C4E-16B3-4E74-9206-352D5021A0ED}" presName="childShp" presStyleLbl="bgAccFollowNode1" presStyleIdx="0" presStyleCnt="2">
        <dgm:presLayoutVars>
          <dgm:bulletEnabled val="1"/>
        </dgm:presLayoutVars>
      </dgm:prSet>
      <dgm:spPr/>
    </dgm:pt>
    <dgm:pt modelId="{057E6E54-A543-4600-A313-001C87B22101}" type="pres">
      <dgm:prSet presAssocID="{12BCF4BE-8771-4663-8772-59A7C6E3B8EE}" presName="spacing" presStyleCnt="0"/>
      <dgm:spPr/>
    </dgm:pt>
    <dgm:pt modelId="{64FCAE36-4FA6-425D-8CCA-B8BDBCF5E814}" type="pres">
      <dgm:prSet presAssocID="{C56CEBB5-2B34-4896-872E-E219F1E659E8}" presName="linNode" presStyleCnt="0"/>
      <dgm:spPr/>
    </dgm:pt>
    <dgm:pt modelId="{75E8AFCA-59E9-4726-9275-AE5FB2C6D450}" type="pres">
      <dgm:prSet presAssocID="{C56CEBB5-2B34-4896-872E-E219F1E659E8}" presName="parentShp" presStyleLbl="node1" presStyleIdx="1" presStyleCnt="2">
        <dgm:presLayoutVars>
          <dgm:bulletEnabled val="1"/>
        </dgm:presLayoutVars>
      </dgm:prSet>
      <dgm:spPr/>
    </dgm:pt>
    <dgm:pt modelId="{F8FBB0B7-B345-4896-ACB1-A4D673BA3213}" type="pres">
      <dgm:prSet presAssocID="{C56CEBB5-2B34-4896-872E-E219F1E659E8}" presName="childShp" presStyleLbl="bgAccFollowNode1" presStyleIdx="1" presStyleCnt="2">
        <dgm:presLayoutVars>
          <dgm:bulletEnabled val="1"/>
        </dgm:presLayoutVars>
      </dgm:prSet>
      <dgm:spPr/>
    </dgm:pt>
  </dgm:ptLst>
  <dgm:cxnLst>
    <dgm:cxn modelId="{15720212-5546-4DF1-B307-FFA0361B4108}" srcId="{C56CEBB5-2B34-4896-872E-E219F1E659E8}" destId="{C3B42324-EF19-4186-BDD6-12EF71BB35C0}" srcOrd="0" destOrd="0" parTransId="{7D7B1A90-FBDB-47FC-A93D-E55413CA3B09}" sibTransId="{B4187456-9C32-4E9F-BFE5-1B769540796A}"/>
    <dgm:cxn modelId="{80F5C01F-9737-4097-AA07-B8054049C008}" type="presOf" srcId="{25D23C4E-16B3-4E74-9206-352D5021A0ED}" destId="{D3C59E9F-EA33-4D96-BDB2-4D1F8EF3B380}" srcOrd="0" destOrd="0" presId="urn:microsoft.com/office/officeart/2005/8/layout/vList6"/>
    <dgm:cxn modelId="{853A2234-6F6A-44CF-87AA-F6F292E59B14}" type="presOf" srcId="{A92E0384-6D10-4600-87EB-D14ADE7E8F4F}" destId="{C8D571B7-E28A-46C8-A66B-60793A965FB1}" srcOrd="0" destOrd="0" presId="urn:microsoft.com/office/officeart/2005/8/layout/vList6"/>
    <dgm:cxn modelId="{744BBE37-662E-4C2A-9FDB-6447C3D863E0}" srcId="{25D23C4E-16B3-4E74-9206-352D5021A0ED}" destId="{5028011F-3A3E-4694-9A5B-CBE0983F9C65}" srcOrd="0" destOrd="0" parTransId="{D2576476-F395-419D-AA58-500296045F4D}" sibTransId="{00525954-825D-4DFA-BA57-C9DA270B5455}"/>
    <dgm:cxn modelId="{1CED6181-7699-4CE3-A04C-3F0B808B2059}" type="presOf" srcId="{C3B42324-EF19-4186-BDD6-12EF71BB35C0}" destId="{F8FBB0B7-B345-4896-ACB1-A4D673BA3213}" srcOrd="0" destOrd="0" presId="urn:microsoft.com/office/officeart/2005/8/layout/vList6"/>
    <dgm:cxn modelId="{A331CFBA-F0B7-4130-B0B1-8423B2D488E3}" type="presOf" srcId="{C56CEBB5-2B34-4896-872E-E219F1E659E8}" destId="{75E8AFCA-59E9-4726-9275-AE5FB2C6D450}" srcOrd="0" destOrd="0" presId="urn:microsoft.com/office/officeart/2005/8/layout/vList6"/>
    <dgm:cxn modelId="{883708BB-EE98-4A3C-AADF-DA79672F0421}" srcId="{A92E0384-6D10-4600-87EB-D14ADE7E8F4F}" destId="{C56CEBB5-2B34-4896-872E-E219F1E659E8}" srcOrd="1" destOrd="0" parTransId="{79139F1E-85AD-4B33-A58B-783E916BD484}" sibTransId="{FAB16309-051C-4397-8F0F-BC4EE0CF39C7}"/>
    <dgm:cxn modelId="{B30D3BE0-C88A-4B96-9076-AC376E188F3F}" type="presOf" srcId="{5028011F-3A3E-4694-9A5B-CBE0983F9C65}" destId="{FC7F3054-B086-47B8-B0F3-F1D70888A905}" srcOrd="0" destOrd="0" presId="urn:microsoft.com/office/officeart/2005/8/layout/vList6"/>
    <dgm:cxn modelId="{CCA8A8EC-23A9-4C8D-AB49-20B94EA4555A}" srcId="{A92E0384-6D10-4600-87EB-D14ADE7E8F4F}" destId="{25D23C4E-16B3-4E74-9206-352D5021A0ED}" srcOrd="0" destOrd="0" parTransId="{188A9994-3CB2-41A4-A7F0-70D14C17708A}" sibTransId="{12BCF4BE-8771-4663-8772-59A7C6E3B8EE}"/>
    <dgm:cxn modelId="{C0E12EAC-6FA6-4E4C-8F3C-557552F57C19}" type="presParOf" srcId="{C8D571B7-E28A-46C8-A66B-60793A965FB1}" destId="{90684B16-65B8-40E4-88C3-DD7AAFA25AC7}" srcOrd="0" destOrd="0" presId="urn:microsoft.com/office/officeart/2005/8/layout/vList6"/>
    <dgm:cxn modelId="{3FE5E5FF-01FC-45CF-9AD2-F2A783605712}" type="presParOf" srcId="{90684B16-65B8-40E4-88C3-DD7AAFA25AC7}" destId="{D3C59E9F-EA33-4D96-BDB2-4D1F8EF3B380}" srcOrd="0" destOrd="0" presId="urn:microsoft.com/office/officeart/2005/8/layout/vList6"/>
    <dgm:cxn modelId="{C2DDEBC4-CD82-4F46-AB7C-5A48D7D3FEA6}" type="presParOf" srcId="{90684B16-65B8-40E4-88C3-DD7AAFA25AC7}" destId="{FC7F3054-B086-47B8-B0F3-F1D70888A905}" srcOrd="1" destOrd="0" presId="urn:microsoft.com/office/officeart/2005/8/layout/vList6"/>
    <dgm:cxn modelId="{1F0AC6DE-8EAA-4985-9C90-91BE2B8C2BD0}" type="presParOf" srcId="{C8D571B7-E28A-46C8-A66B-60793A965FB1}" destId="{057E6E54-A543-4600-A313-001C87B22101}" srcOrd="1" destOrd="0" presId="urn:microsoft.com/office/officeart/2005/8/layout/vList6"/>
    <dgm:cxn modelId="{EA36877D-D3C4-43FD-B816-00F1795026D4}" type="presParOf" srcId="{C8D571B7-E28A-46C8-A66B-60793A965FB1}" destId="{64FCAE36-4FA6-425D-8CCA-B8BDBCF5E814}" srcOrd="2" destOrd="0" presId="urn:microsoft.com/office/officeart/2005/8/layout/vList6"/>
    <dgm:cxn modelId="{4AE1D31B-8771-436D-962C-D33763DFC5AF}" type="presParOf" srcId="{64FCAE36-4FA6-425D-8CCA-B8BDBCF5E814}" destId="{75E8AFCA-59E9-4726-9275-AE5FB2C6D450}" srcOrd="0" destOrd="0" presId="urn:microsoft.com/office/officeart/2005/8/layout/vList6"/>
    <dgm:cxn modelId="{1EAA0944-E207-4F6F-A5E1-7146A92B8885}" type="presParOf" srcId="{64FCAE36-4FA6-425D-8CCA-B8BDBCF5E814}" destId="{F8FBB0B7-B345-4896-ACB1-A4D673BA321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28F28F-7ACC-407C-9034-D52E337E966A}"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pt-BR"/>
        </a:p>
      </dgm:t>
    </dgm:pt>
    <dgm:pt modelId="{1C488007-21DC-4151-BC30-91686D47283D}">
      <dgm:prSet phldrT="[Texto]"/>
      <dgm:spPr/>
      <dgm:t>
        <a:bodyPr/>
        <a:lstStyle/>
        <a:p>
          <a:r>
            <a:rPr lang="pt-BR" dirty="0"/>
            <a:t>Setor tradicional</a:t>
          </a:r>
        </a:p>
      </dgm:t>
    </dgm:pt>
    <dgm:pt modelId="{8E1AB046-C941-4DE6-A6B6-DB3592E25FC0}" type="parTrans" cxnId="{A4AE43FB-FE73-4960-A35D-619D92409A8E}">
      <dgm:prSet/>
      <dgm:spPr/>
      <dgm:t>
        <a:bodyPr/>
        <a:lstStyle/>
        <a:p>
          <a:endParaRPr lang="pt-BR"/>
        </a:p>
      </dgm:t>
    </dgm:pt>
    <dgm:pt modelId="{ECFDA54B-42D2-431D-A5AA-9A3E2D572BF7}" type="sibTrans" cxnId="{A4AE43FB-FE73-4960-A35D-619D92409A8E}">
      <dgm:prSet/>
      <dgm:spPr/>
      <dgm:t>
        <a:bodyPr/>
        <a:lstStyle/>
        <a:p>
          <a:endParaRPr lang="pt-BR"/>
        </a:p>
      </dgm:t>
    </dgm:pt>
    <dgm:pt modelId="{F4FDD0DA-F50A-45FB-AE9F-19B08CB5A44F}">
      <dgm:prSet phldrT="[Texto]"/>
      <dgm:spPr/>
      <dgm:t>
        <a:bodyPr/>
        <a:lstStyle/>
        <a:p>
          <a:r>
            <a:rPr lang="pt-BR"/>
            <a:t>Eram compostos pelos proprietários das fazendas mais antigas, localizadas na baixada Fluminense  e no vale do Paraíba. Até 1870, era o mais importante setor cafeeiro do país. Devido a problemas com o solo e a técnicas inadequadas de produção, esse setor entrou em decadência. A produção nessas fazendas de café dependia essencialmente do trabalho escravo.</a:t>
          </a:r>
        </a:p>
      </dgm:t>
    </dgm:pt>
    <dgm:pt modelId="{C4B24EE6-ECC2-4A5B-9B99-F158A43F7B18}" type="parTrans" cxnId="{E6CE044B-2D18-4097-9C3A-5452267CF554}">
      <dgm:prSet/>
      <dgm:spPr/>
      <dgm:t>
        <a:bodyPr/>
        <a:lstStyle/>
        <a:p>
          <a:endParaRPr lang="pt-BR"/>
        </a:p>
      </dgm:t>
    </dgm:pt>
    <dgm:pt modelId="{74B2A9D2-972B-4798-96E5-23FFF8C7A284}" type="sibTrans" cxnId="{E6CE044B-2D18-4097-9C3A-5452267CF554}">
      <dgm:prSet/>
      <dgm:spPr/>
      <dgm:t>
        <a:bodyPr/>
        <a:lstStyle/>
        <a:p>
          <a:endParaRPr lang="pt-BR"/>
        </a:p>
      </dgm:t>
    </dgm:pt>
    <dgm:pt modelId="{1DF6C2E6-5EA4-4F89-96BB-0EC73EDA2C3C}">
      <dgm:prSet phldrT="[Texto]"/>
      <dgm:spPr/>
      <dgm:t>
        <a:bodyPr/>
        <a:lstStyle/>
        <a:p>
          <a:r>
            <a:rPr lang="pt-BR" dirty="0"/>
            <a:t>Setor moderno</a:t>
          </a:r>
        </a:p>
      </dgm:t>
    </dgm:pt>
    <dgm:pt modelId="{4F63689C-9EC7-4AF6-991D-6FBA10B20781}" type="parTrans" cxnId="{D57E8687-6157-433A-9961-F2FC2627F99E}">
      <dgm:prSet/>
      <dgm:spPr/>
      <dgm:t>
        <a:bodyPr/>
        <a:lstStyle/>
        <a:p>
          <a:endParaRPr lang="pt-BR"/>
        </a:p>
      </dgm:t>
    </dgm:pt>
    <dgm:pt modelId="{7A2E7426-DA14-4E39-9321-5B608AF86A9C}" type="sibTrans" cxnId="{D57E8687-6157-433A-9961-F2FC2627F99E}">
      <dgm:prSet/>
      <dgm:spPr/>
      <dgm:t>
        <a:bodyPr/>
        <a:lstStyle/>
        <a:p>
          <a:endParaRPr lang="pt-BR"/>
        </a:p>
      </dgm:t>
    </dgm:pt>
    <dgm:pt modelId="{381ADD40-23A5-4D27-A864-2DB7850AAF77}">
      <dgm:prSet phldrT="[Texto]"/>
      <dgm:spPr/>
      <dgm:t>
        <a:bodyPr/>
        <a:lstStyle/>
        <a:p>
          <a:r>
            <a:rPr lang="pt-BR"/>
            <a:t>Composto por cafeicultores de áreas de cultivo mais recentes, como as do solo paulista. Em São Paulo, o café foi plantado, inicialmente, no litoral norte e expandiu-se em direção ao oeste, encontrando um tipo de solo extremamente favorável ao seu desenvolvimento: a terra roxa Nessa marcha para o oeste, o café destacou-se em várias cidades paulistas, como: Campinas, Sorocaba, Ribeirão Preto, Araraquara e São José do Rio Preto. Nas fazendas do oeste paulista o trabalho escravo foi sendo substituído pelo trabalho assalariado do imigrante europeu (italianos, espanhóis etc.</a:t>
          </a:r>
        </a:p>
      </dgm:t>
    </dgm:pt>
    <dgm:pt modelId="{7F89F1A5-2764-4C98-8267-26ABE52E6062}" type="parTrans" cxnId="{99BEA29E-9682-4CFF-BA69-A5529489D534}">
      <dgm:prSet/>
      <dgm:spPr/>
      <dgm:t>
        <a:bodyPr/>
        <a:lstStyle/>
        <a:p>
          <a:endParaRPr lang="pt-BR"/>
        </a:p>
      </dgm:t>
    </dgm:pt>
    <dgm:pt modelId="{28764083-8474-4FFF-B8CB-410A36356F95}" type="sibTrans" cxnId="{99BEA29E-9682-4CFF-BA69-A5529489D534}">
      <dgm:prSet/>
      <dgm:spPr/>
      <dgm:t>
        <a:bodyPr/>
        <a:lstStyle/>
        <a:p>
          <a:endParaRPr lang="pt-BR"/>
        </a:p>
      </dgm:t>
    </dgm:pt>
    <dgm:pt modelId="{D23319D8-1EAE-4305-AABB-AF6F5C21410E}" type="pres">
      <dgm:prSet presAssocID="{6E28F28F-7ACC-407C-9034-D52E337E966A}" presName="Name0" presStyleCnt="0">
        <dgm:presLayoutVars>
          <dgm:dir/>
          <dgm:animLvl val="lvl"/>
          <dgm:resizeHandles/>
        </dgm:presLayoutVars>
      </dgm:prSet>
      <dgm:spPr/>
    </dgm:pt>
    <dgm:pt modelId="{FD23B08D-DDF4-452C-87C7-FD5AF39B6102}" type="pres">
      <dgm:prSet presAssocID="{1C488007-21DC-4151-BC30-91686D47283D}" presName="linNode" presStyleCnt="0"/>
      <dgm:spPr/>
    </dgm:pt>
    <dgm:pt modelId="{F927BF13-9AA9-4E27-A962-2767406ACC0B}" type="pres">
      <dgm:prSet presAssocID="{1C488007-21DC-4151-BC30-91686D47283D}" presName="parentShp" presStyleLbl="node1" presStyleIdx="0" presStyleCnt="2">
        <dgm:presLayoutVars>
          <dgm:bulletEnabled val="1"/>
        </dgm:presLayoutVars>
      </dgm:prSet>
      <dgm:spPr/>
    </dgm:pt>
    <dgm:pt modelId="{DB879C61-0AAA-4C0F-B4D3-8B4CC00A7057}" type="pres">
      <dgm:prSet presAssocID="{1C488007-21DC-4151-BC30-91686D47283D}" presName="childShp" presStyleLbl="bgAccFollowNode1" presStyleIdx="0" presStyleCnt="2">
        <dgm:presLayoutVars>
          <dgm:bulletEnabled val="1"/>
        </dgm:presLayoutVars>
      </dgm:prSet>
      <dgm:spPr/>
    </dgm:pt>
    <dgm:pt modelId="{EE4988E1-6C93-41B2-8309-B8F41F30AE99}" type="pres">
      <dgm:prSet presAssocID="{ECFDA54B-42D2-431D-A5AA-9A3E2D572BF7}" presName="spacing" presStyleCnt="0"/>
      <dgm:spPr/>
    </dgm:pt>
    <dgm:pt modelId="{010B792B-74A0-48C2-B459-0B96AEDAFCD2}" type="pres">
      <dgm:prSet presAssocID="{1DF6C2E6-5EA4-4F89-96BB-0EC73EDA2C3C}" presName="linNode" presStyleCnt="0"/>
      <dgm:spPr/>
    </dgm:pt>
    <dgm:pt modelId="{901485D2-F35F-4CE1-8164-F690B6B4B03D}" type="pres">
      <dgm:prSet presAssocID="{1DF6C2E6-5EA4-4F89-96BB-0EC73EDA2C3C}" presName="parentShp" presStyleLbl="node1" presStyleIdx="1" presStyleCnt="2">
        <dgm:presLayoutVars>
          <dgm:bulletEnabled val="1"/>
        </dgm:presLayoutVars>
      </dgm:prSet>
      <dgm:spPr/>
    </dgm:pt>
    <dgm:pt modelId="{BA5DAE57-DF17-4BD3-A30B-1BEC471F555F}" type="pres">
      <dgm:prSet presAssocID="{1DF6C2E6-5EA4-4F89-96BB-0EC73EDA2C3C}" presName="childShp" presStyleLbl="bgAccFollowNode1" presStyleIdx="1" presStyleCnt="2">
        <dgm:presLayoutVars>
          <dgm:bulletEnabled val="1"/>
        </dgm:presLayoutVars>
      </dgm:prSet>
      <dgm:spPr/>
    </dgm:pt>
  </dgm:ptLst>
  <dgm:cxnLst>
    <dgm:cxn modelId="{B147B029-DF1B-4A30-A975-676EC5B8890C}" type="presOf" srcId="{6E28F28F-7ACC-407C-9034-D52E337E966A}" destId="{D23319D8-1EAE-4305-AABB-AF6F5C21410E}" srcOrd="0" destOrd="0" presId="urn:microsoft.com/office/officeart/2005/8/layout/vList6"/>
    <dgm:cxn modelId="{55BB4542-A1B7-4720-A37D-948AE9F7EF03}" type="presOf" srcId="{1DF6C2E6-5EA4-4F89-96BB-0EC73EDA2C3C}" destId="{901485D2-F35F-4CE1-8164-F690B6B4B03D}" srcOrd="0" destOrd="0" presId="urn:microsoft.com/office/officeart/2005/8/layout/vList6"/>
    <dgm:cxn modelId="{E6CE044B-2D18-4097-9C3A-5452267CF554}" srcId="{1C488007-21DC-4151-BC30-91686D47283D}" destId="{F4FDD0DA-F50A-45FB-AE9F-19B08CB5A44F}" srcOrd="0" destOrd="0" parTransId="{C4B24EE6-ECC2-4A5B-9B99-F158A43F7B18}" sibTransId="{74B2A9D2-972B-4798-96E5-23FFF8C7A284}"/>
    <dgm:cxn modelId="{D57E8687-6157-433A-9961-F2FC2627F99E}" srcId="{6E28F28F-7ACC-407C-9034-D52E337E966A}" destId="{1DF6C2E6-5EA4-4F89-96BB-0EC73EDA2C3C}" srcOrd="1" destOrd="0" parTransId="{4F63689C-9EC7-4AF6-991D-6FBA10B20781}" sibTransId="{7A2E7426-DA14-4E39-9321-5B608AF86A9C}"/>
    <dgm:cxn modelId="{85485496-3E0E-46B5-B356-D76A23FE613A}" type="presOf" srcId="{F4FDD0DA-F50A-45FB-AE9F-19B08CB5A44F}" destId="{DB879C61-0AAA-4C0F-B4D3-8B4CC00A7057}" srcOrd="0" destOrd="0" presId="urn:microsoft.com/office/officeart/2005/8/layout/vList6"/>
    <dgm:cxn modelId="{99BEA29E-9682-4CFF-BA69-A5529489D534}" srcId="{1DF6C2E6-5EA4-4F89-96BB-0EC73EDA2C3C}" destId="{381ADD40-23A5-4D27-A864-2DB7850AAF77}" srcOrd="0" destOrd="0" parTransId="{7F89F1A5-2764-4C98-8267-26ABE52E6062}" sibTransId="{28764083-8474-4FFF-B8CB-410A36356F95}"/>
    <dgm:cxn modelId="{27153CC8-D1B7-44E4-AC7C-10159C081AD0}" type="presOf" srcId="{381ADD40-23A5-4D27-A864-2DB7850AAF77}" destId="{BA5DAE57-DF17-4BD3-A30B-1BEC471F555F}" srcOrd="0" destOrd="0" presId="urn:microsoft.com/office/officeart/2005/8/layout/vList6"/>
    <dgm:cxn modelId="{7638B5FA-1F26-4A8E-9EA8-2E7782508291}" type="presOf" srcId="{1C488007-21DC-4151-BC30-91686D47283D}" destId="{F927BF13-9AA9-4E27-A962-2767406ACC0B}" srcOrd="0" destOrd="0" presId="urn:microsoft.com/office/officeart/2005/8/layout/vList6"/>
    <dgm:cxn modelId="{A4AE43FB-FE73-4960-A35D-619D92409A8E}" srcId="{6E28F28F-7ACC-407C-9034-D52E337E966A}" destId="{1C488007-21DC-4151-BC30-91686D47283D}" srcOrd="0" destOrd="0" parTransId="{8E1AB046-C941-4DE6-A6B6-DB3592E25FC0}" sibTransId="{ECFDA54B-42D2-431D-A5AA-9A3E2D572BF7}"/>
    <dgm:cxn modelId="{EE814A6A-04D1-4752-9A58-8AACA673446A}" type="presParOf" srcId="{D23319D8-1EAE-4305-AABB-AF6F5C21410E}" destId="{FD23B08D-DDF4-452C-87C7-FD5AF39B6102}" srcOrd="0" destOrd="0" presId="urn:microsoft.com/office/officeart/2005/8/layout/vList6"/>
    <dgm:cxn modelId="{CE3F349B-B57C-4402-AF53-05D216BF5C79}" type="presParOf" srcId="{FD23B08D-DDF4-452C-87C7-FD5AF39B6102}" destId="{F927BF13-9AA9-4E27-A962-2767406ACC0B}" srcOrd="0" destOrd="0" presId="urn:microsoft.com/office/officeart/2005/8/layout/vList6"/>
    <dgm:cxn modelId="{6794A631-3E27-4E80-A6AA-33EA7FE86665}" type="presParOf" srcId="{FD23B08D-DDF4-452C-87C7-FD5AF39B6102}" destId="{DB879C61-0AAA-4C0F-B4D3-8B4CC00A7057}" srcOrd="1" destOrd="0" presId="urn:microsoft.com/office/officeart/2005/8/layout/vList6"/>
    <dgm:cxn modelId="{19A74258-3698-4A54-8923-75DE29FF0479}" type="presParOf" srcId="{D23319D8-1EAE-4305-AABB-AF6F5C21410E}" destId="{EE4988E1-6C93-41B2-8309-B8F41F30AE99}" srcOrd="1" destOrd="0" presId="urn:microsoft.com/office/officeart/2005/8/layout/vList6"/>
    <dgm:cxn modelId="{4E4F8DD7-67E4-4F1E-90E7-22C245E2CCE4}" type="presParOf" srcId="{D23319D8-1EAE-4305-AABB-AF6F5C21410E}" destId="{010B792B-74A0-48C2-B459-0B96AEDAFCD2}" srcOrd="2" destOrd="0" presId="urn:microsoft.com/office/officeart/2005/8/layout/vList6"/>
    <dgm:cxn modelId="{4ED5CA75-D074-4886-B662-149905BBA135}" type="presParOf" srcId="{010B792B-74A0-48C2-B459-0B96AEDAFCD2}" destId="{901485D2-F35F-4CE1-8164-F690B6B4B03D}" srcOrd="0" destOrd="0" presId="urn:microsoft.com/office/officeart/2005/8/layout/vList6"/>
    <dgm:cxn modelId="{271404C3-0082-4469-8C4C-CB617C5C92FF}" type="presParOf" srcId="{010B792B-74A0-48C2-B459-0B96AEDAFCD2}" destId="{BA5DAE57-DF17-4BD3-A30B-1BEC471F555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58B2A8-B776-4487-95A6-86E768E1166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205672E-6B4A-4F9A-853A-86EB7C432D3E}">
      <dgm:prSet/>
      <dgm:spPr/>
      <dgm:t>
        <a:bodyPr/>
        <a:lstStyle/>
        <a:p>
          <a:r>
            <a:rPr lang="pt-BR"/>
            <a:t>Em 1850, pela lei Eusébio de Queirós, foi extinto o comércio de escravos para o Brasil.</a:t>
          </a:r>
          <a:endParaRPr lang="en-US"/>
        </a:p>
      </dgm:t>
    </dgm:pt>
    <dgm:pt modelId="{CAECBABE-F4BA-497C-AB18-03D79E73D678}" type="parTrans" cxnId="{123CD334-B850-4806-BAB9-4679C4152363}">
      <dgm:prSet/>
      <dgm:spPr/>
      <dgm:t>
        <a:bodyPr/>
        <a:lstStyle/>
        <a:p>
          <a:endParaRPr lang="en-US"/>
        </a:p>
      </dgm:t>
    </dgm:pt>
    <dgm:pt modelId="{BA6DD73D-11B4-4A65-907C-FF9978B59C86}" type="sibTrans" cxnId="{123CD334-B850-4806-BAB9-4679C4152363}">
      <dgm:prSet/>
      <dgm:spPr/>
      <dgm:t>
        <a:bodyPr/>
        <a:lstStyle/>
        <a:p>
          <a:endParaRPr lang="en-US"/>
        </a:p>
      </dgm:t>
    </dgm:pt>
    <dgm:pt modelId="{2D31A4A2-9B82-4961-8D0F-F466224FA610}">
      <dgm:prSet/>
      <dgm:spPr/>
      <dgm:t>
        <a:bodyPr/>
        <a:lstStyle/>
        <a:p>
          <a:r>
            <a:rPr lang="pt-BR"/>
            <a:t>Esse dinheiro que era para compra de escravos foi aplicado a outros setores da economia.</a:t>
          </a:r>
          <a:endParaRPr lang="en-US"/>
        </a:p>
      </dgm:t>
    </dgm:pt>
    <dgm:pt modelId="{1E97A00E-A243-4796-B356-7EDCA66983A1}" type="parTrans" cxnId="{96AE67FB-FD69-4F27-AF50-7F3D62400E8B}">
      <dgm:prSet/>
      <dgm:spPr/>
      <dgm:t>
        <a:bodyPr/>
        <a:lstStyle/>
        <a:p>
          <a:endParaRPr lang="en-US"/>
        </a:p>
      </dgm:t>
    </dgm:pt>
    <dgm:pt modelId="{CF3AF369-5451-4E3A-B4B9-5744B7A4BE53}" type="sibTrans" cxnId="{96AE67FB-FD69-4F27-AF50-7F3D62400E8B}">
      <dgm:prSet/>
      <dgm:spPr/>
      <dgm:t>
        <a:bodyPr/>
        <a:lstStyle/>
        <a:p>
          <a:endParaRPr lang="en-US"/>
        </a:p>
      </dgm:t>
    </dgm:pt>
    <dgm:pt modelId="{C1824A0A-5371-4E1B-AFBB-E7B9635F3D39}">
      <dgm:prSet/>
      <dgm:spPr/>
      <dgm:t>
        <a:bodyPr/>
        <a:lstStyle/>
        <a:p>
          <a:r>
            <a:rPr lang="pt-BR"/>
            <a:t>Surgindo Industrias de Sabão, vela, Chapéu, Cigarro, Cerveja, Tecido de Algodão etc.</a:t>
          </a:r>
          <a:endParaRPr lang="en-US"/>
        </a:p>
      </dgm:t>
    </dgm:pt>
    <dgm:pt modelId="{AAC832F3-9EF9-454C-A99D-4377992F1DC1}" type="parTrans" cxnId="{8401BCEF-0528-494F-8C56-81623F00E381}">
      <dgm:prSet/>
      <dgm:spPr/>
      <dgm:t>
        <a:bodyPr/>
        <a:lstStyle/>
        <a:p>
          <a:endParaRPr lang="en-US"/>
        </a:p>
      </dgm:t>
    </dgm:pt>
    <dgm:pt modelId="{76721BAB-513C-42AA-9162-71BE6C5C58CE}" type="sibTrans" cxnId="{8401BCEF-0528-494F-8C56-81623F00E381}">
      <dgm:prSet/>
      <dgm:spPr/>
      <dgm:t>
        <a:bodyPr/>
        <a:lstStyle/>
        <a:p>
          <a:endParaRPr lang="en-US"/>
        </a:p>
      </dgm:t>
    </dgm:pt>
    <dgm:pt modelId="{48032DC0-E110-4CAD-B393-97ABA6207E23}">
      <dgm:prSet/>
      <dgm:spPr/>
      <dgm:t>
        <a:bodyPr/>
        <a:lstStyle/>
        <a:p>
          <a:r>
            <a:rPr lang="pt-BR"/>
            <a:t>Surgiram Bancos, empresas de navegação, ferrovias, companhias de seguros, mineradoras etc.</a:t>
          </a:r>
          <a:endParaRPr lang="en-US"/>
        </a:p>
      </dgm:t>
    </dgm:pt>
    <dgm:pt modelId="{B1CE67D0-29A5-4200-A4D7-8748480049AE}" type="parTrans" cxnId="{FED411B4-1521-45A9-ADE4-C0B80762414A}">
      <dgm:prSet/>
      <dgm:spPr/>
      <dgm:t>
        <a:bodyPr/>
        <a:lstStyle/>
        <a:p>
          <a:endParaRPr lang="en-US"/>
        </a:p>
      </dgm:t>
    </dgm:pt>
    <dgm:pt modelId="{F1B136ED-B971-4DD6-A94C-49B2978125CD}" type="sibTrans" cxnId="{FED411B4-1521-45A9-ADE4-C0B80762414A}">
      <dgm:prSet/>
      <dgm:spPr/>
      <dgm:t>
        <a:bodyPr/>
        <a:lstStyle/>
        <a:p>
          <a:endParaRPr lang="en-US"/>
        </a:p>
      </dgm:t>
    </dgm:pt>
    <dgm:pt modelId="{4EC0E079-1B5A-4C57-9FD7-B18BD465E019}">
      <dgm:prSet/>
      <dgm:spPr/>
      <dgm:t>
        <a:bodyPr/>
        <a:lstStyle/>
        <a:p>
          <a:r>
            <a:rPr lang="pt-BR"/>
            <a:t>Na ultima decada do império 1880 – 1889 o Brasil já tina cerca de 55 mil operários no setores têxtil, alimentar, quimico, de madeira, vestuário e metalurgia. </a:t>
          </a:r>
          <a:endParaRPr lang="en-US"/>
        </a:p>
      </dgm:t>
    </dgm:pt>
    <dgm:pt modelId="{1643D840-8F31-4AE0-95BC-D625A2B7B98C}" type="parTrans" cxnId="{672A864E-59DF-4923-A913-07EDBDF6636B}">
      <dgm:prSet/>
      <dgm:spPr/>
      <dgm:t>
        <a:bodyPr/>
        <a:lstStyle/>
        <a:p>
          <a:endParaRPr lang="en-US"/>
        </a:p>
      </dgm:t>
    </dgm:pt>
    <dgm:pt modelId="{030F607E-1B22-497E-A65E-3647F3E108CA}" type="sibTrans" cxnId="{672A864E-59DF-4923-A913-07EDBDF6636B}">
      <dgm:prSet/>
      <dgm:spPr/>
      <dgm:t>
        <a:bodyPr/>
        <a:lstStyle/>
        <a:p>
          <a:endParaRPr lang="en-US"/>
        </a:p>
      </dgm:t>
    </dgm:pt>
    <dgm:pt modelId="{87F2075A-3D49-47AD-A3A7-B6A91BF03A8A}" type="pres">
      <dgm:prSet presAssocID="{2258B2A8-B776-4487-95A6-86E768E11661}" presName="root" presStyleCnt="0">
        <dgm:presLayoutVars>
          <dgm:dir/>
          <dgm:resizeHandles val="exact"/>
        </dgm:presLayoutVars>
      </dgm:prSet>
      <dgm:spPr/>
    </dgm:pt>
    <dgm:pt modelId="{CAABC61D-2DAD-4A00-AE30-3BB193C5DBE5}" type="pres">
      <dgm:prSet presAssocID="{2205672E-6B4A-4F9A-853A-86EB7C432D3E}" presName="compNode" presStyleCnt="0"/>
      <dgm:spPr/>
    </dgm:pt>
    <dgm:pt modelId="{B2747FD2-6E0E-4BAD-86C5-86ED87FC37D2}" type="pres">
      <dgm:prSet presAssocID="{2205672E-6B4A-4F9A-853A-86EB7C432D3E}" presName="bgRect" presStyleLbl="bgShp" presStyleIdx="0" presStyleCnt="5"/>
      <dgm:spPr/>
    </dgm:pt>
    <dgm:pt modelId="{3271D2B3-13C2-4F08-9948-587F0C05F7D4}" type="pres">
      <dgm:prSet presAssocID="{2205672E-6B4A-4F9A-853A-86EB7C432D3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3E3CCEF9-FDDD-45BD-B092-6CF4C34CF8A0}" type="pres">
      <dgm:prSet presAssocID="{2205672E-6B4A-4F9A-853A-86EB7C432D3E}" presName="spaceRect" presStyleCnt="0"/>
      <dgm:spPr/>
    </dgm:pt>
    <dgm:pt modelId="{90B10FEA-0F3A-4777-BD53-81B82BF0C323}" type="pres">
      <dgm:prSet presAssocID="{2205672E-6B4A-4F9A-853A-86EB7C432D3E}" presName="parTx" presStyleLbl="revTx" presStyleIdx="0" presStyleCnt="5">
        <dgm:presLayoutVars>
          <dgm:chMax val="0"/>
          <dgm:chPref val="0"/>
        </dgm:presLayoutVars>
      </dgm:prSet>
      <dgm:spPr/>
    </dgm:pt>
    <dgm:pt modelId="{0C3521C1-146A-483F-9B51-8209AC781451}" type="pres">
      <dgm:prSet presAssocID="{BA6DD73D-11B4-4A65-907C-FF9978B59C86}" presName="sibTrans" presStyleCnt="0"/>
      <dgm:spPr/>
    </dgm:pt>
    <dgm:pt modelId="{1DF37281-E49C-4682-8042-34ADA5F7CF0A}" type="pres">
      <dgm:prSet presAssocID="{2D31A4A2-9B82-4961-8D0F-F466224FA610}" presName="compNode" presStyleCnt="0"/>
      <dgm:spPr/>
    </dgm:pt>
    <dgm:pt modelId="{A787F8C0-AEB2-4CA4-A20C-FABFDFFD1D20}" type="pres">
      <dgm:prSet presAssocID="{2D31A4A2-9B82-4961-8D0F-F466224FA610}" presName="bgRect" presStyleLbl="bgShp" presStyleIdx="1" presStyleCnt="5"/>
      <dgm:spPr/>
    </dgm:pt>
    <dgm:pt modelId="{C048410B-5AFB-4D36-92E0-CD5FF4381615}" type="pres">
      <dgm:prSet presAssocID="{2D31A4A2-9B82-4961-8D0F-F466224FA61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713A886C-DF39-4688-B892-E33D425C3D6A}" type="pres">
      <dgm:prSet presAssocID="{2D31A4A2-9B82-4961-8D0F-F466224FA610}" presName="spaceRect" presStyleCnt="0"/>
      <dgm:spPr/>
    </dgm:pt>
    <dgm:pt modelId="{2DABC192-C503-4385-A80C-0DB261B17E7A}" type="pres">
      <dgm:prSet presAssocID="{2D31A4A2-9B82-4961-8D0F-F466224FA610}" presName="parTx" presStyleLbl="revTx" presStyleIdx="1" presStyleCnt="5">
        <dgm:presLayoutVars>
          <dgm:chMax val="0"/>
          <dgm:chPref val="0"/>
        </dgm:presLayoutVars>
      </dgm:prSet>
      <dgm:spPr/>
    </dgm:pt>
    <dgm:pt modelId="{4351005A-14BD-4340-BBD5-DCBFCB946F40}" type="pres">
      <dgm:prSet presAssocID="{CF3AF369-5451-4E3A-B4B9-5744B7A4BE53}" presName="sibTrans" presStyleCnt="0"/>
      <dgm:spPr/>
    </dgm:pt>
    <dgm:pt modelId="{C597B798-8217-42CB-8CD1-04FFC4F8DE8E}" type="pres">
      <dgm:prSet presAssocID="{C1824A0A-5371-4E1B-AFBB-E7B9635F3D39}" presName="compNode" presStyleCnt="0"/>
      <dgm:spPr/>
    </dgm:pt>
    <dgm:pt modelId="{3CD9FF16-B52E-40D7-A994-BDF6890D05FA}" type="pres">
      <dgm:prSet presAssocID="{C1824A0A-5371-4E1B-AFBB-E7B9635F3D39}" presName="bgRect" presStyleLbl="bgShp" presStyleIdx="2" presStyleCnt="5"/>
      <dgm:spPr/>
    </dgm:pt>
    <dgm:pt modelId="{F2D9DFDB-48B0-4C80-92B6-F9F48EEA831E}" type="pres">
      <dgm:prSet presAssocID="{C1824A0A-5371-4E1B-AFBB-E7B9635F3D3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wel"/>
        </a:ext>
      </dgm:extLst>
    </dgm:pt>
    <dgm:pt modelId="{D1A80744-01D0-4CC2-BDA5-CFEDE23ACC45}" type="pres">
      <dgm:prSet presAssocID="{C1824A0A-5371-4E1B-AFBB-E7B9635F3D39}" presName="spaceRect" presStyleCnt="0"/>
      <dgm:spPr/>
    </dgm:pt>
    <dgm:pt modelId="{A1DC3CAC-C52F-42FC-8241-25FA514E8710}" type="pres">
      <dgm:prSet presAssocID="{C1824A0A-5371-4E1B-AFBB-E7B9635F3D39}" presName="parTx" presStyleLbl="revTx" presStyleIdx="2" presStyleCnt="5">
        <dgm:presLayoutVars>
          <dgm:chMax val="0"/>
          <dgm:chPref val="0"/>
        </dgm:presLayoutVars>
      </dgm:prSet>
      <dgm:spPr/>
    </dgm:pt>
    <dgm:pt modelId="{71B35BFD-2A9B-413D-B6E7-27AEA29281A2}" type="pres">
      <dgm:prSet presAssocID="{76721BAB-513C-42AA-9162-71BE6C5C58CE}" presName="sibTrans" presStyleCnt="0"/>
      <dgm:spPr/>
    </dgm:pt>
    <dgm:pt modelId="{BA05833C-D347-4985-A882-77CF4C4B5EFB}" type="pres">
      <dgm:prSet presAssocID="{48032DC0-E110-4CAD-B393-97ABA6207E23}" presName="compNode" presStyleCnt="0"/>
      <dgm:spPr/>
    </dgm:pt>
    <dgm:pt modelId="{6FA08159-6DDA-4C0F-9A58-8961536BD3B7}" type="pres">
      <dgm:prSet presAssocID="{48032DC0-E110-4CAD-B393-97ABA6207E23}" presName="bgRect" presStyleLbl="bgShp" presStyleIdx="3" presStyleCnt="5"/>
      <dgm:spPr/>
    </dgm:pt>
    <dgm:pt modelId="{08E5F779-9CF3-4EB7-93AB-0257622FEFCC}" type="pres">
      <dgm:prSet presAssocID="{48032DC0-E110-4CAD-B393-97ABA6207E2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577C7AC7-F426-4128-84F2-D6F9BB6D1961}" type="pres">
      <dgm:prSet presAssocID="{48032DC0-E110-4CAD-B393-97ABA6207E23}" presName="spaceRect" presStyleCnt="0"/>
      <dgm:spPr/>
    </dgm:pt>
    <dgm:pt modelId="{85275F69-6741-4541-AF63-7647AEDC6703}" type="pres">
      <dgm:prSet presAssocID="{48032DC0-E110-4CAD-B393-97ABA6207E23}" presName="parTx" presStyleLbl="revTx" presStyleIdx="3" presStyleCnt="5">
        <dgm:presLayoutVars>
          <dgm:chMax val="0"/>
          <dgm:chPref val="0"/>
        </dgm:presLayoutVars>
      </dgm:prSet>
      <dgm:spPr/>
    </dgm:pt>
    <dgm:pt modelId="{7DB75EB6-D749-4F5A-8C71-08965A3D3327}" type="pres">
      <dgm:prSet presAssocID="{F1B136ED-B971-4DD6-A94C-49B2978125CD}" presName="sibTrans" presStyleCnt="0"/>
      <dgm:spPr/>
    </dgm:pt>
    <dgm:pt modelId="{BF345086-2FF7-4577-BFF2-2074F539029D}" type="pres">
      <dgm:prSet presAssocID="{4EC0E079-1B5A-4C57-9FD7-B18BD465E019}" presName="compNode" presStyleCnt="0"/>
      <dgm:spPr/>
    </dgm:pt>
    <dgm:pt modelId="{8F8CC629-BF2D-4FE6-82D7-FB2EF5868880}" type="pres">
      <dgm:prSet presAssocID="{4EC0E079-1B5A-4C57-9FD7-B18BD465E019}" presName="bgRect" presStyleLbl="bgShp" presStyleIdx="4" presStyleCnt="5"/>
      <dgm:spPr/>
    </dgm:pt>
    <dgm:pt modelId="{2F90C348-571E-4B4C-A865-013A39813174}" type="pres">
      <dgm:prSet presAssocID="{4EC0E079-1B5A-4C57-9FD7-B18BD465E01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kirt"/>
        </a:ext>
      </dgm:extLst>
    </dgm:pt>
    <dgm:pt modelId="{9BE93435-927B-4E39-B653-017F71499F19}" type="pres">
      <dgm:prSet presAssocID="{4EC0E079-1B5A-4C57-9FD7-B18BD465E019}" presName="spaceRect" presStyleCnt="0"/>
      <dgm:spPr/>
    </dgm:pt>
    <dgm:pt modelId="{7E1FF25A-6B69-4DCB-B23F-4791814761F3}" type="pres">
      <dgm:prSet presAssocID="{4EC0E079-1B5A-4C57-9FD7-B18BD465E019}" presName="parTx" presStyleLbl="revTx" presStyleIdx="4" presStyleCnt="5">
        <dgm:presLayoutVars>
          <dgm:chMax val="0"/>
          <dgm:chPref val="0"/>
        </dgm:presLayoutVars>
      </dgm:prSet>
      <dgm:spPr/>
    </dgm:pt>
  </dgm:ptLst>
  <dgm:cxnLst>
    <dgm:cxn modelId="{123CD334-B850-4806-BAB9-4679C4152363}" srcId="{2258B2A8-B776-4487-95A6-86E768E11661}" destId="{2205672E-6B4A-4F9A-853A-86EB7C432D3E}" srcOrd="0" destOrd="0" parTransId="{CAECBABE-F4BA-497C-AB18-03D79E73D678}" sibTransId="{BA6DD73D-11B4-4A65-907C-FF9978B59C86}"/>
    <dgm:cxn modelId="{1B21A33C-D73A-433D-B838-3DD658043F3E}" type="presOf" srcId="{2D31A4A2-9B82-4961-8D0F-F466224FA610}" destId="{2DABC192-C503-4385-A80C-0DB261B17E7A}" srcOrd="0" destOrd="0" presId="urn:microsoft.com/office/officeart/2018/2/layout/IconVerticalSolidList"/>
    <dgm:cxn modelId="{FBFAC35F-6C85-4078-8511-7B127871C4AC}" type="presOf" srcId="{2205672E-6B4A-4F9A-853A-86EB7C432D3E}" destId="{90B10FEA-0F3A-4777-BD53-81B82BF0C323}" srcOrd="0" destOrd="0" presId="urn:microsoft.com/office/officeart/2018/2/layout/IconVerticalSolidList"/>
    <dgm:cxn modelId="{672A864E-59DF-4923-A913-07EDBDF6636B}" srcId="{2258B2A8-B776-4487-95A6-86E768E11661}" destId="{4EC0E079-1B5A-4C57-9FD7-B18BD465E019}" srcOrd="4" destOrd="0" parTransId="{1643D840-8F31-4AE0-95BC-D625A2B7B98C}" sibTransId="{030F607E-1B22-497E-A65E-3647F3E108CA}"/>
    <dgm:cxn modelId="{AC617797-CE44-4459-B06F-E8B001E1BF63}" type="presOf" srcId="{C1824A0A-5371-4E1B-AFBB-E7B9635F3D39}" destId="{A1DC3CAC-C52F-42FC-8241-25FA514E8710}" srcOrd="0" destOrd="0" presId="urn:microsoft.com/office/officeart/2018/2/layout/IconVerticalSolidList"/>
    <dgm:cxn modelId="{582A6CA6-3ED5-49A2-8616-CAAEFE15812F}" type="presOf" srcId="{2258B2A8-B776-4487-95A6-86E768E11661}" destId="{87F2075A-3D49-47AD-A3A7-B6A91BF03A8A}" srcOrd="0" destOrd="0" presId="urn:microsoft.com/office/officeart/2018/2/layout/IconVerticalSolidList"/>
    <dgm:cxn modelId="{FED411B4-1521-45A9-ADE4-C0B80762414A}" srcId="{2258B2A8-B776-4487-95A6-86E768E11661}" destId="{48032DC0-E110-4CAD-B393-97ABA6207E23}" srcOrd="3" destOrd="0" parTransId="{B1CE67D0-29A5-4200-A4D7-8748480049AE}" sibTransId="{F1B136ED-B971-4DD6-A94C-49B2978125CD}"/>
    <dgm:cxn modelId="{625093B4-D506-4ABF-A080-44DED16EBFB7}" type="presOf" srcId="{48032DC0-E110-4CAD-B393-97ABA6207E23}" destId="{85275F69-6741-4541-AF63-7647AEDC6703}" srcOrd="0" destOrd="0" presId="urn:microsoft.com/office/officeart/2018/2/layout/IconVerticalSolidList"/>
    <dgm:cxn modelId="{71B1C6CC-A408-48E7-AE1B-CDB03EC7D8B1}" type="presOf" srcId="{4EC0E079-1B5A-4C57-9FD7-B18BD465E019}" destId="{7E1FF25A-6B69-4DCB-B23F-4791814761F3}" srcOrd="0" destOrd="0" presId="urn:microsoft.com/office/officeart/2018/2/layout/IconVerticalSolidList"/>
    <dgm:cxn modelId="{8401BCEF-0528-494F-8C56-81623F00E381}" srcId="{2258B2A8-B776-4487-95A6-86E768E11661}" destId="{C1824A0A-5371-4E1B-AFBB-E7B9635F3D39}" srcOrd="2" destOrd="0" parTransId="{AAC832F3-9EF9-454C-A99D-4377992F1DC1}" sibTransId="{76721BAB-513C-42AA-9162-71BE6C5C58CE}"/>
    <dgm:cxn modelId="{96AE67FB-FD69-4F27-AF50-7F3D62400E8B}" srcId="{2258B2A8-B776-4487-95A6-86E768E11661}" destId="{2D31A4A2-9B82-4961-8D0F-F466224FA610}" srcOrd="1" destOrd="0" parTransId="{1E97A00E-A243-4796-B356-7EDCA66983A1}" sibTransId="{CF3AF369-5451-4E3A-B4B9-5744B7A4BE53}"/>
    <dgm:cxn modelId="{7161E46D-F7EE-4C97-AD38-E5453512FFB4}" type="presParOf" srcId="{87F2075A-3D49-47AD-A3A7-B6A91BF03A8A}" destId="{CAABC61D-2DAD-4A00-AE30-3BB193C5DBE5}" srcOrd="0" destOrd="0" presId="urn:microsoft.com/office/officeart/2018/2/layout/IconVerticalSolidList"/>
    <dgm:cxn modelId="{87E9C256-5E78-41BD-95C1-F286E8ACB5CD}" type="presParOf" srcId="{CAABC61D-2DAD-4A00-AE30-3BB193C5DBE5}" destId="{B2747FD2-6E0E-4BAD-86C5-86ED87FC37D2}" srcOrd="0" destOrd="0" presId="urn:microsoft.com/office/officeart/2018/2/layout/IconVerticalSolidList"/>
    <dgm:cxn modelId="{A1D3C216-B346-4156-B7FA-452E34010920}" type="presParOf" srcId="{CAABC61D-2DAD-4A00-AE30-3BB193C5DBE5}" destId="{3271D2B3-13C2-4F08-9948-587F0C05F7D4}" srcOrd="1" destOrd="0" presId="urn:microsoft.com/office/officeart/2018/2/layout/IconVerticalSolidList"/>
    <dgm:cxn modelId="{A0F44BD2-227A-42BF-ACB5-2699C9AB1C68}" type="presParOf" srcId="{CAABC61D-2DAD-4A00-AE30-3BB193C5DBE5}" destId="{3E3CCEF9-FDDD-45BD-B092-6CF4C34CF8A0}" srcOrd="2" destOrd="0" presId="urn:microsoft.com/office/officeart/2018/2/layout/IconVerticalSolidList"/>
    <dgm:cxn modelId="{E117C797-ACA6-466D-B5E6-D0F0044C7A55}" type="presParOf" srcId="{CAABC61D-2DAD-4A00-AE30-3BB193C5DBE5}" destId="{90B10FEA-0F3A-4777-BD53-81B82BF0C323}" srcOrd="3" destOrd="0" presId="urn:microsoft.com/office/officeart/2018/2/layout/IconVerticalSolidList"/>
    <dgm:cxn modelId="{22DA370C-685D-4F2A-B8BA-80F2D98AA85A}" type="presParOf" srcId="{87F2075A-3D49-47AD-A3A7-B6A91BF03A8A}" destId="{0C3521C1-146A-483F-9B51-8209AC781451}" srcOrd="1" destOrd="0" presId="urn:microsoft.com/office/officeart/2018/2/layout/IconVerticalSolidList"/>
    <dgm:cxn modelId="{ABA97CA9-9475-4924-B684-2D60F7FCC739}" type="presParOf" srcId="{87F2075A-3D49-47AD-A3A7-B6A91BF03A8A}" destId="{1DF37281-E49C-4682-8042-34ADA5F7CF0A}" srcOrd="2" destOrd="0" presId="urn:microsoft.com/office/officeart/2018/2/layout/IconVerticalSolidList"/>
    <dgm:cxn modelId="{D0C0FBE8-167F-4CF7-B33C-D8C68A94CE6B}" type="presParOf" srcId="{1DF37281-E49C-4682-8042-34ADA5F7CF0A}" destId="{A787F8C0-AEB2-4CA4-A20C-FABFDFFD1D20}" srcOrd="0" destOrd="0" presId="urn:microsoft.com/office/officeart/2018/2/layout/IconVerticalSolidList"/>
    <dgm:cxn modelId="{2FF81279-85E5-48BD-A9B9-155949FBCEE9}" type="presParOf" srcId="{1DF37281-E49C-4682-8042-34ADA5F7CF0A}" destId="{C048410B-5AFB-4D36-92E0-CD5FF4381615}" srcOrd="1" destOrd="0" presId="urn:microsoft.com/office/officeart/2018/2/layout/IconVerticalSolidList"/>
    <dgm:cxn modelId="{BC76CE3B-B4F8-429E-8E6B-CB4608B440C8}" type="presParOf" srcId="{1DF37281-E49C-4682-8042-34ADA5F7CF0A}" destId="{713A886C-DF39-4688-B892-E33D425C3D6A}" srcOrd="2" destOrd="0" presId="urn:microsoft.com/office/officeart/2018/2/layout/IconVerticalSolidList"/>
    <dgm:cxn modelId="{221FC660-F6A3-4500-988C-23AEE415209A}" type="presParOf" srcId="{1DF37281-E49C-4682-8042-34ADA5F7CF0A}" destId="{2DABC192-C503-4385-A80C-0DB261B17E7A}" srcOrd="3" destOrd="0" presId="urn:microsoft.com/office/officeart/2018/2/layout/IconVerticalSolidList"/>
    <dgm:cxn modelId="{21CE6DD1-3F3F-45D5-976B-5EEA32324CCD}" type="presParOf" srcId="{87F2075A-3D49-47AD-A3A7-B6A91BF03A8A}" destId="{4351005A-14BD-4340-BBD5-DCBFCB946F40}" srcOrd="3" destOrd="0" presId="urn:microsoft.com/office/officeart/2018/2/layout/IconVerticalSolidList"/>
    <dgm:cxn modelId="{768134D8-7BAE-425A-BE8B-89A46E1672F1}" type="presParOf" srcId="{87F2075A-3D49-47AD-A3A7-B6A91BF03A8A}" destId="{C597B798-8217-42CB-8CD1-04FFC4F8DE8E}" srcOrd="4" destOrd="0" presId="urn:microsoft.com/office/officeart/2018/2/layout/IconVerticalSolidList"/>
    <dgm:cxn modelId="{F076D3E3-0EF1-4BEC-B196-96889817FD07}" type="presParOf" srcId="{C597B798-8217-42CB-8CD1-04FFC4F8DE8E}" destId="{3CD9FF16-B52E-40D7-A994-BDF6890D05FA}" srcOrd="0" destOrd="0" presId="urn:microsoft.com/office/officeart/2018/2/layout/IconVerticalSolidList"/>
    <dgm:cxn modelId="{33D64C24-9D99-4885-AEF7-8E40CE8E28E1}" type="presParOf" srcId="{C597B798-8217-42CB-8CD1-04FFC4F8DE8E}" destId="{F2D9DFDB-48B0-4C80-92B6-F9F48EEA831E}" srcOrd="1" destOrd="0" presId="urn:microsoft.com/office/officeart/2018/2/layout/IconVerticalSolidList"/>
    <dgm:cxn modelId="{3B270127-27BC-47D5-925B-0AA2493263A5}" type="presParOf" srcId="{C597B798-8217-42CB-8CD1-04FFC4F8DE8E}" destId="{D1A80744-01D0-4CC2-BDA5-CFEDE23ACC45}" srcOrd="2" destOrd="0" presId="urn:microsoft.com/office/officeart/2018/2/layout/IconVerticalSolidList"/>
    <dgm:cxn modelId="{EB7D503B-05DB-431C-88D5-39156B0B9884}" type="presParOf" srcId="{C597B798-8217-42CB-8CD1-04FFC4F8DE8E}" destId="{A1DC3CAC-C52F-42FC-8241-25FA514E8710}" srcOrd="3" destOrd="0" presId="urn:microsoft.com/office/officeart/2018/2/layout/IconVerticalSolidList"/>
    <dgm:cxn modelId="{271CF965-3321-4AE4-A150-44B4C623049E}" type="presParOf" srcId="{87F2075A-3D49-47AD-A3A7-B6A91BF03A8A}" destId="{71B35BFD-2A9B-413D-B6E7-27AEA29281A2}" srcOrd="5" destOrd="0" presId="urn:microsoft.com/office/officeart/2018/2/layout/IconVerticalSolidList"/>
    <dgm:cxn modelId="{3E28F7DB-588D-4278-A932-2C8C2886FA56}" type="presParOf" srcId="{87F2075A-3D49-47AD-A3A7-B6A91BF03A8A}" destId="{BA05833C-D347-4985-A882-77CF4C4B5EFB}" srcOrd="6" destOrd="0" presId="urn:microsoft.com/office/officeart/2018/2/layout/IconVerticalSolidList"/>
    <dgm:cxn modelId="{09A86EA5-3A57-4CBD-A964-EB7A0D42049D}" type="presParOf" srcId="{BA05833C-D347-4985-A882-77CF4C4B5EFB}" destId="{6FA08159-6DDA-4C0F-9A58-8961536BD3B7}" srcOrd="0" destOrd="0" presId="urn:microsoft.com/office/officeart/2018/2/layout/IconVerticalSolidList"/>
    <dgm:cxn modelId="{9C2A141A-5488-45B9-BEBA-EFEF1CF2198B}" type="presParOf" srcId="{BA05833C-D347-4985-A882-77CF4C4B5EFB}" destId="{08E5F779-9CF3-4EB7-93AB-0257622FEFCC}" srcOrd="1" destOrd="0" presId="urn:microsoft.com/office/officeart/2018/2/layout/IconVerticalSolidList"/>
    <dgm:cxn modelId="{E521E200-A391-4DAD-B2FF-D087F44C56BE}" type="presParOf" srcId="{BA05833C-D347-4985-A882-77CF4C4B5EFB}" destId="{577C7AC7-F426-4128-84F2-D6F9BB6D1961}" srcOrd="2" destOrd="0" presId="urn:microsoft.com/office/officeart/2018/2/layout/IconVerticalSolidList"/>
    <dgm:cxn modelId="{FEB49057-7B43-4532-B7CC-0E614033847B}" type="presParOf" srcId="{BA05833C-D347-4985-A882-77CF4C4B5EFB}" destId="{85275F69-6741-4541-AF63-7647AEDC6703}" srcOrd="3" destOrd="0" presId="urn:microsoft.com/office/officeart/2018/2/layout/IconVerticalSolidList"/>
    <dgm:cxn modelId="{F44C17CA-4B55-40F1-A602-32129BDD396B}" type="presParOf" srcId="{87F2075A-3D49-47AD-A3A7-B6A91BF03A8A}" destId="{7DB75EB6-D749-4F5A-8C71-08965A3D3327}" srcOrd="7" destOrd="0" presId="urn:microsoft.com/office/officeart/2018/2/layout/IconVerticalSolidList"/>
    <dgm:cxn modelId="{9346F807-CF38-47CE-856F-3D94453FAC3D}" type="presParOf" srcId="{87F2075A-3D49-47AD-A3A7-B6A91BF03A8A}" destId="{BF345086-2FF7-4577-BFF2-2074F539029D}" srcOrd="8" destOrd="0" presId="urn:microsoft.com/office/officeart/2018/2/layout/IconVerticalSolidList"/>
    <dgm:cxn modelId="{E51370A2-522A-4BA6-89C0-7CFB26836A1B}" type="presParOf" srcId="{BF345086-2FF7-4577-BFF2-2074F539029D}" destId="{8F8CC629-BF2D-4FE6-82D7-FB2EF5868880}" srcOrd="0" destOrd="0" presId="urn:microsoft.com/office/officeart/2018/2/layout/IconVerticalSolidList"/>
    <dgm:cxn modelId="{173605A5-1C59-4202-92B0-7317B7750CC3}" type="presParOf" srcId="{BF345086-2FF7-4577-BFF2-2074F539029D}" destId="{2F90C348-571E-4B4C-A865-013A39813174}" srcOrd="1" destOrd="0" presId="urn:microsoft.com/office/officeart/2018/2/layout/IconVerticalSolidList"/>
    <dgm:cxn modelId="{ADA50123-006C-44D4-886F-7E2AEE41D26E}" type="presParOf" srcId="{BF345086-2FF7-4577-BFF2-2074F539029D}" destId="{9BE93435-927B-4E39-B653-017F71499F19}" srcOrd="2" destOrd="0" presId="urn:microsoft.com/office/officeart/2018/2/layout/IconVerticalSolidList"/>
    <dgm:cxn modelId="{9DF6F15A-7185-43DF-82FA-69EC656CB40A}" type="presParOf" srcId="{BF345086-2FF7-4577-BFF2-2074F539029D}" destId="{7E1FF25A-6B69-4DCB-B23F-4791814761F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CD75B7-2156-421E-BE48-4E62164E6D0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232A20B-C64D-4FE2-9A0A-70F406AB8408}">
      <dgm:prSet/>
      <dgm:spPr/>
      <dgm:t>
        <a:bodyPr/>
        <a:lstStyle/>
        <a:p>
          <a:r>
            <a:rPr lang="pt-BR"/>
            <a:t>Apesar dos esforços a estrutura do Brasil colonial permaneceu em três elementos: latifúndios, agricultura de exportação e trabalho escravo.</a:t>
          </a:r>
          <a:endParaRPr lang="en-US"/>
        </a:p>
      </dgm:t>
    </dgm:pt>
    <dgm:pt modelId="{779C2199-ADCB-49D6-AA30-BC0E8E44F7FC}" type="parTrans" cxnId="{D8F4815F-F424-4EC7-82BF-2972F4CD2F67}">
      <dgm:prSet/>
      <dgm:spPr/>
      <dgm:t>
        <a:bodyPr/>
        <a:lstStyle/>
        <a:p>
          <a:endParaRPr lang="en-US"/>
        </a:p>
      </dgm:t>
    </dgm:pt>
    <dgm:pt modelId="{79BC4ED4-6110-490F-BC68-A9B36FFC1A43}" type="sibTrans" cxnId="{D8F4815F-F424-4EC7-82BF-2972F4CD2F67}">
      <dgm:prSet/>
      <dgm:spPr/>
      <dgm:t>
        <a:bodyPr/>
        <a:lstStyle/>
        <a:p>
          <a:endParaRPr lang="en-US"/>
        </a:p>
      </dgm:t>
    </dgm:pt>
    <dgm:pt modelId="{69809439-6183-47D0-967B-44CC121056C6}">
      <dgm:prSet/>
      <dgm:spPr/>
      <dgm:t>
        <a:bodyPr/>
        <a:lstStyle/>
        <a:p>
          <a:r>
            <a:rPr lang="pt-BR"/>
            <a:t>A consagração dessa estrutura tradicional pode ser observada na Lei de Terras aprovadas 1850.</a:t>
          </a:r>
          <a:endParaRPr lang="en-US"/>
        </a:p>
      </dgm:t>
    </dgm:pt>
    <dgm:pt modelId="{1C4FFA2B-F76E-4A2A-AA08-E947B026BC57}" type="parTrans" cxnId="{26096A71-55FE-431C-B78B-4748F0C75A11}">
      <dgm:prSet/>
      <dgm:spPr/>
      <dgm:t>
        <a:bodyPr/>
        <a:lstStyle/>
        <a:p>
          <a:endParaRPr lang="en-US"/>
        </a:p>
      </dgm:t>
    </dgm:pt>
    <dgm:pt modelId="{965B25A2-1398-405D-A92D-4D254F40A29D}" type="sibTrans" cxnId="{26096A71-55FE-431C-B78B-4748F0C75A11}">
      <dgm:prSet/>
      <dgm:spPr/>
      <dgm:t>
        <a:bodyPr/>
        <a:lstStyle/>
        <a:p>
          <a:endParaRPr lang="en-US"/>
        </a:p>
      </dgm:t>
    </dgm:pt>
    <dgm:pt modelId="{D4D3C666-C501-4079-AAD6-69E75693E058}">
      <dgm:prSet/>
      <dgm:spPr/>
      <dgm:t>
        <a:bodyPr/>
        <a:lstStyle/>
        <a:p>
          <a:r>
            <a:rPr lang="pt-BR"/>
            <a:t>Essa Lei estabelecia que o meio normal de se adquirir a propriedade da terra era a compra e não a posse (ocupação) da área. Assim, comenta Darcy Ribeiro:</a:t>
          </a:r>
          <a:endParaRPr lang="en-US"/>
        </a:p>
      </dgm:t>
    </dgm:pt>
    <dgm:pt modelId="{9ABDA728-2F08-4399-A320-C679655241BC}" type="parTrans" cxnId="{22EC0ADC-63D5-4393-BF02-82FD66F58FB8}">
      <dgm:prSet/>
      <dgm:spPr/>
      <dgm:t>
        <a:bodyPr/>
        <a:lstStyle/>
        <a:p>
          <a:endParaRPr lang="en-US"/>
        </a:p>
      </dgm:t>
    </dgm:pt>
    <dgm:pt modelId="{DD3DB3D2-3300-4DA6-B944-92B5335A22D2}" type="sibTrans" cxnId="{22EC0ADC-63D5-4393-BF02-82FD66F58FB8}">
      <dgm:prSet/>
      <dgm:spPr/>
      <dgm:t>
        <a:bodyPr/>
        <a:lstStyle/>
        <a:p>
          <a:endParaRPr lang="en-US"/>
        </a:p>
      </dgm:t>
    </dgm:pt>
    <dgm:pt modelId="{13FD1FE8-82BD-4FE8-8DC6-925648583BD1}" type="pres">
      <dgm:prSet presAssocID="{A4CD75B7-2156-421E-BE48-4E62164E6D05}" presName="root" presStyleCnt="0">
        <dgm:presLayoutVars>
          <dgm:dir/>
          <dgm:resizeHandles val="exact"/>
        </dgm:presLayoutVars>
      </dgm:prSet>
      <dgm:spPr/>
    </dgm:pt>
    <dgm:pt modelId="{1D4E1802-DB90-4CC8-934C-F3DE27BBC30A}" type="pres">
      <dgm:prSet presAssocID="{4232A20B-C64D-4FE2-9A0A-70F406AB8408}" presName="compNode" presStyleCnt="0"/>
      <dgm:spPr/>
    </dgm:pt>
    <dgm:pt modelId="{AA012F54-BF7A-4B60-810D-A52101EE6120}" type="pres">
      <dgm:prSet presAssocID="{4232A20B-C64D-4FE2-9A0A-70F406AB8408}" presName="bgRect" presStyleLbl="bgShp" presStyleIdx="0" presStyleCnt="3"/>
      <dgm:spPr/>
    </dgm:pt>
    <dgm:pt modelId="{89BCC7B2-5E73-45EE-8B28-5D8B3F9B33A6}" type="pres">
      <dgm:prSet presAssocID="{4232A20B-C64D-4FE2-9A0A-70F406AB840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n"/>
        </a:ext>
      </dgm:extLst>
    </dgm:pt>
    <dgm:pt modelId="{DD743976-D0C4-4B10-941B-8738EDC25908}" type="pres">
      <dgm:prSet presAssocID="{4232A20B-C64D-4FE2-9A0A-70F406AB8408}" presName="spaceRect" presStyleCnt="0"/>
      <dgm:spPr/>
    </dgm:pt>
    <dgm:pt modelId="{5956A605-DD87-475C-B9FA-5C5183557BB9}" type="pres">
      <dgm:prSet presAssocID="{4232A20B-C64D-4FE2-9A0A-70F406AB8408}" presName="parTx" presStyleLbl="revTx" presStyleIdx="0" presStyleCnt="3">
        <dgm:presLayoutVars>
          <dgm:chMax val="0"/>
          <dgm:chPref val="0"/>
        </dgm:presLayoutVars>
      </dgm:prSet>
      <dgm:spPr/>
    </dgm:pt>
    <dgm:pt modelId="{EB06CBBD-3387-4089-BC04-F71DCD562FCA}" type="pres">
      <dgm:prSet presAssocID="{79BC4ED4-6110-490F-BC68-A9B36FFC1A43}" presName="sibTrans" presStyleCnt="0"/>
      <dgm:spPr/>
    </dgm:pt>
    <dgm:pt modelId="{5984EEEF-D5A1-4E08-BD3F-86E95222BF7A}" type="pres">
      <dgm:prSet presAssocID="{69809439-6183-47D0-967B-44CC121056C6}" presName="compNode" presStyleCnt="0"/>
      <dgm:spPr/>
    </dgm:pt>
    <dgm:pt modelId="{F35006AA-BBAE-4A3E-93F0-CB0E1DF98F27}" type="pres">
      <dgm:prSet presAssocID="{69809439-6183-47D0-967B-44CC121056C6}" presName="bgRect" presStyleLbl="bgShp" presStyleIdx="1" presStyleCnt="3"/>
      <dgm:spPr/>
    </dgm:pt>
    <dgm:pt modelId="{8AFA314E-0AB3-4D71-B3F0-56233C4E8B0B}" type="pres">
      <dgm:prSet presAssocID="{69809439-6183-47D0-967B-44CC121056C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C766830F-0604-4E02-8C31-AB89A6D7CB79}" type="pres">
      <dgm:prSet presAssocID="{69809439-6183-47D0-967B-44CC121056C6}" presName="spaceRect" presStyleCnt="0"/>
      <dgm:spPr/>
    </dgm:pt>
    <dgm:pt modelId="{04909CAA-6B7F-45EC-BD45-A667D9A438BF}" type="pres">
      <dgm:prSet presAssocID="{69809439-6183-47D0-967B-44CC121056C6}" presName="parTx" presStyleLbl="revTx" presStyleIdx="1" presStyleCnt="3">
        <dgm:presLayoutVars>
          <dgm:chMax val="0"/>
          <dgm:chPref val="0"/>
        </dgm:presLayoutVars>
      </dgm:prSet>
      <dgm:spPr/>
    </dgm:pt>
    <dgm:pt modelId="{3174483D-8215-48DB-B97C-42D74C42176C}" type="pres">
      <dgm:prSet presAssocID="{965B25A2-1398-405D-A92D-4D254F40A29D}" presName="sibTrans" presStyleCnt="0"/>
      <dgm:spPr/>
    </dgm:pt>
    <dgm:pt modelId="{A5CB6E4A-5DB5-4ABD-A4FB-475E9797B794}" type="pres">
      <dgm:prSet presAssocID="{D4D3C666-C501-4079-AAD6-69E75693E058}" presName="compNode" presStyleCnt="0"/>
      <dgm:spPr/>
    </dgm:pt>
    <dgm:pt modelId="{883109E6-B423-4552-8DD7-D109BC729009}" type="pres">
      <dgm:prSet presAssocID="{D4D3C666-C501-4079-AAD6-69E75693E058}" presName="bgRect" presStyleLbl="bgShp" presStyleIdx="2" presStyleCnt="3"/>
      <dgm:spPr/>
    </dgm:pt>
    <dgm:pt modelId="{AEC6438C-F782-4128-9E77-9E830054912E}" type="pres">
      <dgm:prSet presAssocID="{D4D3C666-C501-4079-AAD6-69E75693E05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Yuan"/>
        </a:ext>
      </dgm:extLst>
    </dgm:pt>
    <dgm:pt modelId="{FE14720D-B5FF-474D-9D94-3E8C32477EE2}" type="pres">
      <dgm:prSet presAssocID="{D4D3C666-C501-4079-AAD6-69E75693E058}" presName="spaceRect" presStyleCnt="0"/>
      <dgm:spPr/>
    </dgm:pt>
    <dgm:pt modelId="{CCAE0170-2FE9-45D8-A848-F5400A1C5778}" type="pres">
      <dgm:prSet presAssocID="{D4D3C666-C501-4079-AAD6-69E75693E058}" presName="parTx" presStyleLbl="revTx" presStyleIdx="2" presStyleCnt="3">
        <dgm:presLayoutVars>
          <dgm:chMax val="0"/>
          <dgm:chPref val="0"/>
        </dgm:presLayoutVars>
      </dgm:prSet>
      <dgm:spPr/>
    </dgm:pt>
  </dgm:ptLst>
  <dgm:cxnLst>
    <dgm:cxn modelId="{58FFED37-0B87-4AFE-B5E0-BD960F54DA7D}" type="presOf" srcId="{D4D3C666-C501-4079-AAD6-69E75693E058}" destId="{CCAE0170-2FE9-45D8-A848-F5400A1C5778}" srcOrd="0" destOrd="0" presId="urn:microsoft.com/office/officeart/2018/2/layout/IconVerticalSolidList"/>
    <dgm:cxn modelId="{D8F4815F-F424-4EC7-82BF-2972F4CD2F67}" srcId="{A4CD75B7-2156-421E-BE48-4E62164E6D05}" destId="{4232A20B-C64D-4FE2-9A0A-70F406AB8408}" srcOrd="0" destOrd="0" parTransId="{779C2199-ADCB-49D6-AA30-BC0E8E44F7FC}" sibTransId="{79BC4ED4-6110-490F-BC68-A9B36FFC1A43}"/>
    <dgm:cxn modelId="{26096A71-55FE-431C-B78B-4748F0C75A11}" srcId="{A4CD75B7-2156-421E-BE48-4E62164E6D05}" destId="{69809439-6183-47D0-967B-44CC121056C6}" srcOrd="1" destOrd="0" parTransId="{1C4FFA2B-F76E-4A2A-AA08-E947B026BC57}" sibTransId="{965B25A2-1398-405D-A92D-4D254F40A29D}"/>
    <dgm:cxn modelId="{B9EDC7A2-920D-4BDA-9F23-0E83509EE041}" type="presOf" srcId="{A4CD75B7-2156-421E-BE48-4E62164E6D05}" destId="{13FD1FE8-82BD-4FE8-8DC6-925648583BD1}" srcOrd="0" destOrd="0" presId="urn:microsoft.com/office/officeart/2018/2/layout/IconVerticalSolidList"/>
    <dgm:cxn modelId="{2DD7ADD3-6DF4-4E6C-A851-D62CEF057C25}" type="presOf" srcId="{4232A20B-C64D-4FE2-9A0A-70F406AB8408}" destId="{5956A605-DD87-475C-B9FA-5C5183557BB9}" srcOrd="0" destOrd="0" presId="urn:microsoft.com/office/officeart/2018/2/layout/IconVerticalSolidList"/>
    <dgm:cxn modelId="{22EC0ADC-63D5-4393-BF02-82FD66F58FB8}" srcId="{A4CD75B7-2156-421E-BE48-4E62164E6D05}" destId="{D4D3C666-C501-4079-AAD6-69E75693E058}" srcOrd="2" destOrd="0" parTransId="{9ABDA728-2F08-4399-A320-C679655241BC}" sibTransId="{DD3DB3D2-3300-4DA6-B944-92B5335A22D2}"/>
    <dgm:cxn modelId="{523C13F8-A80E-4C5A-BC0E-899F07E0EA45}" type="presOf" srcId="{69809439-6183-47D0-967B-44CC121056C6}" destId="{04909CAA-6B7F-45EC-BD45-A667D9A438BF}" srcOrd="0" destOrd="0" presId="urn:microsoft.com/office/officeart/2018/2/layout/IconVerticalSolidList"/>
    <dgm:cxn modelId="{3AABDB71-36B8-4008-830C-33BF048290C7}" type="presParOf" srcId="{13FD1FE8-82BD-4FE8-8DC6-925648583BD1}" destId="{1D4E1802-DB90-4CC8-934C-F3DE27BBC30A}" srcOrd="0" destOrd="0" presId="urn:microsoft.com/office/officeart/2018/2/layout/IconVerticalSolidList"/>
    <dgm:cxn modelId="{210FF468-2877-413C-A439-AF7A88DF698C}" type="presParOf" srcId="{1D4E1802-DB90-4CC8-934C-F3DE27BBC30A}" destId="{AA012F54-BF7A-4B60-810D-A52101EE6120}" srcOrd="0" destOrd="0" presId="urn:microsoft.com/office/officeart/2018/2/layout/IconVerticalSolidList"/>
    <dgm:cxn modelId="{7D067E33-4523-4317-9F59-BF7F37F05499}" type="presParOf" srcId="{1D4E1802-DB90-4CC8-934C-F3DE27BBC30A}" destId="{89BCC7B2-5E73-45EE-8B28-5D8B3F9B33A6}" srcOrd="1" destOrd="0" presId="urn:microsoft.com/office/officeart/2018/2/layout/IconVerticalSolidList"/>
    <dgm:cxn modelId="{14007E5D-02D1-4556-B6AF-7297D3AE5D51}" type="presParOf" srcId="{1D4E1802-DB90-4CC8-934C-F3DE27BBC30A}" destId="{DD743976-D0C4-4B10-941B-8738EDC25908}" srcOrd="2" destOrd="0" presId="urn:microsoft.com/office/officeart/2018/2/layout/IconVerticalSolidList"/>
    <dgm:cxn modelId="{E87806EF-894F-4A84-9017-461103A5C824}" type="presParOf" srcId="{1D4E1802-DB90-4CC8-934C-F3DE27BBC30A}" destId="{5956A605-DD87-475C-B9FA-5C5183557BB9}" srcOrd="3" destOrd="0" presId="urn:microsoft.com/office/officeart/2018/2/layout/IconVerticalSolidList"/>
    <dgm:cxn modelId="{480B2759-49B6-4FDD-AE2C-52D542285D30}" type="presParOf" srcId="{13FD1FE8-82BD-4FE8-8DC6-925648583BD1}" destId="{EB06CBBD-3387-4089-BC04-F71DCD562FCA}" srcOrd="1" destOrd="0" presId="urn:microsoft.com/office/officeart/2018/2/layout/IconVerticalSolidList"/>
    <dgm:cxn modelId="{04B0FAB9-4F81-4ECA-A1CE-422433A40A29}" type="presParOf" srcId="{13FD1FE8-82BD-4FE8-8DC6-925648583BD1}" destId="{5984EEEF-D5A1-4E08-BD3F-86E95222BF7A}" srcOrd="2" destOrd="0" presId="urn:microsoft.com/office/officeart/2018/2/layout/IconVerticalSolidList"/>
    <dgm:cxn modelId="{AC937C51-EB69-4B35-8C2C-DD29B801314A}" type="presParOf" srcId="{5984EEEF-D5A1-4E08-BD3F-86E95222BF7A}" destId="{F35006AA-BBAE-4A3E-93F0-CB0E1DF98F27}" srcOrd="0" destOrd="0" presId="urn:microsoft.com/office/officeart/2018/2/layout/IconVerticalSolidList"/>
    <dgm:cxn modelId="{55163E25-929B-4DA6-B85A-91508CCA18DE}" type="presParOf" srcId="{5984EEEF-D5A1-4E08-BD3F-86E95222BF7A}" destId="{8AFA314E-0AB3-4D71-B3F0-56233C4E8B0B}" srcOrd="1" destOrd="0" presId="urn:microsoft.com/office/officeart/2018/2/layout/IconVerticalSolidList"/>
    <dgm:cxn modelId="{2CF7C29A-7109-4022-B299-FD8E7E5C76ED}" type="presParOf" srcId="{5984EEEF-D5A1-4E08-BD3F-86E95222BF7A}" destId="{C766830F-0604-4E02-8C31-AB89A6D7CB79}" srcOrd="2" destOrd="0" presId="urn:microsoft.com/office/officeart/2018/2/layout/IconVerticalSolidList"/>
    <dgm:cxn modelId="{9484B218-33DF-41DA-85A5-2B18070EE496}" type="presParOf" srcId="{5984EEEF-D5A1-4E08-BD3F-86E95222BF7A}" destId="{04909CAA-6B7F-45EC-BD45-A667D9A438BF}" srcOrd="3" destOrd="0" presId="urn:microsoft.com/office/officeart/2018/2/layout/IconVerticalSolidList"/>
    <dgm:cxn modelId="{67589F64-5635-4993-AEB9-FE1BD41BB8FE}" type="presParOf" srcId="{13FD1FE8-82BD-4FE8-8DC6-925648583BD1}" destId="{3174483D-8215-48DB-B97C-42D74C42176C}" srcOrd="3" destOrd="0" presId="urn:microsoft.com/office/officeart/2018/2/layout/IconVerticalSolidList"/>
    <dgm:cxn modelId="{82573943-CAAB-47F2-A705-5913865D1C16}" type="presParOf" srcId="{13FD1FE8-82BD-4FE8-8DC6-925648583BD1}" destId="{A5CB6E4A-5DB5-4ABD-A4FB-475E9797B794}" srcOrd="4" destOrd="0" presId="urn:microsoft.com/office/officeart/2018/2/layout/IconVerticalSolidList"/>
    <dgm:cxn modelId="{8A87F2B7-A5E4-4FCC-9C97-F9F91405127A}" type="presParOf" srcId="{A5CB6E4A-5DB5-4ABD-A4FB-475E9797B794}" destId="{883109E6-B423-4552-8DD7-D109BC729009}" srcOrd="0" destOrd="0" presId="urn:microsoft.com/office/officeart/2018/2/layout/IconVerticalSolidList"/>
    <dgm:cxn modelId="{357BF4B8-DB2C-4B07-9425-AA30728292B1}" type="presParOf" srcId="{A5CB6E4A-5DB5-4ABD-A4FB-475E9797B794}" destId="{AEC6438C-F782-4128-9E77-9E830054912E}" srcOrd="1" destOrd="0" presId="urn:microsoft.com/office/officeart/2018/2/layout/IconVerticalSolidList"/>
    <dgm:cxn modelId="{FC528AB2-41ED-4062-9DB1-3A283851C26D}" type="presParOf" srcId="{A5CB6E4A-5DB5-4ABD-A4FB-475E9797B794}" destId="{FE14720D-B5FF-474D-9D94-3E8C32477EE2}" srcOrd="2" destOrd="0" presId="urn:microsoft.com/office/officeart/2018/2/layout/IconVerticalSolidList"/>
    <dgm:cxn modelId="{05BFE1B5-FE13-42C8-9449-4B322750AA35}" type="presParOf" srcId="{A5CB6E4A-5DB5-4ABD-A4FB-475E9797B794}" destId="{CCAE0170-2FE9-45D8-A848-F5400A1C577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D878AA-7FA2-49CC-B52C-EAEF792E2D4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E606A64-2C77-4896-B12D-02F37FF9A661}">
      <dgm:prSet/>
      <dgm:spPr/>
      <dgm:t>
        <a:bodyPr/>
        <a:lstStyle/>
        <a:p>
          <a:r>
            <a:rPr lang="pt-BR"/>
            <a:t>As ideias republicanas faziam parte de diversos movimentos historicos, como a inconfidência Mineira, a conjuração Baiana, a Revolução Pernambucana, a Confederação  do Equador etc. Contudo, só a partir de 1870, o movimento republicano ganhou uma formação mais sólida e concreta.</a:t>
          </a:r>
          <a:endParaRPr lang="en-US"/>
        </a:p>
      </dgm:t>
    </dgm:pt>
    <dgm:pt modelId="{9A2C5CC4-6391-4D26-9EA1-F36969716D53}" type="parTrans" cxnId="{A640AA70-B196-40B3-AA4C-06DA6118F84C}">
      <dgm:prSet/>
      <dgm:spPr/>
      <dgm:t>
        <a:bodyPr/>
        <a:lstStyle/>
        <a:p>
          <a:endParaRPr lang="en-US"/>
        </a:p>
      </dgm:t>
    </dgm:pt>
    <dgm:pt modelId="{17E07695-23CC-4F26-8E2C-AC2BC8615078}" type="sibTrans" cxnId="{A640AA70-B196-40B3-AA4C-06DA6118F84C}">
      <dgm:prSet/>
      <dgm:spPr/>
      <dgm:t>
        <a:bodyPr/>
        <a:lstStyle/>
        <a:p>
          <a:endParaRPr lang="en-US"/>
        </a:p>
      </dgm:t>
    </dgm:pt>
    <dgm:pt modelId="{9772C51A-BBC3-40C4-A91A-17BCCB32BCDB}">
      <dgm:prSet/>
      <dgm:spPr/>
      <dgm:t>
        <a:bodyPr/>
        <a:lstStyle/>
        <a:p>
          <a:r>
            <a:rPr lang="pt-BR"/>
            <a:t>Nesse ano, foi lançado no Rio de Janeiro um Manifesto Republicano que, em um dos seus trechos, afirmava: somos da América e queremos ser americanos. Isso significava que, no continente americano, o Brasil era o único pais que mantinha o regime monárquico.</a:t>
          </a:r>
          <a:endParaRPr lang="en-US"/>
        </a:p>
      </dgm:t>
    </dgm:pt>
    <dgm:pt modelId="{B1519AF2-F67E-4BB2-B084-F6384527FFB0}" type="parTrans" cxnId="{0714CF81-9C8A-4033-B13F-149E1BCCB20A}">
      <dgm:prSet/>
      <dgm:spPr/>
      <dgm:t>
        <a:bodyPr/>
        <a:lstStyle/>
        <a:p>
          <a:endParaRPr lang="en-US"/>
        </a:p>
      </dgm:t>
    </dgm:pt>
    <dgm:pt modelId="{BC434A96-4DC2-48D4-BACC-77A3A32D22A6}" type="sibTrans" cxnId="{0714CF81-9C8A-4033-B13F-149E1BCCB20A}">
      <dgm:prSet/>
      <dgm:spPr/>
      <dgm:t>
        <a:bodyPr/>
        <a:lstStyle/>
        <a:p>
          <a:endParaRPr lang="en-US"/>
        </a:p>
      </dgm:t>
    </dgm:pt>
    <dgm:pt modelId="{2D42B558-2160-4A03-A7CC-E905BBEDDFCB}">
      <dgm:prSet/>
      <dgm:spPr/>
      <dgm:t>
        <a:bodyPr/>
        <a:lstStyle/>
        <a:p>
          <a:r>
            <a:rPr lang="pt-BR"/>
            <a:t>Três anos depois do aparecimento do Manifesto Republicano, foi fundado o Partido Republicano Paulista, na Convenção  de Itu, em são paulo. Esse partido era apoiado por importantes fazendeiros de café de São Paulo e contava com seguidores no Rio de Janeiro, em Minas Gerais e no Rio Grande do Sul.</a:t>
          </a:r>
          <a:endParaRPr lang="en-US"/>
        </a:p>
      </dgm:t>
    </dgm:pt>
    <dgm:pt modelId="{3BB3E5D8-228C-4DE6-8B44-CFDEBAA7BB3E}" type="parTrans" cxnId="{B7F639D8-9DE7-4504-AB54-341052A9021E}">
      <dgm:prSet/>
      <dgm:spPr/>
      <dgm:t>
        <a:bodyPr/>
        <a:lstStyle/>
        <a:p>
          <a:endParaRPr lang="en-US"/>
        </a:p>
      </dgm:t>
    </dgm:pt>
    <dgm:pt modelId="{483414FF-33A5-4B68-A1A3-E910DBD90ACD}" type="sibTrans" cxnId="{B7F639D8-9DE7-4504-AB54-341052A9021E}">
      <dgm:prSet/>
      <dgm:spPr/>
      <dgm:t>
        <a:bodyPr/>
        <a:lstStyle/>
        <a:p>
          <a:endParaRPr lang="en-US"/>
        </a:p>
      </dgm:t>
    </dgm:pt>
    <dgm:pt modelId="{0534735B-0A14-4562-BAF5-FBB4A32D3B46}" type="pres">
      <dgm:prSet presAssocID="{CED878AA-7FA2-49CC-B52C-EAEF792E2D40}" presName="linear" presStyleCnt="0">
        <dgm:presLayoutVars>
          <dgm:animLvl val="lvl"/>
          <dgm:resizeHandles val="exact"/>
        </dgm:presLayoutVars>
      </dgm:prSet>
      <dgm:spPr/>
    </dgm:pt>
    <dgm:pt modelId="{B2CF6276-46DD-4890-9EED-2E34EA5AC5C3}" type="pres">
      <dgm:prSet presAssocID="{2E606A64-2C77-4896-B12D-02F37FF9A661}" presName="parentText" presStyleLbl="node1" presStyleIdx="0" presStyleCnt="3">
        <dgm:presLayoutVars>
          <dgm:chMax val="0"/>
          <dgm:bulletEnabled val="1"/>
        </dgm:presLayoutVars>
      </dgm:prSet>
      <dgm:spPr/>
    </dgm:pt>
    <dgm:pt modelId="{AA825A2D-84F0-41E6-990B-C43EE2999A3B}" type="pres">
      <dgm:prSet presAssocID="{17E07695-23CC-4F26-8E2C-AC2BC8615078}" presName="spacer" presStyleCnt="0"/>
      <dgm:spPr/>
    </dgm:pt>
    <dgm:pt modelId="{5A631F58-3E29-46BD-94F9-09830A4E9366}" type="pres">
      <dgm:prSet presAssocID="{9772C51A-BBC3-40C4-A91A-17BCCB32BCDB}" presName="parentText" presStyleLbl="node1" presStyleIdx="1" presStyleCnt="3">
        <dgm:presLayoutVars>
          <dgm:chMax val="0"/>
          <dgm:bulletEnabled val="1"/>
        </dgm:presLayoutVars>
      </dgm:prSet>
      <dgm:spPr/>
    </dgm:pt>
    <dgm:pt modelId="{A8D83282-AEF1-492B-AFA5-DA4B8D6C57B2}" type="pres">
      <dgm:prSet presAssocID="{BC434A96-4DC2-48D4-BACC-77A3A32D22A6}" presName="spacer" presStyleCnt="0"/>
      <dgm:spPr/>
    </dgm:pt>
    <dgm:pt modelId="{9C3FD33B-601A-419F-9E5A-95CD41699D2A}" type="pres">
      <dgm:prSet presAssocID="{2D42B558-2160-4A03-A7CC-E905BBEDDFCB}" presName="parentText" presStyleLbl="node1" presStyleIdx="2" presStyleCnt="3">
        <dgm:presLayoutVars>
          <dgm:chMax val="0"/>
          <dgm:bulletEnabled val="1"/>
        </dgm:presLayoutVars>
      </dgm:prSet>
      <dgm:spPr/>
    </dgm:pt>
  </dgm:ptLst>
  <dgm:cxnLst>
    <dgm:cxn modelId="{3A1FF800-8DA0-4DAA-B3B0-25835E184F38}" type="presOf" srcId="{2D42B558-2160-4A03-A7CC-E905BBEDDFCB}" destId="{9C3FD33B-601A-419F-9E5A-95CD41699D2A}" srcOrd="0" destOrd="0" presId="urn:microsoft.com/office/officeart/2005/8/layout/vList2"/>
    <dgm:cxn modelId="{FBA4056E-5ADF-4775-8E23-DD7ED3D4143C}" type="presOf" srcId="{9772C51A-BBC3-40C4-A91A-17BCCB32BCDB}" destId="{5A631F58-3E29-46BD-94F9-09830A4E9366}" srcOrd="0" destOrd="0" presId="urn:microsoft.com/office/officeart/2005/8/layout/vList2"/>
    <dgm:cxn modelId="{A640AA70-B196-40B3-AA4C-06DA6118F84C}" srcId="{CED878AA-7FA2-49CC-B52C-EAEF792E2D40}" destId="{2E606A64-2C77-4896-B12D-02F37FF9A661}" srcOrd="0" destOrd="0" parTransId="{9A2C5CC4-6391-4D26-9EA1-F36969716D53}" sibTransId="{17E07695-23CC-4F26-8E2C-AC2BC8615078}"/>
    <dgm:cxn modelId="{0714CF81-9C8A-4033-B13F-149E1BCCB20A}" srcId="{CED878AA-7FA2-49CC-B52C-EAEF792E2D40}" destId="{9772C51A-BBC3-40C4-A91A-17BCCB32BCDB}" srcOrd="1" destOrd="0" parTransId="{B1519AF2-F67E-4BB2-B084-F6384527FFB0}" sibTransId="{BC434A96-4DC2-48D4-BACC-77A3A32D22A6}"/>
    <dgm:cxn modelId="{3818FC8E-FCEB-44A2-8CFF-01EC36A9CEAC}" type="presOf" srcId="{2E606A64-2C77-4896-B12D-02F37FF9A661}" destId="{B2CF6276-46DD-4890-9EED-2E34EA5AC5C3}" srcOrd="0" destOrd="0" presId="urn:microsoft.com/office/officeart/2005/8/layout/vList2"/>
    <dgm:cxn modelId="{109A66CB-FE91-455E-B56B-316B270F17D0}" type="presOf" srcId="{CED878AA-7FA2-49CC-B52C-EAEF792E2D40}" destId="{0534735B-0A14-4562-BAF5-FBB4A32D3B46}" srcOrd="0" destOrd="0" presId="urn:microsoft.com/office/officeart/2005/8/layout/vList2"/>
    <dgm:cxn modelId="{B7F639D8-9DE7-4504-AB54-341052A9021E}" srcId="{CED878AA-7FA2-49CC-B52C-EAEF792E2D40}" destId="{2D42B558-2160-4A03-A7CC-E905BBEDDFCB}" srcOrd="2" destOrd="0" parTransId="{3BB3E5D8-228C-4DE6-8B44-CFDEBAA7BB3E}" sibTransId="{483414FF-33A5-4B68-A1A3-E910DBD90ACD}"/>
    <dgm:cxn modelId="{278A6178-9561-4DC3-A907-2D6FFCA12679}" type="presParOf" srcId="{0534735B-0A14-4562-BAF5-FBB4A32D3B46}" destId="{B2CF6276-46DD-4890-9EED-2E34EA5AC5C3}" srcOrd="0" destOrd="0" presId="urn:microsoft.com/office/officeart/2005/8/layout/vList2"/>
    <dgm:cxn modelId="{38936A78-3136-42E6-AB82-F9705B661C53}" type="presParOf" srcId="{0534735B-0A14-4562-BAF5-FBB4A32D3B46}" destId="{AA825A2D-84F0-41E6-990B-C43EE2999A3B}" srcOrd="1" destOrd="0" presId="urn:microsoft.com/office/officeart/2005/8/layout/vList2"/>
    <dgm:cxn modelId="{31D670E7-AA54-42EB-BB14-B78A4DB0D970}" type="presParOf" srcId="{0534735B-0A14-4562-BAF5-FBB4A32D3B46}" destId="{5A631F58-3E29-46BD-94F9-09830A4E9366}" srcOrd="2" destOrd="0" presId="urn:microsoft.com/office/officeart/2005/8/layout/vList2"/>
    <dgm:cxn modelId="{CFD5381F-BB24-4E40-BA2D-91733A3C31A8}" type="presParOf" srcId="{0534735B-0A14-4562-BAF5-FBB4A32D3B46}" destId="{A8D83282-AEF1-492B-AFA5-DA4B8D6C57B2}" srcOrd="3" destOrd="0" presId="urn:microsoft.com/office/officeart/2005/8/layout/vList2"/>
    <dgm:cxn modelId="{6BE7551D-1BF1-4D3B-BD17-5FB7E971B1AB}" type="presParOf" srcId="{0534735B-0A14-4562-BAF5-FBB4A32D3B46}" destId="{9C3FD33B-601A-419F-9E5A-95CD41699D2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865C3-5F24-4B7B-B6A4-F6FEE47A629F}">
      <dsp:nvSpPr>
        <dsp:cNvPr id="0" name=""/>
        <dsp:cNvSpPr/>
      </dsp:nvSpPr>
      <dsp:spPr>
        <a:xfrm>
          <a:off x="0" y="72453"/>
          <a:ext cx="6447234" cy="121094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a:t>1840 com o golpe da maioridade inicia o segundo reinado.</a:t>
          </a:r>
          <a:endParaRPr lang="en-US" sz="1800" kern="1200"/>
        </a:p>
      </dsp:txBody>
      <dsp:txXfrm>
        <a:off x="59114" y="131567"/>
        <a:ext cx="6329006" cy="1092721"/>
      </dsp:txXfrm>
    </dsp:sp>
    <dsp:sp modelId="{9371164A-1ADF-45B9-BC9F-AD11D8B1963D}">
      <dsp:nvSpPr>
        <dsp:cNvPr id="0" name=""/>
        <dsp:cNvSpPr/>
      </dsp:nvSpPr>
      <dsp:spPr>
        <a:xfrm>
          <a:off x="0" y="1335243"/>
          <a:ext cx="6447234" cy="1210949"/>
        </a:xfrm>
        <a:prstGeom prst="roundRect">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a:t>Para fazendeiros e comerciantes, a subida D. Pedro II ao trono representava a manutenção de seus privilégios políticos e econômicos, num ambiente de tranquilidade social.</a:t>
          </a:r>
          <a:endParaRPr lang="en-US" sz="1800" kern="1200"/>
        </a:p>
      </dsp:txBody>
      <dsp:txXfrm>
        <a:off x="59114" y="1394357"/>
        <a:ext cx="6329006" cy="1092721"/>
      </dsp:txXfrm>
    </dsp:sp>
    <dsp:sp modelId="{66887C66-70FD-4EF6-9BC0-50464BE6BF45}">
      <dsp:nvSpPr>
        <dsp:cNvPr id="0" name=""/>
        <dsp:cNvSpPr/>
      </dsp:nvSpPr>
      <dsp:spPr>
        <a:xfrm>
          <a:off x="0" y="2598033"/>
          <a:ext cx="6447234" cy="1210949"/>
        </a:xfrm>
        <a:prstGeom prst="round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a:t>Acreditavam que o imperador com sua autoridade, liquidaria as rebeliões provinciais, submentando os revoltosos e descontentes.</a:t>
          </a:r>
          <a:endParaRPr lang="en-US" sz="1800" kern="1200"/>
        </a:p>
      </dsp:txBody>
      <dsp:txXfrm>
        <a:off x="59114" y="2657147"/>
        <a:ext cx="6329006" cy="1092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E9B4A-1E72-439A-B0D0-6C4A9BCE72BB}">
      <dsp:nvSpPr>
        <dsp:cNvPr id="0" name=""/>
        <dsp:cNvSpPr/>
      </dsp:nvSpPr>
      <dsp:spPr>
        <a:xfrm>
          <a:off x="0" y="62260"/>
          <a:ext cx="6447234" cy="90250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Havia dois partidos políticos o Partido Liberal e o Partido Conservador.</a:t>
          </a:r>
          <a:endParaRPr lang="en-US" sz="1700" kern="1200"/>
        </a:p>
      </dsp:txBody>
      <dsp:txXfrm>
        <a:off x="44057" y="106317"/>
        <a:ext cx="6359120" cy="814394"/>
      </dsp:txXfrm>
    </dsp:sp>
    <dsp:sp modelId="{338BC95F-CF55-4CF2-A621-B52ABAF1F4BF}">
      <dsp:nvSpPr>
        <dsp:cNvPr id="0" name=""/>
        <dsp:cNvSpPr/>
      </dsp:nvSpPr>
      <dsp:spPr>
        <a:xfrm>
          <a:off x="0" y="1013729"/>
          <a:ext cx="6447234" cy="902508"/>
        </a:xfrm>
        <a:prstGeom prst="roundRect">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Esses partidos não tinham divergências políticas.</a:t>
          </a:r>
          <a:endParaRPr lang="en-US" sz="1700" kern="1200"/>
        </a:p>
      </dsp:txBody>
      <dsp:txXfrm>
        <a:off x="44057" y="1057786"/>
        <a:ext cx="6359120" cy="814394"/>
      </dsp:txXfrm>
    </dsp:sp>
    <dsp:sp modelId="{FAA8AE20-52F6-4610-A378-1808257C85B9}">
      <dsp:nvSpPr>
        <dsp:cNvPr id="0" name=""/>
        <dsp:cNvSpPr/>
      </dsp:nvSpPr>
      <dsp:spPr>
        <a:xfrm>
          <a:off x="0" y="1965198"/>
          <a:ext cx="6447234" cy="902508"/>
        </a:xfrm>
        <a:prstGeom prst="roundRect">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Esses concordavam com toda a política da época.</a:t>
          </a:r>
          <a:endParaRPr lang="en-US" sz="1700" kern="1200"/>
        </a:p>
      </dsp:txBody>
      <dsp:txXfrm>
        <a:off x="44057" y="2009255"/>
        <a:ext cx="6359120" cy="814394"/>
      </dsp:txXfrm>
    </dsp:sp>
    <dsp:sp modelId="{28078C95-ECD0-4DBE-9DED-FBA5269F129B}">
      <dsp:nvSpPr>
        <dsp:cNvPr id="0" name=""/>
        <dsp:cNvSpPr/>
      </dsp:nvSpPr>
      <dsp:spPr>
        <a:xfrm>
          <a:off x="0" y="2916667"/>
          <a:ext cx="6447234" cy="902508"/>
        </a:xfrm>
        <a:prstGeom prst="round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Mas Embora não tivessem grandes divergências, disputavam com unhas e dentes as eleições para a Câmara dos Deputados, movidos por disputa pessoal e ambição de poder.</a:t>
          </a:r>
          <a:endParaRPr lang="en-US" sz="1700" kern="1200"/>
        </a:p>
      </dsp:txBody>
      <dsp:txXfrm>
        <a:off x="44057" y="2960724"/>
        <a:ext cx="6359120" cy="8143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A216E-C178-4D73-B61C-E1DB2F720001}">
      <dsp:nvSpPr>
        <dsp:cNvPr id="0" name=""/>
        <dsp:cNvSpPr/>
      </dsp:nvSpPr>
      <dsp:spPr>
        <a:xfrm>
          <a:off x="2230796" y="616593"/>
          <a:ext cx="475809" cy="91440"/>
        </a:xfrm>
        <a:custGeom>
          <a:avLst/>
          <a:gdLst/>
          <a:ahLst/>
          <a:cxnLst/>
          <a:rect l="0" t="0" r="0" b="0"/>
          <a:pathLst>
            <a:path>
              <a:moveTo>
                <a:pt x="0" y="45720"/>
              </a:moveTo>
              <a:lnTo>
                <a:pt x="475809"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6041" y="659781"/>
        <a:ext cx="25320" cy="5064"/>
      </dsp:txXfrm>
    </dsp:sp>
    <dsp:sp modelId="{C60F3995-BC4B-487F-B286-C94A21926124}">
      <dsp:nvSpPr>
        <dsp:cNvPr id="0" name=""/>
        <dsp:cNvSpPr/>
      </dsp:nvSpPr>
      <dsp:spPr>
        <a:xfrm>
          <a:off x="30817" y="1779"/>
          <a:ext cx="2201779" cy="1321067"/>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889" tIns="113249" rIns="107889" bIns="113249" numCol="1" spcCol="1270" anchor="ctr" anchorCtr="0">
          <a:noAutofit/>
        </a:bodyPr>
        <a:lstStyle/>
        <a:p>
          <a:pPr marL="0" lvl="0" indent="0" algn="ctr" defTabSz="711200">
            <a:lnSpc>
              <a:spcPct val="90000"/>
            </a:lnSpc>
            <a:spcBef>
              <a:spcPct val="0"/>
            </a:spcBef>
            <a:spcAft>
              <a:spcPct val="35000"/>
            </a:spcAft>
            <a:buNone/>
          </a:pPr>
          <a:r>
            <a:rPr lang="pt-BR" sz="1600" kern="1200"/>
            <a:t>- voto livre a todos.</a:t>
          </a:r>
          <a:endParaRPr lang="en-US" sz="1600" kern="1200"/>
        </a:p>
      </dsp:txBody>
      <dsp:txXfrm>
        <a:off x="30817" y="1779"/>
        <a:ext cx="2201779" cy="1321067"/>
      </dsp:txXfrm>
    </dsp:sp>
    <dsp:sp modelId="{F8F8B5F5-F19B-40B8-AAB6-BD8FFE44F79D}">
      <dsp:nvSpPr>
        <dsp:cNvPr id="0" name=""/>
        <dsp:cNvSpPr/>
      </dsp:nvSpPr>
      <dsp:spPr>
        <a:xfrm>
          <a:off x="1131707" y="1321047"/>
          <a:ext cx="2708188" cy="475809"/>
        </a:xfrm>
        <a:custGeom>
          <a:avLst/>
          <a:gdLst/>
          <a:ahLst/>
          <a:cxnLst/>
          <a:rect l="0" t="0" r="0" b="0"/>
          <a:pathLst>
            <a:path>
              <a:moveTo>
                <a:pt x="2708188" y="0"/>
              </a:moveTo>
              <a:lnTo>
                <a:pt x="2708188" y="255004"/>
              </a:lnTo>
              <a:lnTo>
                <a:pt x="0" y="255004"/>
              </a:lnTo>
              <a:lnTo>
                <a:pt x="0" y="475809"/>
              </a:lnTo>
            </a:path>
          </a:pathLst>
        </a:custGeom>
        <a:noFill/>
        <a:ln w="12700"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16923" y="1556420"/>
        <a:ext cx="137756" cy="5064"/>
      </dsp:txXfrm>
    </dsp:sp>
    <dsp:sp modelId="{162E09FB-CBFD-4E18-898C-D725B84C3AB0}">
      <dsp:nvSpPr>
        <dsp:cNvPr id="0" name=""/>
        <dsp:cNvSpPr/>
      </dsp:nvSpPr>
      <dsp:spPr>
        <a:xfrm>
          <a:off x="2739006" y="1779"/>
          <a:ext cx="2201779" cy="1321067"/>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889" tIns="113249" rIns="107889" bIns="113249" numCol="1" spcCol="1270" anchor="ctr" anchorCtr="0">
          <a:noAutofit/>
        </a:bodyPr>
        <a:lstStyle/>
        <a:p>
          <a:pPr marL="0" lvl="0" indent="0" algn="ctr" defTabSz="711200">
            <a:lnSpc>
              <a:spcPct val="90000"/>
            </a:lnSpc>
            <a:spcBef>
              <a:spcPct val="0"/>
            </a:spcBef>
            <a:spcAft>
              <a:spcPct val="35000"/>
            </a:spcAft>
            <a:buNone/>
          </a:pPr>
          <a:r>
            <a:rPr lang="pt-BR" sz="1600" kern="1200"/>
            <a:t>- total liberdade de imprensa</a:t>
          </a:r>
          <a:endParaRPr lang="en-US" sz="1600" kern="1200"/>
        </a:p>
      </dsp:txBody>
      <dsp:txXfrm>
        <a:off x="2739006" y="1779"/>
        <a:ext cx="2201779" cy="1321067"/>
      </dsp:txXfrm>
    </dsp:sp>
    <dsp:sp modelId="{64EC612D-2E3C-41D4-8B9B-8F6A54F888C4}">
      <dsp:nvSpPr>
        <dsp:cNvPr id="0" name=""/>
        <dsp:cNvSpPr/>
      </dsp:nvSpPr>
      <dsp:spPr>
        <a:xfrm>
          <a:off x="2230796" y="2444070"/>
          <a:ext cx="475809" cy="91440"/>
        </a:xfrm>
        <a:custGeom>
          <a:avLst/>
          <a:gdLst/>
          <a:ahLst/>
          <a:cxnLst/>
          <a:rect l="0" t="0" r="0" b="0"/>
          <a:pathLst>
            <a:path>
              <a:moveTo>
                <a:pt x="0" y="45720"/>
              </a:moveTo>
              <a:lnTo>
                <a:pt x="475809"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6041" y="2487258"/>
        <a:ext cx="25320" cy="5064"/>
      </dsp:txXfrm>
    </dsp:sp>
    <dsp:sp modelId="{9BBD8FED-6071-4046-BE4C-A6478D911E44}">
      <dsp:nvSpPr>
        <dsp:cNvPr id="0" name=""/>
        <dsp:cNvSpPr/>
      </dsp:nvSpPr>
      <dsp:spPr>
        <a:xfrm>
          <a:off x="30817" y="1829256"/>
          <a:ext cx="2201779" cy="1321067"/>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889" tIns="113249" rIns="107889" bIns="113249" numCol="1" spcCol="1270" anchor="ctr" anchorCtr="0">
          <a:noAutofit/>
        </a:bodyPr>
        <a:lstStyle/>
        <a:p>
          <a:pPr marL="0" lvl="0" indent="0" algn="ctr" defTabSz="711200">
            <a:lnSpc>
              <a:spcPct val="90000"/>
            </a:lnSpc>
            <a:spcBef>
              <a:spcPct val="0"/>
            </a:spcBef>
            <a:spcAft>
              <a:spcPct val="35000"/>
            </a:spcAft>
            <a:buNone/>
          </a:pPr>
          <a:r>
            <a:rPr lang="pt-BR" sz="1600" kern="1200"/>
            <a:t>- garantia de trabalhao ao cidadão.</a:t>
          </a:r>
          <a:endParaRPr lang="en-US" sz="1600" kern="1200"/>
        </a:p>
      </dsp:txBody>
      <dsp:txXfrm>
        <a:off x="30817" y="1829256"/>
        <a:ext cx="2201779" cy="1321067"/>
      </dsp:txXfrm>
    </dsp:sp>
    <dsp:sp modelId="{DF46E3D0-32BD-43B0-9B8B-3A25C61AA656}">
      <dsp:nvSpPr>
        <dsp:cNvPr id="0" name=""/>
        <dsp:cNvSpPr/>
      </dsp:nvSpPr>
      <dsp:spPr>
        <a:xfrm>
          <a:off x="1131707" y="3148524"/>
          <a:ext cx="2708188" cy="475809"/>
        </a:xfrm>
        <a:custGeom>
          <a:avLst/>
          <a:gdLst/>
          <a:ahLst/>
          <a:cxnLst/>
          <a:rect l="0" t="0" r="0" b="0"/>
          <a:pathLst>
            <a:path>
              <a:moveTo>
                <a:pt x="2708188" y="0"/>
              </a:moveTo>
              <a:lnTo>
                <a:pt x="2708188" y="255004"/>
              </a:lnTo>
              <a:lnTo>
                <a:pt x="0" y="255004"/>
              </a:lnTo>
              <a:lnTo>
                <a:pt x="0" y="475809"/>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16923" y="3383896"/>
        <a:ext cx="137756" cy="5064"/>
      </dsp:txXfrm>
    </dsp:sp>
    <dsp:sp modelId="{68BAE560-2BB6-46CF-B935-02BC9BAEC25D}">
      <dsp:nvSpPr>
        <dsp:cNvPr id="0" name=""/>
        <dsp:cNvSpPr/>
      </dsp:nvSpPr>
      <dsp:spPr>
        <a:xfrm>
          <a:off x="2739006" y="1829256"/>
          <a:ext cx="2201779" cy="1321067"/>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889" tIns="113249" rIns="107889" bIns="113249" numCol="1" spcCol="1270" anchor="ctr" anchorCtr="0">
          <a:noAutofit/>
        </a:bodyPr>
        <a:lstStyle/>
        <a:p>
          <a:pPr marL="0" lvl="0" indent="0" algn="ctr" defTabSz="711200">
            <a:lnSpc>
              <a:spcPct val="90000"/>
            </a:lnSpc>
            <a:spcBef>
              <a:spcPct val="0"/>
            </a:spcBef>
            <a:spcAft>
              <a:spcPct val="35000"/>
            </a:spcAft>
            <a:buNone/>
          </a:pPr>
          <a:r>
            <a:rPr lang="pt-BR" sz="1600" kern="1200"/>
            <a:t>- extinção do poder moderador.</a:t>
          </a:r>
          <a:endParaRPr lang="en-US" sz="1600" kern="1200"/>
        </a:p>
      </dsp:txBody>
      <dsp:txXfrm>
        <a:off x="2739006" y="1829256"/>
        <a:ext cx="2201779" cy="1321067"/>
      </dsp:txXfrm>
    </dsp:sp>
    <dsp:sp modelId="{8CBC126B-1014-4244-B9C6-A7CB594DAF92}">
      <dsp:nvSpPr>
        <dsp:cNvPr id="0" name=""/>
        <dsp:cNvSpPr/>
      </dsp:nvSpPr>
      <dsp:spPr>
        <a:xfrm>
          <a:off x="2230796" y="4271547"/>
          <a:ext cx="475809" cy="91440"/>
        </a:xfrm>
        <a:custGeom>
          <a:avLst/>
          <a:gdLst/>
          <a:ahLst/>
          <a:cxnLst/>
          <a:rect l="0" t="0" r="0" b="0"/>
          <a:pathLst>
            <a:path>
              <a:moveTo>
                <a:pt x="0" y="45720"/>
              </a:moveTo>
              <a:lnTo>
                <a:pt x="475809" y="45720"/>
              </a:lnTo>
            </a:path>
          </a:pathLst>
        </a:custGeom>
        <a:noFill/>
        <a:ln w="12700"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6041" y="4314735"/>
        <a:ext cx="25320" cy="5064"/>
      </dsp:txXfrm>
    </dsp:sp>
    <dsp:sp modelId="{4D4DEB5B-55A3-4600-96BD-F559C52C18AC}">
      <dsp:nvSpPr>
        <dsp:cNvPr id="0" name=""/>
        <dsp:cNvSpPr/>
      </dsp:nvSpPr>
      <dsp:spPr>
        <a:xfrm>
          <a:off x="30817" y="3656733"/>
          <a:ext cx="2201779" cy="1321067"/>
        </a:xfrm>
        <a:prstGeom prst="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889" tIns="113249" rIns="107889" bIns="113249" numCol="1" spcCol="1270" anchor="ctr" anchorCtr="0">
          <a:noAutofit/>
        </a:bodyPr>
        <a:lstStyle/>
        <a:p>
          <a:pPr marL="0" lvl="0" indent="0" algn="ctr" defTabSz="711200">
            <a:lnSpc>
              <a:spcPct val="90000"/>
            </a:lnSpc>
            <a:spcBef>
              <a:spcPct val="0"/>
            </a:spcBef>
            <a:spcAft>
              <a:spcPct val="35000"/>
            </a:spcAft>
            <a:buNone/>
          </a:pPr>
          <a:r>
            <a:rPr lang="pt-BR" sz="1600" kern="1200"/>
            <a:t>- Comercio de varejo só para brasileiros portugueses proibidos de exercer essa atividade.</a:t>
          </a:r>
          <a:endParaRPr lang="en-US" sz="1600" kern="1200"/>
        </a:p>
      </dsp:txBody>
      <dsp:txXfrm>
        <a:off x="30817" y="3656733"/>
        <a:ext cx="2201779" cy="1321067"/>
      </dsp:txXfrm>
    </dsp:sp>
    <dsp:sp modelId="{356FD919-A322-4579-8EEC-105EAFD8F4CC}">
      <dsp:nvSpPr>
        <dsp:cNvPr id="0" name=""/>
        <dsp:cNvSpPr/>
      </dsp:nvSpPr>
      <dsp:spPr>
        <a:xfrm>
          <a:off x="2739006" y="3656733"/>
          <a:ext cx="2201779" cy="1321067"/>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889" tIns="113249" rIns="107889" bIns="113249" numCol="1" spcCol="1270" anchor="ctr" anchorCtr="0">
          <a:noAutofit/>
        </a:bodyPr>
        <a:lstStyle/>
        <a:p>
          <a:pPr marL="0" lvl="0" indent="0" algn="ctr" defTabSz="711200">
            <a:lnSpc>
              <a:spcPct val="90000"/>
            </a:lnSpc>
            <a:spcBef>
              <a:spcPct val="0"/>
            </a:spcBef>
            <a:spcAft>
              <a:spcPct val="35000"/>
            </a:spcAft>
            <a:buNone/>
          </a:pPr>
          <a:r>
            <a:rPr lang="pt-BR" sz="1600" kern="1200"/>
            <a:t>- Garantia dos direitos individuais do cidadão.</a:t>
          </a:r>
          <a:endParaRPr lang="en-US" sz="1600" kern="1200"/>
        </a:p>
      </dsp:txBody>
      <dsp:txXfrm>
        <a:off x="2739006" y="3656733"/>
        <a:ext cx="2201779" cy="13210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8E68-ED6E-41D4-AEBF-CDD8626D4D5B}">
      <dsp:nvSpPr>
        <dsp:cNvPr id="0" name=""/>
        <dsp:cNvSpPr/>
      </dsp:nvSpPr>
      <dsp:spPr>
        <a:xfrm>
          <a:off x="0" y="348651"/>
          <a:ext cx="4971603" cy="1394786"/>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A luta armada chega ao fim os praieiros desistiram da luta.</a:t>
          </a:r>
          <a:endParaRPr lang="en-US" sz="1700" kern="1200"/>
        </a:p>
      </dsp:txBody>
      <dsp:txXfrm>
        <a:off x="68088" y="416739"/>
        <a:ext cx="4835427" cy="1258610"/>
      </dsp:txXfrm>
    </dsp:sp>
    <dsp:sp modelId="{C619C6EF-F539-4B1E-A15B-8CC23A215182}">
      <dsp:nvSpPr>
        <dsp:cNvPr id="0" name=""/>
        <dsp:cNvSpPr/>
      </dsp:nvSpPr>
      <dsp:spPr>
        <a:xfrm>
          <a:off x="0" y="1792397"/>
          <a:ext cx="4971603" cy="1394786"/>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Com isso o ciclo de revoltas acabava no Brasil.</a:t>
          </a:r>
          <a:endParaRPr lang="en-US" sz="1700" kern="1200"/>
        </a:p>
      </dsp:txBody>
      <dsp:txXfrm>
        <a:off x="68088" y="1860485"/>
        <a:ext cx="4835427" cy="1258610"/>
      </dsp:txXfrm>
    </dsp:sp>
    <dsp:sp modelId="{2F6E1610-6834-45D2-B85A-BC5F4A9AF0BE}">
      <dsp:nvSpPr>
        <dsp:cNvPr id="0" name=""/>
        <dsp:cNvSpPr/>
      </dsp:nvSpPr>
      <dsp:spPr>
        <a:xfrm>
          <a:off x="0" y="3236143"/>
          <a:ext cx="4971603" cy="1394786"/>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t-BR" sz="1700" kern="1200"/>
            <a:t>A partir de 1848 a aristocracia rural passava a ser senhora absoluta dos destinos políticos do país, obteve a pacificação que tanto se desejava, e a maioria da população estava definitivamente afastada da disputa pelo poder.</a:t>
          </a:r>
          <a:endParaRPr lang="en-US" sz="1700" kern="1200"/>
        </a:p>
      </dsp:txBody>
      <dsp:txXfrm>
        <a:off x="68088" y="3304231"/>
        <a:ext cx="4835427" cy="12586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F3054-B086-47B8-B0F3-F1D70888A905}">
      <dsp:nvSpPr>
        <dsp:cNvPr id="0" name=""/>
        <dsp:cNvSpPr/>
      </dsp:nvSpPr>
      <dsp:spPr>
        <a:xfrm>
          <a:off x="2578893" y="473"/>
          <a:ext cx="3868340" cy="1847852"/>
        </a:xfrm>
        <a:prstGeom prst="rightArrow">
          <a:avLst>
            <a:gd name="adj1" fmla="val 75000"/>
            <a:gd name="adj2" fmla="val 50000"/>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pt-BR" sz="1600" kern="1200" dirty="0"/>
            <a:t>O furto, por ladrões desconhecidos, da carga do navio inglês </a:t>
          </a:r>
          <a:r>
            <a:rPr lang="pt-BR" sz="1600" kern="1200" dirty="0" err="1"/>
            <a:t>Principe</a:t>
          </a:r>
          <a:r>
            <a:rPr lang="pt-BR" sz="1600" kern="1200" dirty="0"/>
            <a:t> de Gales, que havia naufragado </a:t>
          </a:r>
          <a:r>
            <a:rPr lang="pt-BR" sz="1600" kern="1200" dirty="0" err="1"/>
            <a:t>proximo</a:t>
          </a:r>
          <a:r>
            <a:rPr lang="pt-BR" sz="1600" kern="1200" dirty="0"/>
            <a:t> às coisas do Rio grande do Sul. Isso se deu em 1861.</a:t>
          </a:r>
        </a:p>
      </dsp:txBody>
      <dsp:txXfrm>
        <a:off x="2578893" y="231455"/>
        <a:ext cx="3175396" cy="1385889"/>
      </dsp:txXfrm>
    </dsp:sp>
    <dsp:sp modelId="{D3C59E9F-EA33-4D96-BDB2-4D1F8EF3B380}">
      <dsp:nvSpPr>
        <dsp:cNvPr id="0" name=""/>
        <dsp:cNvSpPr/>
      </dsp:nvSpPr>
      <dsp:spPr>
        <a:xfrm>
          <a:off x="0" y="473"/>
          <a:ext cx="2578893" cy="1847852"/>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pt-BR" sz="5400" kern="1200" dirty="0"/>
            <a:t>O Furto</a:t>
          </a:r>
        </a:p>
      </dsp:txBody>
      <dsp:txXfrm>
        <a:off x="90205" y="90678"/>
        <a:ext cx="2398483" cy="1667442"/>
      </dsp:txXfrm>
    </dsp:sp>
    <dsp:sp modelId="{F8FBB0B7-B345-4896-ACB1-A4D673BA3213}">
      <dsp:nvSpPr>
        <dsp:cNvPr id="0" name=""/>
        <dsp:cNvSpPr/>
      </dsp:nvSpPr>
      <dsp:spPr>
        <a:xfrm>
          <a:off x="2578893" y="2033111"/>
          <a:ext cx="3868340" cy="1847852"/>
        </a:xfrm>
        <a:prstGeom prst="rightArrow">
          <a:avLst>
            <a:gd name="adj1" fmla="val 75000"/>
            <a:gd name="adj2" fmla="val 50000"/>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pt-BR" sz="1600" kern="1200" dirty="0"/>
            <a:t>A prisão de três oficiais da Marinha inglesa, que estavam andando em trajes civis pelas ruas do Rio de Janeiro, embriagados, provocando desordem.  Isso se deu em 1862.</a:t>
          </a:r>
        </a:p>
      </dsp:txBody>
      <dsp:txXfrm>
        <a:off x="2578893" y="2264093"/>
        <a:ext cx="3175396" cy="1385889"/>
      </dsp:txXfrm>
    </dsp:sp>
    <dsp:sp modelId="{75E8AFCA-59E9-4726-9275-AE5FB2C6D450}">
      <dsp:nvSpPr>
        <dsp:cNvPr id="0" name=""/>
        <dsp:cNvSpPr/>
      </dsp:nvSpPr>
      <dsp:spPr>
        <a:xfrm>
          <a:off x="0" y="2033111"/>
          <a:ext cx="2578893" cy="1847852"/>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pt-BR" sz="5400" kern="1200" dirty="0"/>
            <a:t>A Prisão</a:t>
          </a:r>
        </a:p>
      </dsp:txBody>
      <dsp:txXfrm>
        <a:off x="90205" y="2123316"/>
        <a:ext cx="2398483" cy="16674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79C61-0AAA-4C0F-B4D3-8B4CC00A7057}">
      <dsp:nvSpPr>
        <dsp:cNvPr id="0" name=""/>
        <dsp:cNvSpPr/>
      </dsp:nvSpPr>
      <dsp:spPr>
        <a:xfrm>
          <a:off x="2885439" y="499"/>
          <a:ext cx="4328160" cy="1948801"/>
        </a:xfrm>
        <a:prstGeom prst="rightArrow">
          <a:avLst>
            <a:gd name="adj1" fmla="val 75000"/>
            <a:gd name="adj2" fmla="val 50000"/>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a:lnSpc>
              <a:spcPct val="90000"/>
            </a:lnSpc>
            <a:spcBef>
              <a:spcPct val="0"/>
            </a:spcBef>
            <a:spcAft>
              <a:spcPct val="15000"/>
            </a:spcAft>
            <a:buChar char="•"/>
          </a:pPr>
          <a:r>
            <a:rPr lang="pt-BR" sz="900" kern="1200"/>
            <a:t>Eram compostos pelos proprietários das fazendas mais antigas, localizadas na baixada Fluminense  e no vale do Paraíba. Até 1870, era o mais importante setor cafeeiro do país. Devido a problemas com o solo e a técnicas inadequadas de produção, esse setor entrou em decadência. A produção nessas fazendas de café dependia essencialmente do trabalho escravo.</a:t>
          </a:r>
        </a:p>
      </dsp:txBody>
      <dsp:txXfrm>
        <a:off x="2885439" y="244099"/>
        <a:ext cx="3597360" cy="1461601"/>
      </dsp:txXfrm>
    </dsp:sp>
    <dsp:sp modelId="{F927BF13-9AA9-4E27-A962-2767406ACC0B}">
      <dsp:nvSpPr>
        <dsp:cNvPr id="0" name=""/>
        <dsp:cNvSpPr/>
      </dsp:nvSpPr>
      <dsp:spPr>
        <a:xfrm>
          <a:off x="0" y="499"/>
          <a:ext cx="2885440" cy="1948801"/>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pt-BR" sz="3700" kern="1200" dirty="0"/>
            <a:t>Setor tradicional</a:t>
          </a:r>
        </a:p>
      </dsp:txBody>
      <dsp:txXfrm>
        <a:off x="95133" y="95632"/>
        <a:ext cx="2695174" cy="1758535"/>
      </dsp:txXfrm>
    </dsp:sp>
    <dsp:sp modelId="{BA5DAE57-DF17-4BD3-A30B-1BEC471F555F}">
      <dsp:nvSpPr>
        <dsp:cNvPr id="0" name=""/>
        <dsp:cNvSpPr/>
      </dsp:nvSpPr>
      <dsp:spPr>
        <a:xfrm>
          <a:off x="2885439" y="2144181"/>
          <a:ext cx="4328160" cy="1948801"/>
        </a:xfrm>
        <a:prstGeom prst="rightArrow">
          <a:avLst>
            <a:gd name="adj1" fmla="val 75000"/>
            <a:gd name="adj2" fmla="val 50000"/>
          </a:avLst>
        </a:prstGeom>
        <a:solidFill>
          <a:schemeClr val="accent5">
            <a:tint val="40000"/>
            <a:alpha val="90000"/>
            <a:hueOff val="2651784"/>
            <a:satOff val="-27828"/>
            <a:lumOff val="-1825"/>
            <a:alphaOff val="0"/>
          </a:schemeClr>
        </a:solidFill>
        <a:ln w="19050" cap="rnd" cmpd="sng" algn="ctr">
          <a:solidFill>
            <a:schemeClr val="accent5">
              <a:tint val="40000"/>
              <a:alpha val="90000"/>
              <a:hueOff val="2651784"/>
              <a:satOff val="-27828"/>
              <a:lumOff val="-18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a:lnSpc>
              <a:spcPct val="90000"/>
            </a:lnSpc>
            <a:spcBef>
              <a:spcPct val="0"/>
            </a:spcBef>
            <a:spcAft>
              <a:spcPct val="15000"/>
            </a:spcAft>
            <a:buChar char="•"/>
          </a:pPr>
          <a:r>
            <a:rPr lang="pt-BR" sz="900" kern="1200"/>
            <a:t>Composto por cafeicultores de áreas de cultivo mais recentes, como as do solo paulista. Em São Paulo, o café foi plantado, inicialmente, no litoral norte e expandiu-se em direção ao oeste, encontrando um tipo de solo extremamente favorável ao seu desenvolvimento: a terra roxa Nessa marcha para o oeste, o café destacou-se em várias cidades paulistas, como: Campinas, Sorocaba, Ribeirão Preto, Araraquara e São José do Rio Preto. Nas fazendas do oeste paulista o trabalho escravo foi sendo substituído pelo trabalho assalariado do imigrante europeu (italianos, espanhóis etc.</a:t>
          </a:r>
        </a:p>
      </dsp:txBody>
      <dsp:txXfrm>
        <a:off x="2885439" y="2387781"/>
        <a:ext cx="3597360" cy="1461601"/>
      </dsp:txXfrm>
    </dsp:sp>
    <dsp:sp modelId="{901485D2-F35F-4CE1-8164-F690B6B4B03D}">
      <dsp:nvSpPr>
        <dsp:cNvPr id="0" name=""/>
        <dsp:cNvSpPr/>
      </dsp:nvSpPr>
      <dsp:spPr>
        <a:xfrm>
          <a:off x="0" y="2144181"/>
          <a:ext cx="2885440" cy="1948801"/>
        </a:xfrm>
        <a:prstGeom prst="round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pt-BR" sz="3700" kern="1200" dirty="0"/>
            <a:t>Setor moderno</a:t>
          </a:r>
        </a:p>
      </dsp:txBody>
      <dsp:txXfrm>
        <a:off x="95133" y="2239314"/>
        <a:ext cx="2695174" cy="17585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47FD2-6E0E-4BAD-86C5-86ED87FC37D2}">
      <dsp:nvSpPr>
        <dsp:cNvPr id="0" name=""/>
        <dsp:cNvSpPr/>
      </dsp:nvSpPr>
      <dsp:spPr>
        <a:xfrm>
          <a:off x="0" y="6317"/>
          <a:ext cx="4971603" cy="71595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71D2B3-13C2-4F08-9948-587F0C05F7D4}">
      <dsp:nvSpPr>
        <dsp:cNvPr id="0" name=""/>
        <dsp:cNvSpPr/>
      </dsp:nvSpPr>
      <dsp:spPr>
        <a:xfrm>
          <a:off x="216576" y="167408"/>
          <a:ext cx="394160" cy="3937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0B10FEA-0F3A-4777-BD53-81B82BF0C323}">
      <dsp:nvSpPr>
        <dsp:cNvPr id="0" name=""/>
        <dsp:cNvSpPr/>
      </dsp:nvSpPr>
      <dsp:spPr>
        <a:xfrm>
          <a:off x="827314" y="6317"/>
          <a:ext cx="4082277" cy="827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11" tIns="87611" rIns="87611" bIns="87611" numCol="1" spcCol="1270" anchor="ctr" anchorCtr="0">
          <a:noAutofit/>
        </a:bodyPr>
        <a:lstStyle/>
        <a:p>
          <a:pPr marL="0" lvl="0" indent="0" algn="l" defTabSz="622300">
            <a:lnSpc>
              <a:spcPct val="90000"/>
            </a:lnSpc>
            <a:spcBef>
              <a:spcPct val="0"/>
            </a:spcBef>
            <a:spcAft>
              <a:spcPct val="35000"/>
            </a:spcAft>
            <a:buNone/>
          </a:pPr>
          <a:r>
            <a:rPr lang="pt-BR" sz="1400" kern="1200"/>
            <a:t>Em 1850, pela lei Eusébio de Queirós, foi extinto o comércio de escravos para o Brasil.</a:t>
          </a:r>
          <a:endParaRPr lang="en-US" sz="1400" kern="1200"/>
        </a:p>
      </dsp:txBody>
      <dsp:txXfrm>
        <a:off x="827314" y="6317"/>
        <a:ext cx="4082277" cy="827824"/>
      </dsp:txXfrm>
    </dsp:sp>
    <dsp:sp modelId="{A787F8C0-AEB2-4CA4-A20C-FABFDFFD1D20}">
      <dsp:nvSpPr>
        <dsp:cNvPr id="0" name=""/>
        <dsp:cNvSpPr/>
      </dsp:nvSpPr>
      <dsp:spPr>
        <a:xfrm>
          <a:off x="0" y="1041098"/>
          <a:ext cx="4971603" cy="71595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48410B-5AFB-4D36-92E0-CD5FF4381615}">
      <dsp:nvSpPr>
        <dsp:cNvPr id="0" name=""/>
        <dsp:cNvSpPr/>
      </dsp:nvSpPr>
      <dsp:spPr>
        <a:xfrm>
          <a:off x="216576" y="1202188"/>
          <a:ext cx="394160" cy="3937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DABC192-C503-4385-A80C-0DB261B17E7A}">
      <dsp:nvSpPr>
        <dsp:cNvPr id="0" name=""/>
        <dsp:cNvSpPr/>
      </dsp:nvSpPr>
      <dsp:spPr>
        <a:xfrm>
          <a:off x="827314" y="1041098"/>
          <a:ext cx="4082277" cy="827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11" tIns="87611" rIns="87611" bIns="87611" numCol="1" spcCol="1270" anchor="ctr" anchorCtr="0">
          <a:noAutofit/>
        </a:bodyPr>
        <a:lstStyle/>
        <a:p>
          <a:pPr marL="0" lvl="0" indent="0" algn="l" defTabSz="622300">
            <a:lnSpc>
              <a:spcPct val="90000"/>
            </a:lnSpc>
            <a:spcBef>
              <a:spcPct val="0"/>
            </a:spcBef>
            <a:spcAft>
              <a:spcPct val="35000"/>
            </a:spcAft>
            <a:buNone/>
          </a:pPr>
          <a:r>
            <a:rPr lang="pt-BR" sz="1400" kern="1200"/>
            <a:t>Esse dinheiro que era para compra de escravos foi aplicado a outros setores da economia.</a:t>
          </a:r>
          <a:endParaRPr lang="en-US" sz="1400" kern="1200"/>
        </a:p>
      </dsp:txBody>
      <dsp:txXfrm>
        <a:off x="827314" y="1041098"/>
        <a:ext cx="4082277" cy="827824"/>
      </dsp:txXfrm>
    </dsp:sp>
    <dsp:sp modelId="{3CD9FF16-B52E-40D7-A994-BDF6890D05FA}">
      <dsp:nvSpPr>
        <dsp:cNvPr id="0" name=""/>
        <dsp:cNvSpPr/>
      </dsp:nvSpPr>
      <dsp:spPr>
        <a:xfrm>
          <a:off x="0" y="2075878"/>
          <a:ext cx="4971603" cy="71595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9DFDB-48B0-4C80-92B6-F9F48EEA831E}">
      <dsp:nvSpPr>
        <dsp:cNvPr id="0" name=""/>
        <dsp:cNvSpPr/>
      </dsp:nvSpPr>
      <dsp:spPr>
        <a:xfrm>
          <a:off x="216576" y="2236968"/>
          <a:ext cx="394160" cy="3937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1DC3CAC-C52F-42FC-8241-25FA514E8710}">
      <dsp:nvSpPr>
        <dsp:cNvPr id="0" name=""/>
        <dsp:cNvSpPr/>
      </dsp:nvSpPr>
      <dsp:spPr>
        <a:xfrm>
          <a:off x="827314" y="2075878"/>
          <a:ext cx="4082277" cy="827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11" tIns="87611" rIns="87611" bIns="87611" numCol="1" spcCol="1270" anchor="ctr" anchorCtr="0">
          <a:noAutofit/>
        </a:bodyPr>
        <a:lstStyle/>
        <a:p>
          <a:pPr marL="0" lvl="0" indent="0" algn="l" defTabSz="622300">
            <a:lnSpc>
              <a:spcPct val="90000"/>
            </a:lnSpc>
            <a:spcBef>
              <a:spcPct val="0"/>
            </a:spcBef>
            <a:spcAft>
              <a:spcPct val="35000"/>
            </a:spcAft>
            <a:buNone/>
          </a:pPr>
          <a:r>
            <a:rPr lang="pt-BR" sz="1400" kern="1200"/>
            <a:t>Surgindo Industrias de Sabão, vela, Chapéu, Cigarro, Cerveja, Tecido de Algodão etc.</a:t>
          </a:r>
          <a:endParaRPr lang="en-US" sz="1400" kern="1200"/>
        </a:p>
      </dsp:txBody>
      <dsp:txXfrm>
        <a:off x="827314" y="2075878"/>
        <a:ext cx="4082277" cy="827824"/>
      </dsp:txXfrm>
    </dsp:sp>
    <dsp:sp modelId="{6FA08159-6DDA-4C0F-9A58-8961536BD3B7}">
      <dsp:nvSpPr>
        <dsp:cNvPr id="0" name=""/>
        <dsp:cNvSpPr/>
      </dsp:nvSpPr>
      <dsp:spPr>
        <a:xfrm>
          <a:off x="0" y="3110658"/>
          <a:ext cx="4971603" cy="71595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E5F779-9CF3-4EB7-93AB-0257622FEFCC}">
      <dsp:nvSpPr>
        <dsp:cNvPr id="0" name=""/>
        <dsp:cNvSpPr/>
      </dsp:nvSpPr>
      <dsp:spPr>
        <a:xfrm>
          <a:off x="216576" y="3271748"/>
          <a:ext cx="394160" cy="3937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5275F69-6741-4541-AF63-7647AEDC6703}">
      <dsp:nvSpPr>
        <dsp:cNvPr id="0" name=""/>
        <dsp:cNvSpPr/>
      </dsp:nvSpPr>
      <dsp:spPr>
        <a:xfrm>
          <a:off x="827314" y="3110658"/>
          <a:ext cx="4082277" cy="827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11" tIns="87611" rIns="87611" bIns="87611" numCol="1" spcCol="1270" anchor="ctr" anchorCtr="0">
          <a:noAutofit/>
        </a:bodyPr>
        <a:lstStyle/>
        <a:p>
          <a:pPr marL="0" lvl="0" indent="0" algn="l" defTabSz="622300">
            <a:lnSpc>
              <a:spcPct val="90000"/>
            </a:lnSpc>
            <a:spcBef>
              <a:spcPct val="0"/>
            </a:spcBef>
            <a:spcAft>
              <a:spcPct val="35000"/>
            </a:spcAft>
            <a:buNone/>
          </a:pPr>
          <a:r>
            <a:rPr lang="pt-BR" sz="1400" kern="1200"/>
            <a:t>Surgiram Bancos, empresas de navegação, ferrovias, companhias de seguros, mineradoras etc.</a:t>
          </a:r>
          <a:endParaRPr lang="en-US" sz="1400" kern="1200"/>
        </a:p>
      </dsp:txBody>
      <dsp:txXfrm>
        <a:off x="827314" y="3110658"/>
        <a:ext cx="4082277" cy="827824"/>
      </dsp:txXfrm>
    </dsp:sp>
    <dsp:sp modelId="{8F8CC629-BF2D-4FE6-82D7-FB2EF5868880}">
      <dsp:nvSpPr>
        <dsp:cNvPr id="0" name=""/>
        <dsp:cNvSpPr/>
      </dsp:nvSpPr>
      <dsp:spPr>
        <a:xfrm>
          <a:off x="0" y="4145438"/>
          <a:ext cx="4971603" cy="71595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90C348-571E-4B4C-A865-013A39813174}">
      <dsp:nvSpPr>
        <dsp:cNvPr id="0" name=""/>
        <dsp:cNvSpPr/>
      </dsp:nvSpPr>
      <dsp:spPr>
        <a:xfrm>
          <a:off x="216788" y="4306528"/>
          <a:ext cx="394160" cy="3937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1FF25A-6B69-4DCB-B23F-4791814761F3}">
      <dsp:nvSpPr>
        <dsp:cNvPr id="0" name=""/>
        <dsp:cNvSpPr/>
      </dsp:nvSpPr>
      <dsp:spPr>
        <a:xfrm>
          <a:off x="827737" y="4145438"/>
          <a:ext cx="4014531" cy="827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11" tIns="87611" rIns="87611" bIns="87611" numCol="1" spcCol="1270" anchor="ctr" anchorCtr="0">
          <a:noAutofit/>
        </a:bodyPr>
        <a:lstStyle/>
        <a:p>
          <a:pPr marL="0" lvl="0" indent="0" algn="l" defTabSz="622300">
            <a:lnSpc>
              <a:spcPct val="90000"/>
            </a:lnSpc>
            <a:spcBef>
              <a:spcPct val="0"/>
            </a:spcBef>
            <a:spcAft>
              <a:spcPct val="35000"/>
            </a:spcAft>
            <a:buNone/>
          </a:pPr>
          <a:r>
            <a:rPr lang="pt-BR" sz="1400" kern="1200"/>
            <a:t>Na ultima decada do império 1880 – 1889 o Brasil já tina cerca de 55 mil operários no setores têxtil, alimentar, quimico, de madeira, vestuário e metalurgia. </a:t>
          </a:r>
          <a:endParaRPr lang="en-US" sz="1400" kern="1200"/>
        </a:p>
      </dsp:txBody>
      <dsp:txXfrm>
        <a:off x="827737" y="4145438"/>
        <a:ext cx="4014531" cy="8278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12F54-BF7A-4B60-810D-A52101EE6120}">
      <dsp:nvSpPr>
        <dsp:cNvPr id="0" name=""/>
        <dsp:cNvSpPr/>
      </dsp:nvSpPr>
      <dsp:spPr>
        <a:xfrm>
          <a:off x="0" y="607"/>
          <a:ext cx="4971603" cy="14223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BCC7B2-5E73-45EE-8B28-5D8B3F9B33A6}">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56A605-DD87-475C-B9FA-5C5183557BB9}">
      <dsp:nvSpPr>
        <dsp:cNvPr id="0" name=""/>
        <dsp:cNvSpPr/>
      </dsp:nvSpPr>
      <dsp:spPr>
        <a:xfrm>
          <a:off x="1642860" y="607"/>
          <a:ext cx="3328742"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622300">
            <a:lnSpc>
              <a:spcPct val="90000"/>
            </a:lnSpc>
            <a:spcBef>
              <a:spcPct val="0"/>
            </a:spcBef>
            <a:spcAft>
              <a:spcPct val="35000"/>
            </a:spcAft>
            <a:buNone/>
          </a:pPr>
          <a:r>
            <a:rPr lang="pt-BR" sz="1400" kern="1200"/>
            <a:t>Apesar dos esforços a estrutura do Brasil colonial permaneceu em três elementos: latifúndios, agricultura de exportação e trabalho escravo.</a:t>
          </a:r>
          <a:endParaRPr lang="en-US" sz="1400" kern="1200"/>
        </a:p>
      </dsp:txBody>
      <dsp:txXfrm>
        <a:off x="1642860" y="607"/>
        <a:ext cx="3328742" cy="1422390"/>
      </dsp:txXfrm>
    </dsp:sp>
    <dsp:sp modelId="{F35006AA-BBAE-4A3E-93F0-CB0E1DF98F27}">
      <dsp:nvSpPr>
        <dsp:cNvPr id="0" name=""/>
        <dsp:cNvSpPr/>
      </dsp:nvSpPr>
      <dsp:spPr>
        <a:xfrm>
          <a:off x="0" y="1778595"/>
          <a:ext cx="4971603" cy="142239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FA314E-0AB3-4D71-B3F0-56233C4E8B0B}">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4909CAA-6B7F-45EC-BD45-A667D9A438BF}">
      <dsp:nvSpPr>
        <dsp:cNvPr id="0" name=""/>
        <dsp:cNvSpPr/>
      </dsp:nvSpPr>
      <dsp:spPr>
        <a:xfrm>
          <a:off x="1642860" y="1778595"/>
          <a:ext cx="3328742"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622300">
            <a:lnSpc>
              <a:spcPct val="90000"/>
            </a:lnSpc>
            <a:spcBef>
              <a:spcPct val="0"/>
            </a:spcBef>
            <a:spcAft>
              <a:spcPct val="35000"/>
            </a:spcAft>
            <a:buNone/>
          </a:pPr>
          <a:r>
            <a:rPr lang="pt-BR" sz="1400" kern="1200"/>
            <a:t>A consagração dessa estrutura tradicional pode ser observada na Lei de Terras aprovadas 1850.</a:t>
          </a:r>
          <a:endParaRPr lang="en-US" sz="1400" kern="1200"/>
        </a:p>
      </dsp:txBody>
      <dsp:txXfrm>
        <a:off x="1642860" y="1778595"/>
        <a:ext cx="3328742" cy="1422390"/>
      </dsp:txXfrm>
    </dsp:sp>
    <dsp:sp modelId="{883109E6-B423-4552-8DD7-D109BC729009}">
      <dsp:nvSpPr>
        <dsp:cNvPr id="0" name=""/>
        <dsp:cNvSpPr/>
      </dsp:nvSpPr>
      <dsp:spPr>
        <a:xfrm>
          <a:off x="0" y="3556583"/>
          <a:ext cx="4971603" cy="142239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C6438C-F782-4128-9E77-9E830054912E}">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CAE0170-2FE9-45D8-A848-F5400A1C5778}">
      <dsp:nvSpPr>
        <dsp:cNvPr id="0" name=""/>
        <dsp:cNvSpPr/>
      </dsp:nvSpPr>
      <dsp:spPr>
        <a:xfrm>
          <a:off x="1642860" y="3556583"/>
          <a:ext cx="3328742"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622300">
            <a:lnSpc>
              <a:spcPct val="90000"/>
            </a:lnSpc>
            <a:spcBef>
              <a:spcPct val="0"/>
            </a:spcBef>
            <a:spcAft>
              <a:spcPct val="35000"/>
            </a:spcAft>
            <a:buNone/>
          </a:pPr>
          <a:r>
            <a:rPr lang="pt-BR" sz="1400" kern="1200"/>
            <a:t>Essa Lei estabelecia que o meio normal de se adquirir a propriedade da terra era a compra e não a posse (ocupação) da área. Assim, comenta Darcy Ribeiro:</a:t>
          </a:r>
          <a:endParaRPr lang="en-US" sz="1400" kern="1200"/>
        </a:p>
      </dsp:txBody>
      <dsp:txXfrm>
        <a:off x="1642860" y="3556583"/>
        <a:ext cx="3328742" cy="14223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F6276-46DD-4890-9EED-2E34EA5AC5C3}">
      <dsp:nvSpPr>
        <dsp:cNvPr id="0" name=""/>
        <dsp:cNvSpPr/>
      </dsp:nvSpPr>
      <dsp:spPr>
        <a:xfrm>
          <a:off x="0" y="235290"/>
          <a:ext cx="4971603" cy="147419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t-BR" sz="1500" kern="1200"/>
            <a:t>As ideias republicanas faziam parte de diversos movimentos historicos, como a inconfidência Mineira, a conjuração Baiana, a Revolução Pernambucana, a Confederação  do Equador etc. Contudo, só a partir de 1870, o movimento republicano ganhou uma formação mais sólida e concreta.</a:t>
          </a:r>
          <a:endParaRPr lang="en-US" sz="1500" kern="1200"/>
        </a:p>
      </dsp:txBody>
      <dsp:txXfrm>
        <a:off x="71964" y="307254"/>
        <a:ext cx="4827675" cy="1330271"/>
      </dsp:txXfrm>
    </dsp:sp>
    <dsp:sp modelId="{5A631F58-3E29-46BD-94F9-09830A4E9366}">
      <dsp:nvSpPr>
        <dsp:cNvPr id="0" name=""/>
        <dsp:cNvSpPr/>
      </dsp:nvSpPr>
      <dsp:spPr>
        <a:xfrm>
          <a:off x="0" y="1752690"/>
          <a:ext cx="4971603" cy="1474199"/>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t-BR" sz="1500" kern="1200"/>
            <a:t>Nesse ano, foi lançado no Rio de Janeiro um Manifesto Republicano que, em um dos seus trechos, afirmava: somos da América e queremos ser americanos. Isso significava que, no continente americano, o Brasil era o único pais que mantinha o regime monárquico.</a:t>
          </a:r>
          <a:endParaRPr lang="en-US" sz="1500" kern="1200"/>
        </a:p>
      </dsp:txBody>
      <dsp:txXfrm>
        <a:off x="71964" y="1824654"/>
        <a:ext cx="4827675" cy="1330271"/>
      </dsp:txXfrm>
    </dsp:sp>
    <dsp:sp modelId="{9C3FD33B-601A-419F-9E5A-95CD41699D2A}">
      <dsp:nvSpPr>
        <dsp:cNvPr id="0" name=""/>
        <dsp:cNvSpPr/>
      </dsp:nvSpPr>
      <dsp:spPr>
        <a:xfrm>
          <a:off x="0" y="3270090"/>
          <a:ext cx="4971603" cy="1474199"/>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t-BR" sz="1500" kern="1200"/>
            <a:t>Três anos depois do aparecimento do Manifesto Republicano, foi fundado o Partido Republicano Paulista, na Convenção  de Itu, em são paulo. Esse partido era apoiado por importantes fazendeiros de café de São Paulo e contava com seguidores no Rio de Janeiro, em Minas Gerais e no Rio Grande do Sul.</a:t>
          </a:r>
          <a:endParaRPr lang="en-US" sz="1500" kern="1200"/>
        </a:p>
      </dsp:txBody>
      <dsp:txXfrm>
        <a:off x="71964" y="3342054"/>
        <a:ext cx="4827675" cy="13302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901973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388528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8C73E40-51B4-4EED-94AB-5A7FABBEF2FA}" type="slidenum">
              <a:rPr lang="pt-BR" smtClean="0"/>
              <a:pPr/>
              <a:t>‹nº›</a:t>
            </a:fld>
            <a:endParaRPr lang="pt-B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13752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2842866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8C73E40-51B4-4EED-94AB-5A7FABBEF2FA}" type="slidenum">
              <a:rPr lang="pt-BR" smtClean="0"/>
              <a:pPr/>
              <a:t>‹nº›</a:t>
            </a:fld>
            <a:endParaRPr lang="pt-B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44783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1399663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1185720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249438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148011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1346472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2884000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2796417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2881933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873730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3102502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99479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D76B1D-A113-4AE2-800D-24262CE1CD82}" type="datetimeFigureOut">
              <a:rPr lang="pt-BR" smtClean="0"/>
              <a:pPr/>
              <a:t>01/07/2019</a:t>
            </a:fld>
            <a:endParaRPr lang="pt-B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8C73E40-51B4-4EED-94AB-5A7FABBEF2FA}" type="slidenum">
              <a:rPr lang="pt-BR" smtClean="0"/>
              <a:pPr/>
              <a:t>‹nº›</a:t>
            </a:fld>
            <a:endParaRPr lang="pt-BR"/>
          </a:p>
        </p:txBody>
      </p:sp>
    </p:spTree>
    <p:extLst>
      <p:ext uri="{BB962C8B-B14F-4D97-AF65-F5344CB8AC3E}">
        <p14:creationId xmlns:p14="http://schemas.microsoft.com/office/powerpoint/2010/main" val="39180764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68560" y="2278380"/>
            <a:ext cx="8172400" cy="2301240"/>
          </a:xfrm>
        </p:spPr>
        <p:txBody>
          <a:bodyPr/>
          <a:lstStyle/>
          <a:p>
            <a:r>
              <a:rPr lang="pt-BR" b="1" u="sng" dirty="0">
                <a:solidFill>
                  <a:srgbClr val="FF0000"/>
                </a:solidFill>
              </a:rPr>
              <a:t>Brasil – Segundo  Reinado</a:t>
            </a:r>
          </a:p>
        </p:txBody>
      </p:sp>
      <p:sp>
        <p:nvSpPr>
          <p:cNvPr id="3" name="Subtítulo 2"/>
          <p:cNvSpPr>
            <a:spLocks noGrp="1"/>
          </p:cNvSpPr>
          <p:nvPr>
            <p:ph type="subTitle" idx="1"/>
          </p:nvPr>
        </p:nvSpPr>
        <p:spPr>
          <a:xfrm>
            <a:off x="2663952" y="5445224"/>
            <a:ext cx="6480048" cy="1752600"/>
          </a:xfrm>
        </p:spPr>
        <p:txBody>
          <a:bodyPr/>
          <a:lstStyle/>
          <a:p>
            <a:r>
              <a:rPr lang="pt-BR" dirty="0" err="1"/>
              <a:t>Profº</a:t>
            </a:r>
            <a:r>
              <a:rPr lang="pt-BR" dirty="0"/>
              <a:t> Bruno Ferreira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89360" y="1382486"/>
            <a:ext cx="2660686" cy="4093028"/>
          </a:xfrm>
        </p:spPr>
        <p:txBody>
          <a:bodyPr anchor="ctr">
            <a:normAutofit/>
          </a:bodyPr>
          <a:lstStyle/>
          <a:p>
            <a:r>
              <a:rPr lang="pt-BR" sz="3800"/>
              <a:t>Fim da Revolta</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ço Reservado para Conteúdo 2">
            <a:extLst>
              <a:ext uri="{FF2B5EF4-FFF2-40B4-BE49-F238E27FC236}">
                <a16:creationId xmlns:a16="http://schemas.microsoft.com/office/drawing/2014/main" id="{9AA46015-1980-4D5A-9178-97E71D26C7B9}"/>
              </a:ext>
            </a:extLst>
          </p:cNvPr>
          <p:cNvGraphicFramePr>
            <a:graphicFrameLocks noGrp="1"/>
          </p:cNvGraphicFramePr>
          <p:nvPr>
            <p:ph idx="1"/>
            <p:extLst>
              <p:ext uri="{D42A27DB-BD31-4B8C-83A1-F6EECF244321}">
                <p14:modId xmlns:p14="http://schemas.microsoft.com/office/powerpoint/2010/main" val="120410136"/>
              </p:ext>
            </p:extLst>
          </p:nvPr>
        </p:nvGraphicFramePr>
        <p:xfrm>
          <a:off x="3687414" y="944563"/>
          <a:ext cx="4971603"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52550" y="609600"/>
            <a:ext cx="2802951" cy="1320800"/>
          </a:xfrm>
        </p:spPr>
        <p:txBody>
          <a:bodyPr>
            <a:normAutofit/>
          </a:bodyPr>
          <a:lstStyle/>
          <a:p>
            <a:r>
              <a:rPr lang="pt-BR" dirty="0"/>
              <a:t>Questões</a:t>
            </a:r>
          </a:p>
        </p:txBody>
      </p:sp>
      <p:sp>
        <p:nvSpPr>
          <p:cNvPr id="3" name="Espaço Reservado para Conteúdo 2"/>
          <p:cNvSpPr>
            <a:spLocks noGrp="1"/>
          </p:cNvSpPr>
          <p:nvPr>
            <p:ph idx="1"/>
          </p:nvPr>
        </p:nvSpPr>
        <p:spPr>
          <a:xfrm>
            <a:off x="3907172" y="2160589"/>
            <a:ext cx="3048329" cy="3880773"/>
          </a:xfrm>
        </p:spPr>
        <p:txBody>
          <a:bodyPr>
            <a:normAutofit/>
          </a:bodyPr>
          <a:lstStyle/>
          <a:p>
            <a:pPr>
              <a:lnSpc>
                <a:spcPct val="90000"/>
              </a:lnSpc>
            </a:pPr>
            <a:r>
              <a:rPr lang="pt-BR" sz="1100"/>
              <a:t>1 – Interprete a trova popular que surgiu no inicio do reinado de D. Pedro II: Para Subir Pedrinho ao trono, Não fique o povo contente. Não pode ser boa coisa, Servindo pra mesma gente.</a:t>
            </a:r>
          </a:p>
          <a:p>
            <a:pPr>
              <a:lnSpc>
                <a:spcPct val="90000"/>
              </a:lnSpc>
            </a:pPr>
            <a:r>
              <a:rPr lang="pt-BR" sz="1100"/>
              <a:t>2 – Responda se havia profundas diferenças ideológicas entre o Partido Liberal e o Partido Conservador.</a:t>
            </a:r>
          </a:p>
          <a:p>
            <a:pPr>
              <a:lnSpc>
                <a:spcPct val="90000"/>
              </a:lnSpc>
            </a:pPr>
            <a:r>
              <a:rPr lang="pt-BR" sz="1100"/>
              <a:t>3 – Explique por que o parlamentarismo </a:t>
            </a:r>
            <a:r>
              <a:rPr lang="pt-BR" sz="1100" err="1"/>
              <a:t>instituido</a:t>
            </a:r>
            <a:r>
              <a:rPr lang="pt-BR" sz="1100"/>
              <a:t> no Brasil foi chamado de ‘parlamentarismo às avessas”</a:t>
            </a:r>
          </a:p>
          <a:p>
            <a:pPr>
              <a:lnSpc>
                <a:spcPct val="90000"/>
              </a:lnSpc>
            </a:pPr>
            <a:r>
              <a:rPr lang="pt-BR" sz="1100"/>
              <a:t>4 – Elabora um quadro-resumo da Revolução Praieira, mencionado:</a:t>
            </a:r>
          </a:p>
          <a:p>
            <a:pPr>
              <a:lnSpc>
                <a:spcPct val="90000"/>
              </a:lnSpc>
            </a:pPr>
            <a:r>
              <a:rPr lang="pt-BR" sz="1100"/>
              <a:t>A – Causas;</a:t>
            </a:r>
          </a:p>
          <a:p>
            <a:pPr>
              <a:lnSpc>
                <a:spcPct val="90000"/>
              </a:lnSpc>
            </a:pPr>
            <a:r>
              <a:rPr lang="pt-BR" sz="1100"/>
              <a:t>B – </a:t>
            </a:r>
            <a:r>
              <a:rPr lang="pt-BR" sz="1100" err="1"/>
              <a:t>Periodo</a:t>
            </a:r>
            <a:r>
              <a:rPr lang="pt-BR" sz="1100"/>
              <a:t> em que ocorre;</a:t>
            </a:r>
          </a:p>
          <a:p>
            <a:pPr>
              <a:lnSpc>
                <a:spcPct val="90000"/>
              </a:lnSpc>
            </a:pPr>
            <a:r>
              <a:rPr lang="pt-BR" sz="1100"/>
              <a:t>C – Grupo </a:t>
            </a:r>
            <a:r>
              <a:rPr lang="pt-BR" sz="1100" err="1"/>
              <a:t>politico</a:t>
            </a:r>
            <a:r>
              <a:rPr lang="pt-BR" sz="1100"/>
              <a:t> envolvido;</a:t>
            </a:r>
          </a:p>
          <a:p>
            <a:pPr>
              <a:lnSpc>
                <a:spcPct val="90000"/>
              </a:lnSpc>
            </a:pPr>
            <a:r>
              <a:rPr lang="pt-BR" sz="1100"/>
              <a:t>D – programa dos revoltosos;</a:t>
            </a:r>
          </a:p>
          <a:p>
            <a:pPr>
              <a:lnSpc>
                <a:spcPct val="90000"/>
              </a:lnSpc>
            </a:pPr>
            <a:r>
              <a:rPr lang="pt-BR" sz="1100"/>
              <a:t>E – Fim da Revolta.</a:t>
            </a:r>
          </a:p>
        </p:txBody>
      </p:sp>
      <p:pic>
        <p:nvPicPr>
          <p:cNvPr id="4" name="Picture 2" descr="http://3.bp.blogspot.com/-8UHI8QtUUd4/T1u1sIj54bI/AAAAAAAACLs/C4swPRrr6ME/s1600/Ponto-de-interroga%C3%A7%C3%A3o.jpg"/>
          <p:cNvPicPr>
            <a:picLocks noChangeAspect="1" noChangeArrowheads="1"/>
          </p:cNvPicPr>
          <p:nvPr/>
        </p:nvPicPr>
        <p:blipFill rotWithShape="1">
          <a:blip r:embed="rId2" cstate="print"/>
          <a:srcRect l="1473" r="39528"/>
          <a:stretch/>
        </p:blipFill>
        <p:spPr bwMode="auto">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p:spPr>
      </p:pic>
      <p:sp>
        <p:nvSpPr>
          <p:cNvPr id="11"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782962" y="1179151"/>
            <a:ext cx="2475485" cy="4463889"/>
          </a:xfrm>
        </p:spPr>
        <p:txBody>
          <a:bodyPr anchor="ctr">
            <a:normAutofit/>
          </a:bodyPr>
          <a:lstStyle/>
          <a:p>
            <a:r>
              <a:rPr lang="pt-BR" dirty="0"/>
              <a:t>Política Externa do Segundo Reinado</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734188" y="1109145"/>
            <a:ext cx="4755762" cy="4603900"/>
          </a:xfrm>
        </p:spPr>
        <p:txBody>
          <a:bodyPr anchor="ctr">
            <a:normAutofit/>
          </a:bodyPr>
          <a:lstStyle/>
          <a:p>
            <a:r>
              <a:rPr lang="pt-BR" dirty="0"/>
              <a:t>Importantes acontecimentos marcaram as relações externas do Brasil durante o segundo Reinado. Com a Questão Christie brigamos com a Inglaterra e, assim, rompemos relações diplomáticas com a mais poderosa nação da época. Para preservar interesses econômicas e políticos na região platina, o império marchou contra a Uruguai e a Argentina. Por fim, o Brasil </a:t>
            </a:r>
            <a:r>
              <a:rPr lang="pt-BR" dirty="0" err="1"/>
              <a:t>envonveu-se</a:t>
            </a:r>
            <a:r>
              <a:rPr lang="pt-BR" dirty="0"/>
              <a:t> no mais longo e sangrento conflito já ocorrido na América do Sul: a Guerra do Paraguai.</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esultado de imagem para QuestÃ£o Christie">
            <a:extLst>
              <a:ext uri="{FF2B5EF4-FFF2-40B4-BE49-F238E27FC236}">
                <a16:creationId xmlns:a16="http://schemas.microsoft.com/office/drawing/2014/main" id="{0D3FA2BE-C7E9-44CE-A258-968C3FF360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43" r="12978"/>
          <a:stretch/>
        </p:blipFill>
        <p:spPr bwMode="auto">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07999" y="609600"/>
            <a:ext cx="2888343" cy="1320800"/>
          </a:xfrm>
        </p:spPr>
        <p:txBody>
          <a:bodyPr>
            <a:normAutofit/>
          </a:bodyPr>
          <a:lstStyle/>
          <a:p>
            <a:r>
              <a:rPr lang="pt-BR" dirty="0"/>
              <a:t>Questão Christie</a:t>
            </a:r>
          </a:p>
        </p:txBody>
      </p:sp>
      <p:sp>
        <p:nvSpPr>
          <p:cNvPr id="3" name="Espaço Reservado para Conteúdo 2"/>
          <p:cNvSpPr>
            <a:spLocks noGrp="1"/>
          </p:cNvSpPr>
          <p:nvPr>
            <p:ph idx="1"/>
          </p:nvPr>
        </p:nvSpPr>
        <p:spPr>
          <a:xfrm>
            <a:off x="508000" y="2160589"/>
            <a:ext cx="2888342" cy="3880773"/>
          </a:xfrm>
        </p:spPr>
        <p:txBody>
          <a:bodyPr>
            <a:normAutofit/>
          </a:bodyPr>
          <a:lstStyle/>
          <a:p>
            <a:r>
              <a:rPr lang="pt-BR" dirty="0"/>
              <a:t>A questão Christie refere-se ao rompimento das relações diplomáticas entre Brasil e Inglaterra, no </a:t>
            </a:r>
            <a:r>
              <a:rPr lang="pt-BR" dirty="0" err="1"/>
              <a:t>periodo</a:t>
            </a:r>
            <a:r>
              <a:rPr lang="pt-BR" dirty="0"/>
              <a:t> de 1863 a 1865. </a:t>
            </a:r>
          </a:p>
          <a:p>
            <a:r>
              <a:rPr lang="pt-BR" dirty="0"/>
              <a:t>Esse rompimento se deu, preponderantemente, em função de dois incidentes.</a:t>
            </a:r>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782962" y="1179151"/>
            <a:ext cx="2475485" cy="4463889"/>
          </a:xfrm>
        </p:spPr>
        <p:txBody>
          <a:bodyPr anchor="ctr">
            <a:normAutofit/>
          </a:bodyPr>
          <a:lstStyle/>
          <a:p>
            <a:r>
              <a:rPr lang="pt-BR" dirty="0"/>
              <a:t>Raiz do Conflito</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734188" y="1109145"/>
            <a:ext cx="4755762" cy="4603900"/>
          </a:xfrm>
        </p:spPr>
        <p:txBody>
          <a:bodyPr anchor="ctr">
            <a:normAutofit/>
          </a:bodyPr>
          <a:lstStyle/>
          <a:p>
            <a:pPr>
              <a:lnSpc>
                <a:spcPct val="90000"/>
              </a:lnSpc>
            </a:pPr>
            <a:r>
              <a:rPr lang="pt-BR" sz="1100"/>
              <a:t>- Desenvolvimento do Capitalismo interesse do fim da escravidão.</a:t>
            </a:r>
          </a:p>
          <a:p>
            <a:pPr>
              <a:lnSpc>
                <a:spcPct val="90000"/>
              </a:lnSpc>
            </a:pPr>
            <a:r>
              <a:rPr lang="pt-BR" sz="1100"/>
              <a:t>- Os escravos não recebiam salários.</a:t>
            </a:r>
          </a:p>
          <a:p>
            <a:pPr>
              <a:lnSpc>
                <a:spcPct val="90000"/>
              </a:lnSpc>
            </a:pPr>
            <a:r>
              <a:rPr lang="pt-BR" sz="1100"/>
              <a:t>- O dinheiro gasto na compra de escravos poderia ser utilizado na compra de bens industriais.</a:t>
            </a:r>
          </a:p>
          <a:p>
            <a:pPr>
              <a:lnSpc>
                <a:spcPct val="90000"/>
              </a:lnSpc>
            </a:pPr>
            <a:r>
              <a:rPr lang="pt-BR" sz="1100"/>
              <a:t>Os ingleses pressionaram o governo  e conseguiram que fosse aprovada, em 1831, uma lei que declarava livres todos os escravos importados pelo Brasil.</a:t>
            </a:r>
          </a:p>
          <a:p>
            <a:pPr>
              <a:lnSpc>
                <a:spcPct val="90000"/>
              </a:lnSpc>
            </a:pPr>
            <a:r>
              <a:rPr lang="pt-BR" sz="1100"/>
              <a:t>Porém essa lei não foi cumprida.</a:t>
            </a:r>
          </a:p>
          <a:p>
            <a:pPr>
              <a:lnSpc>
                <a:spcPct val="90000"/>
              </a:lnSpc>
            </a:pPr>
            <a:r>
              <a:rPr lang="pt-BR" sz="1100"/>
              <a:t>Sendo criada apenas para inglês ver.</a:t>
            </a:r>
          </a:p>
          <a:p>
            <a:pPr>
              <a:lnSpc>
                <a:spcPct val="90000"/>
              </a:lnSpc>
            </a:pPr>
            <a:r>
              <a:rPr lang="pt-BR" sz="1100"/>
              <a:t>Os ingleses criaram a  lei Bill </a:t>
            </a:r>
            <a:r>
              <a:rPr lang="pt-BR" sz="1100" err="1"/>
              <a:t>Aberdeen</a:t>
            </a:r>
            <a:r>
              <a:rPr lang="pt-BR" sz="1100"/>
              <a:t> dando autoridade para acabar com os navios negreiros e prender traficantes de escravos.</a:t>
            </a:r>
          </a:p>
          <a:p>
            <a:pPr>
              <a:lnSpc>
                <a:spcPct val="90000"/>
              </a:lnSpc>
            </a:pPr>
            <a:r>
              <a:rPr lang="pt-BR" sz="1100"/>
              <a:t>1850 foi promulgada a lei Eusébio de Queiróz proibindo o trafico.</a:t>
            </a:r>
          </a:p>
          <a:p>
            <a:pPr>
              <a:lnSpc>
                <a:spcPct val="90000"/>
              </a:lnSpc>
            </a:pPr>
            <a:r>
              <a:rPr lang="pt-BR" sz="1100"/>
              <a:t>Os ingleses ficam pressionando o Brasil através da lei de 1831 isto é que todos os escravos importados ilegalmente fossem libertados.</a:t>
            </a:r>
          </a:p>
          <a:p>
            <a:pPr>
              <a:lnSpc>
                <a:spcPct val="90000"/>
              </a:lnSpc>
            </a:pPr>
            <a:r>
              <a:rPr lang="pt-BR" sz="1100"/>
              <a:t>O embaixador inglês William Christie denunciou com insistência o descumprimento dessa lei.</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08000" y="609600"/>
            <a:ext cx="6447501" cy="1320800"/>
          </a:xfrm>
        </p:spPr>
        <p:txBody>
          <a:bodyPr>
            <a:normAutofit/>
          </a:bodyPr>
          <a:lstStyle/>
          <a:p>
            <a:r>
              <a:rPr lang="pt-BR" dirty="0"/>
              <a:t>Incidentes</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907875091"/>
              </p:ext>
            </p:extLst>
          </p:nvPr>
        </p:nvGraphicFramePr>
        <p:xfrm>
          <a:off x="508397" y="2160588"/>
          <a:ext cx="6447234"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482600" y="816638"/>
            <a:ext cx="2525519" cy="5224724"/>
          </a:xfrm>
        </p:spPr>
        <p:txBody>
          <a:bodyPr anchor="ctr">
            <a:normAutofit/>
          </a:bodyPr>
          <a:lstStyle/>
          <a:p>
            <a:r>
              <a:rPr lang="pt-BR" sz="3100"/>
              <a:t>Rompimento</a:t>
            </a:r>
          </a:p>
        </p:txBody>
      </p:sp>
      <p:sp>
        <p:nvSpPr>
          <p:cNvPr id="3" name="Espaço Reservado para Conteúdo 2"/>
          <p:cNvSpPr>
            <a:spLocks noGrp="1"/>
          </p:cNvSpPr>
          <p:nvPr>
            <p:ph idx="1"/>
          </p:nvPr>
        </p:nvSpPr>
        <p:spPr>
          <a:xfrm>
            <a:off x="3490721" y="816638"/>
            <a:ext cx="3464779" cy="5224724"/>
          </a:xfrm>
        </p:spPr>
        <p:txBody>
          <a:bodyPr anchor="ctr">
            <a:normAutofit/>
          </a:bodyPr>
          <a:lstStyle/>
          <a:p>
            <a:pPr>
              <a:lnSpc>
                <a:spcPct val="90000"/>
              </a:lnSpc>
            </a:pPr>
            <a:r>
              <a:rPr lang="pt-BR" sz="1300"/>
              <a:t>Agressão aos Ingleses diante do ocorrido.</a:t>
            </a:r>
          </a:p>
          <a:p>
            <a:pPr>
              <a:lnSpc>
                <a:spcPct val="90000"/>
              </a:lnSpc>
            </a:pPr>
            <a:r>
              <a:rPr lang="pt-BR" sz="1300"/>
              <a:t>Em face do agravamento dos problemas essas questões foram submetidas ao arbitramento internacional do rei da Bélgica Leopoldo I.</a:t>
            </a:r>
          </a:p>
          <a:p>
            <a:pPr>
              <a:lnSpc>
                <a:spcPct val="90000"/>
              </a:lnSpc>
            </a:pPr>
            <a:r>
              <a:rPr lang="pt-BR" sz="1300"/>
              <a:t>D. Pedro II resolveu pagar a indenização referente à carga do navio inglês. Assim, o arbitramento ficou restrito às demais exigências de Christie e à violência da Inglaterra ao aprisionar navios brasileiros o rei Belga foi favorável ao Brasil, tendo cabido a Inglaterra pedir desculpas.</a:t>
            </a:r>
          </a:p>
          <a:p>
            <a:pPr>
              <a:lnSpc>
                <a:spcPct val="90000"/>
              </a:lnSpc>
            </a:pPr>
            <a:r>
              <a:rPr lang="pt-BR" sz="1300"/>
              <a:t>A </a:t>
            </a:r>
            <a:r>
              <a:rPr lang="pt-BR" sz="1300" err="1"/>
              <a:t>inglaterra</a:t>
            </a:r>
            <a:r>
              <a:rPr lang="pt-BR" sz="1300"/>
              <a:t> não pediu desculpas formalmente e o Imperador rompeu as relações com essa.</a:t>
            </a:r>
          </a:p>
          <a:p>
            <a:pPr>
              <a:lnSpc>
                <a:spcPct val="90000"/>
              </a:lnSpc>
            </a:pPr>
            <a:r>
              <a:rPr lang="pt-BR" sz="1300"/>
              <a:t>Apenas em 1865 o governo Inglês pediu desculpas </a:t>
            </a:r>
            <a:r>
              <a:rPr lang="pt-BR" sz="1300" err="1"/>
              <a:t>atraves</a:t>
            </a:r>
            <a:r>
              <a:rPr lang="pt-BR" sz="1300"/>
              <a:t> de Edward Thornton, apresentou desculpas a D. Pedro II.</a:t>
            </a:r>
          </a:p>
          <a:p>
            <a:pPr>
              <a:lnSpc>
                <a:spcPct val="90000"/>
              </a:lnSpc>
            </a:pPr>
            <a:r>
              <a:rPr lang="pt-BR" sz="1300"/>
              <a:t>Esse episodio afirmou a soberania nacional do Brasil e a Inglaterra reconheceu esta formalmente.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52550" y="609600"/>
            <a:ext cx="2802951" cy="1320800"/>
          </a:xfrm>
        </p:spPr>
        <p:txBody>
          <a:bodyPr>
            <a:normAutofit/>
          </a:bodyPr>
          <a:lstStyle/>
          <a:p>
            <a:r>
              <a:rPr lang="pt-BR" dirty="0"/>
              <a:t>Questões</a:t>
            </a:r>
          </a:p>
        </p:txBody>
      </p:sp>
      <p:sp>
        <p:nvSpPr>
          <p:cNvPr id="3" name="Espaço Reservado para Conteúdo 2"/>
          <p:cNvSpPr>
            <a:spLocks noGrp="1"/>
          </p:cNvSpPr>
          <p:nvPr>
            <p:ph idx="1"/>
          </p:nvPr>
        </p:nvSpPr>
        <p:spPr>
          <a:xfrm>
            <a:off x="3907172" y="2160589"/>
            <a:ext cx="3048329" cy="3880773"/>
          </a:xfrm>
        </p:spPr>
        <p:txBody>
          <a:bodyPr>
            <a:normAutofit/>
          </a:bodyPr>
          <a:lstStyle/>
          <a:p>
            <a:pPr>
              <a:lnSpc>
                <a:spcPct val="90000"/>
              </a:lnSpc>
            </a:pPr>
            <a:r>
              <a:rPr lang="pt-BR" sz="1500"/>
              <a:t>1 – Responda:</a:t>
            </a:r>
          </a:p>
          <a:p>
            <a:pPr>
              <a:lnSpc>
                <a:spcPct val="90000"/>
              </a:lnSpc>
            </a:pPr>
            <a:r>
              <a:rPr lang="pt-BR" sz="1500"/>
              <a:t>A – O que era a lei Bill </a:t>
            </a:r>
            <a:r>
              <a:rPr lang="pt-BR" sz="1500" err="1"/>
              <a:t>Aberdeen</a:t>
            </a:r>
            <a:r>
              <a:rPr lang="pt-BR" sz="1500"/>
              <a:t>?</a:t>
            </a:r>
          </a:p>
          <a:p>
            <a:pPr>
              <a:lnSpc>
                <a:spcPct val="90000"/>
              </a:lnSpc>
            </a:pPr>
            <a:r>
              <a:rPr lang="pt-BR" sz="1500"/>
              <a:t>B – Baseados nessa lei, o que os ingleses fizeram no Brasil?</a:t>
            </a:r>
          </a:p>
          <a:p>
            <a:pPr>
              <a:lnSpc>
                <a:spcPct val="90000"/>
              </a:lnSpc>
            </a:pPr>
            <a:r>
              <a:rPr lang="pt-BR" sz="1500"/>
              <a:t>C – O que estabelecia a lei Eusébio de Queiros?</a:t>
            </a:r>
          </a:p>
          <a:p>
            <a:pPr>
              <a:lnSpc>
                <a:spcPct val="90000"/>
              </a:lnSpc>
            </a:pPr>
            <a:r>
              <a:rPr lang="pt-BR" sz="1500"/>
              <a:t>2 – Sintetize o que foi a questão Christie  e o que ela provocou.</a:t>
            </a:r>
          </a:p>
          <a:p>
            <a:pPr>
              <a:lnSpc>
                <a:spcPct val="90000"/>
              </a:lnSpc>
            </a:pPr>
            <a:r>
              <a:rPr lang="pt-BR" sz="1500"/>
              <a:t>3 – Comente sobre o desfecho da questão Christie para o Brasil.</a:t>
            </a:r>
          </a:p>
        </p:txBody>
      </p:sp>
      <p:pic>
        <p:nvPicPr>
          <p:cNvPr id="4" name="Picture 2" descr="http://3.bp.blogspot.com/-8UHI8QtUUd4/T1u1sIj54bI/AAAAAAAACLs/C4swPRrr6ME/s1600/Ponto-de-interroga%C3%A7%C3%A3o.jpg"/>
          <p:cNvPicPr>
            <a:picLocks noChangeAspect="1" noChangeArrowheads="1"/>
          </p:cNvPicPr>
          <p:nvPr/>
        </p:nvPicPr>
        <p:blipFill rotWithShape="1">
          <a:blip r:embed="rId2" cstate="print"/>
          <a:srcRect l="1473" r="39528"/>
          <a:stretch/>
        </p:blipFill>
        <p:spPr bwMode="auto">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52550" y="609600"/>
            <a:ext cx="2802951" cy="1320800"/>
          </a:xfrm>
        </p:spPr>
        <p:txBody>
          <a:bodyPr>
            <a:normAutofit/>
          </a:bodyPr>
          <a:lstStyle/>
          <a:p>
            <a:r>
              <a:rPr lang="pt-BR" dirty="0"/>
              <a:t>Questão Platina</a:t>
            </a:r>
          </a:p>
        </p:txBody>
      </p:sp>
      <p:sp>
        <p:nvSpPr>
          <p:cNvPr id="3" name="Espaço Reservado para Conteúdo 2"/>
          <p:cNvSpPr>
            <a:spLocks noGrp="1"/>
          </p:cNvSpPr>
          <p:nvPr>
            <p:ph idx="1"/>
          </p:nvPr>
        </p:nvSpPr>
        <p:spPr>
          <a:xfrm>
            <a:off x="3907172" y="2160589"/>
            <a:ext cx="3048329" cy="3880773"/>
          </a:xfrm>
        </p:spPr>
        <p:txBody>
          <a:bodyPr>
            <a:normAutofit/>
          </a:bodyPr>
          <a:lstStyle/>
          <a:p>
            <a:pPr>
              <a:lnSpc>
                <a:spcPct val="90000"/>
              </a:lnSpc>
            </a:pPr>
            <a:r>
              <a:rPr lang="pt-BR" sz="1100"/>
              <a:t>Interesses na região platina pelo Brasil:</a:t>
            </a:r>
          </a:p>
          <a:p>
            <a:pPr>
              <a:lnSpc>
                <a:spcPct val="90000"/>
              </a:lnSpc>
            </a:pPr>
            <a:r>
              <a:rPr lang="pt-BR" sz="1100"/>
              <a:t>1 – navegação pelo rio do prata para escoamento das mercadorias que era um acesso para a província do Mato Grosso.</a:t>
            </a:r>
          </a:p>
          <a:p>
            <a:pPr>
              <a:lnSpc>
                <a:spcPct val="90000"/>
              </a:lnSpc>
            </a:pPr>
            <a:r>
              <a:rPr lang="pt-BR" sz="1100"/>
              <a:t>2 – Impedir que vaqueiros uruguaios invadissem as fronteiras brasileiras e atacassem as fazendas gaúchas;</a:t>
            </a:r>
          </a:p>
          <a:p>
            <a:pPr>
              <a:lnSpc>
                <a:spcPct val="90000"/>
              </a:lnSpc>
            </a:pPr>
            <a:r>
              <a:rPr lang="pt-BR" sz="1100"/>
              <a:t>3 – impedir que a Argentina anexasse o Uruguai, formando com ele um só país.</a:t>
            </a:r>
          </a:p>
          <a:p>
            <a:pPr>
              <a:lnSpc>
                <a:spcPct val="90000"/>
              </a:lnSpc>
            </a:pPr>
            <a:r>
              <a:rPr lang="pt-BR" sz="1100"/>
              <a:t>Os interesses do Brasil levaram o Brasil a participar de três guerra: guerra contra </a:t>
            </a:r>
            <a:r>
              <a:rPr lang="pt-BR" sz="1100" err="1"/>
              <a:t>Oribe</a:t>
            </a:r>
            <a:r>
              <a:rPr lang="pt-BR" sz="1100"/>
              <a:t> e Rosas (do Uruguai e da Argentina), guerra contra </a:t>
            </a:r>
            <a:r>
              <a:rPr lang="pt-BR" sz="1100" err="1"/>
              <a:t>Aguirre</a:t>
            </a:r>
            <a:r>
              <a:rPr lang="pt-BR" sz="1100"/>
              <a:t> (do Uruguai), guerra contra Solano </a:t>
            </a:r>
            <a:r>
              <a:rPr lang="pt-BR" sz="1100" err="1"/>
              <a:t>Lópes</a:t>
            </a:r>
            <a:r>
              <a:rPr lang="pt-BR" sz="1100"/>
              <a:t> (do Paraguai).</a:t>
            </a:r>
          </a:p>
        </p:txBody>
      </p:sp>
      <p:pic>
        <p:nvPicPr>
          <p:cNvPr id="3074" name="Picture 2" descr="Resultado de imagem para QuestÃ£o Platina">
            <a:extLst>
              <a:ext uri="{FF2B5EF4-FFF2-40B4-BE49-F238E27FC236}">
                <a16:creationId xmlns:a16="http://schemas.microsoft.com/office/drawing/2014/main" id="{0B5F6822-53F4-4959-BF5A-BF14664A2D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717" r="1" b="1"/>
          <a:stretch/>
        </p:blipFill>
        <p:spPr bwMode="auto">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esultado de imagem para IntervenÃ§Ã£o Contra Oribe e Rosas ( 1851 â 1852 )">
            <a:extLst>
              <a:ext uri="{FF2B5EF4-FFF2-40B4-BE49-F238E27FC236}">
                <a16:creationId xmlns:a16="http://schemas.microsoft.com/office/drawing/2014/main" id="{D4965051-4385-4C02-A146-197F794D894D}"/>
              </a:ext>
            </a:extLst>
          </p:cNvPr>
          <p:cNvPicPr>
            <a:picLocks noChangeAspect="1" noChangeArrowheads="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l="10744" r="5923"/>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08000" y="609600"/>
            <a:ext cx="6447501" cy="1320800"/>
          </a:xfrm>
        </p:spPr>
        <p:txBody>
          <a:bodyPr>
            <a:normAutofit/>
          </a:bodyPr>
          <a:lstStyle/>
          <a:p>
            <a:r>
              <a:rPr lang="pt-BR" dirty="0"/>
              <a:t>Intervenção Contra </a:t>
            </a:r>
            <a:r>
              <a:rPr lang="pt-BR" dirty="0" err="1"/>
              <a:t>Oribe</a:t>
            </a:r>
            <a:r>
              <a:rPr lang="pt-BR" dirty="0"/>
              <a:t> e Rosas ( 1851 – 1852 )</a:t>
            </a:r>
          </a:p>
        </p:txBody>
      </p:sp>
      <p:sp>
        <p:nvSpPr>
          <p:cNvPr id="3" name="Espaço Reservado para Conteúdo 2"/>
          <p:cNvSpPr>
            <a:spLocks noGrp="1"/>
          </p:cNvSpPr>
          <p:nvPr>
            <p:ph idx="1"/>
          </p:nvPr>
        </p:nvSpPr>
        <p:spPr>
          <a:xfrm>
            <a:off x="508000" y="2160589"/>
            <a:ext cx="6447501" cy="3880773"/>
          </a:xfrm>
        </p:spPr>
        <p:txBody>
          <a:bodyPr>
            <a:normAutofit/>
          </a:bodyPr>
          <a:lstStyle/>
          <a:p>
            <a:pPr>
              <a:lnSpc>
                <a:spcPct val="90000"/>
              </a:lnSpc>
            </a:pPr>
            <a:r>
              <a:rPr lang="pt-BR" sz="1400">
                <a:solidFill>
                  <a:srgbClr val="FFFFFF"/>
                </a:solidFill>
              </a:rPr>
              <a:t>Foi organizado dois partidos no Uruguai após a formação de sua republica.</a:t>
            </a:r>
          </a:p>
          <a:p>
            <a:pPr>
              <a:lnSpc>
                <a:spcPct val="90000"/>
              </a:lnSpc>
            </a:pPr>
            <a:r>
              <a:rPr lang="pt-BR" sz="1400">
                <a:solidFill>
                  <a:srgbClr val="FFFFFF"/>
                </a:solidFill>
              </a:rPr>
              <a:t>Partido Blanco – Liderado por Manuel Oribe representava os criadores de gado era ligado a Argentina.</a:t>
            </a:r>
          </a:p>
          <a:p>
            <a:pPr>
              <a:lnSpc>
                <a:spcPct val="90000"/>
              </a:lnSpc>
            </a:pPr>
            <a:r>
              <a:rPr lang="pt-BR" sz="1400">
                <a:solidFill>
                  <a:srgbClr val="FFFFFF"/>
                </a:solidFill>
              </a:rPr>
              <a:t>Partido Colorado – Liderado por Frutuoso Rivera, representava os comerciantes de Montevidéu e era ligado aos brasileiros.</a:t>
            </a:r>
          </a:p>
          <a:p>
            <a:pPr>
              <a:lnSpc>
                <a:spcPct val="90000"/>
              </a:lnSpc>
            </a:pPr>
            <a:r>
              <a:rPr lang="pt-BR" sz="1400">
                <a:solidFill>
                  <a:srgbClr val="FFFFFF"/>
                </a:solidFill>
              </a:rPr>
              <a:t>Primeiro ganharam o partido Colorado que não pertubou o Brasil mas em 1834 essa situação mudou Oribe venceu fez união ao Presidente da Argentina Juan Manuel Rosas, que pretendia anexar o Uruguai a Argentina.</a:t>
            </a:r>
          </a:p>
          <a:p>
            <a:pPr>
              <a:lnSpc>
                <a:spcPct val="90000"/>
              </a:lnSpc>
            </a:pPr>
            <a:r>
              <a:rPr lang="pt-BR" sz="1400">
                <a:solidFill>
                  <a:srgbClr val="FFFFFF"/>
                </a:solidFill>
              </a:rPr>
              <a:t>O Brasil interviu militarmente na região por causa dos seus interesses econômicos e políticos, aliou-se ao partido colorado  e conseguiu derrubar o poder em 1851, pela luta armada, o presidente argentino entrou na guerra era a oportunidade de anexar o Uruguai, caso fosse vencedor, entretanto a argentina entrou em um conflito externo e o governo brasileiro apoiou  a luta interna das províncias comandanda pelo general Urquiza.</a:t>
            </a:r>
          </a:p>
        </p:txBody>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08000" y="609600"/>
            <a:ext cx="6447501" cy="1320800"/>
          </a:xfrm>
        </p:spPr>
        <p:txBody>
          <a:bodyPr>
            <a:normAutofit/>
          </a:bodyPr>
          <a:lstStyle/>
          <a:p>
            <a:r>
              <a:rPr lang="pt-BR"/>
              <a:t>Situação Política</a:t>
            </a:r>
            <a:endParaRPr lang="pt-BR" dirty="0"/>
          </a:p>
        </p:txBody>
      </p:sp>
      <p:graphicFrame>
        <p:nvGraphicFramePr>
          <p:cNvPr id="25" name="Espaço Reservado para Conteúdo 2">
            <a:extLst>
              <a:ext uri="{FF2B5EF4-FFF2-40B4-BE49-F238E27FC236}">
                <a16:creationId xmlns:a16="http://schemas.microsoft.com/office/drawing/2014/main" id="{0E6AF7EF-1F44-440F-99C0-4602D160CD8F}"/>
              </a:ext>
            </a:extLst>
          </p:cNvPr>
          <p:cNvGraphicFramePr>
            <a:graphicFrameLocks noGrp="1"/>
          </p:cNvGraphicFramePr>
          <p:nvPr>
            <p:ph idx="1"/>
            <p:extLst>
              <p:ext uri="{D42A27DB-BD31-4B8C-83A1-F6EECF244321}">
                <p14:modId xmlns:p14="http://schemas.microsoft.com/office/powerpoint/2010/main" val="464129721"/>
              </p:ext>
            </p:extLst>
          </p:nvPr>
        </p:nvGraphicFramePr>
        <p:xfrm>
          <a:off x="508397" y="2160588"/>
          <a:ext cx="6447234"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08000" y="609600"/>
            <a:ext cx="2882531" cy="5175624"/>
          </a:xfrm>
        </p:spPr>
        <p:txBody>
          <a:bodyPr anchor="ctr">
            <a:normAutofit/>
          </a:bodyPr>
          <a:lstStyle/>
          <a:p>
            <a:r>
              <a:rPr lang="pt-BR" sz="3300">
                <a:solidFill>
                  <a:schemeClr val="tx1">
                    <a:lumMod val="85000"/>
                    <a:lumOff val="15000"/>
                  </a:schemeClr>
                </a:solidFill>
              </a:rPr>
              <a:t> Consequencia do Conflito</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ço Reservado para Conteúdo 2"/>
          <p:cNvSpPr>
            <a:spLocks noGrp="1"/>
          </p:cNvSpPr>
          <p:nvPr>
            <p:ph idx="1"/>
          </p:nvPr>
        </p:nvSpPr>
        <p:spPr>
          <a:xfrm>
            <a:off x="4587063" y="609601"/>
            <a:ext cx="4133472" cy="5175624"/>
          </a:xfrm>
        </p:spPr>
        <p:txBody>
          <a:bodyPr anchor="ctr">
            <a:normAutofit/>
          </a:bodyPr>
          <a:lstStyle/>
          <a:p>
            <a:r>
              <a:rPr lang="pt-BR">
                <a:solidFill>
                  <a:srgbClr val="FFFFFF"/>
                </a:solidFill>
              </a:rPr>
              <a:t>A guerra contra Oribe e Rosas trouxe, em resumo, os seguintes resultados.</a:t>
            </a:r>
          </a:p>
          <a:p>
            <a:r>
              <a:rPr lang="pt-BR">
                <a:solidFill>
                  <a:srgbClr val="FFFFFF"/>
                </a:solidFill>
              </a:rPr>
              <a:t>- Oribe, presidente do Uruguai, foi derrotado com a ajuda das tropas brasileiras, comandadas por Caxias.</a:t>
            </a:r>
          </a:p>
          <a:p>
            <a:r>
              <a:rPr lang="pt-BR">
                <a:solidFill>
                  <a:srgbClr val="FFFFFF"/>
                </a:solidFill>
              </a:rPr>
              <a:t>- Na Argentina, Rosas também foi derrotado pelas tropas do general Urquiza, apoiadas pelas forças brasileiras (1852). Depois da vitória, Urquiza assumiu o poder Argentino.</a:t>
            </a:r>
          </a:p>
        </p:txBody>
      </p:sp>
    </p:spTree>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782962" y="1179151"/>
            <a:ext cx="2475485" cy="4463889"/>
          </a:xfrm>
        </p:spPr>
        <p:txBody>
          <a:bodyPr anchor="ctr">
            <a:normAutofit/>
          </a:bodyPr>
          <a:lstStyle/>
          <a:p>
            <a:r>
              <a:rPr lang="pt-BR" dirty="0"/>
              <a:t>Guerra Contra </a:t>
            </a:r>
            <a:r>
              <a:rPr lang="pt-BR" dirty="0" err="1"/>
              <a:t>Aguirre</a:t>
            </a:r>
            <a:r>
              <a:rPr lang="pt-BR" dirty="0"/>
              <a:t> ( 1864 – 1865)</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734188" y="1109145"/>
            <a:ext cx="4755762" cy="4603900"/>
          </a:xfrm>
        </p:spPr>
        <p:txBody>
          <a:bodyPr anchor="ctr">
            <a:normAutofit/>
          </a:bodyPr>
          <a:lstStyle/>
          <a:p>
            <a:pPr>
              <a:lnSpc>
                <a:spcPct val="90000"/>
              </a:lnSpc>
            </a:pPr>
            <a:r>
              <a:rPr lang="pt-BR" sz="1400"/>
              <a:t>- 1850, o conflito politico entre </a:t>
            </a:r>
            <a:r>
              <a:rPr lang="pt-BR" sz="1400" err="1"/>
              <a:t>Blancos</a:t>
            </a:r>
            <a:r>
              <a:rPr lang="pt-BR" sz="1400"/>
              <a:t> e Colorados continuou intenso no Uruguai. E os fazendeiros do Brasil continuaram brigando com os </a:t>
            </a:r>
            <a:r>
              <a:rPr lang="pt-BR" sz="1400" err="1"/>
              <a:t>Blancos</a:t>
            </a:r>
            <a:r>
              <a:rPr lang="pt-BR" sz="1400"/>
              <a:t> uruguaios.</a:t>
            </a:r>
          </a:p>
          <a:p>
            <a:pPr>
              <a:lnSpc>
                <a:spcPct val="90000"/>
              </a:lnSpc>
            </a:pPr>
            <a:r>
              <a:rPr lang="pt-BR" sz="1400"/>
              <a:t>Atendendo aos fazendeiros gaúchos, o governo brasileiro fez inúmeras reclamações ao governo do Uruguai.</a:t>
            </a:r>
          </a:p>
          <a:p>
            <a:pPr>
              <a:lnSpc>
                <a:spcPct val="90000"/>
              </a:lnSpc>
            </a:pPr>
            <a:r>
              <a:rPr lang="pt-BR" sz="1400"/>
              <a:t>Reclamações Brasileiras</a:t>
            </a:r>
          </a:p>
          <a:p>
            <a:pPr>
              <a:lnSpc>
                <a:spcPct val="90000"/>
              </a:lnSpc>
            </a:pPr>
            <a:r>
              <a:rPr lang="pt-BR" sz="1400"/>
              <a:t>Entretanto Governo do Uruguai não atende as reclamações  Atanásio Aguirre não atende ao governo Brasileiro.</a:t>
            </a:r>
          </a:p>
          <a:p>
            <a:pPr>
              <a:lnSpc>
                <a:spcPct val="90000"/>
              </a:lnSpc>
            </a:pPr>
            <a:r>
              <a:rPr lang="pt-BR" sz="1400"/>
              <a:t>O governo imperial  resolve apoiar os Colorados partido oposicionista de Venâncio Flores e resolve atacar o Uruguai.</a:t>
            </a:r>
          </a:p>
          <a:p>
            <a:pPr>
              <a:lnSpc>
                <a:spcPct val="90000"/>
              </a:lnSpc>
            </a:pPr>
            <a:r>
              <a:rPr lang="pt-BR" sz="1400"/>
              <a:t>As tropas brasileiras atacam por terra e mar.</a:t>
            </a:r>
          </a:p>
          <a:p>
            <a:pPr>
              <a:lnSpc>
                <a:spcPct val="90000"/>
              </a:lnSpc>
            </a:pPr>
            <a:r>
              <a:rPr lang="pt-BR" sz="1400"/>
              <a:t>Venâncio Flores assumi o poder diante da derrota o </a:t>
            </a:r>
            <a:r>
              <a:rPr lang="pt-BR" sz="1400" err="1"/>
              <a:t>ex</a:t>
            </a:r>
            <a:r>
              <a:rPr lang="pt-BR" sz="1400"/>
              <a:t> presidente do Uruguai pede uma aliança a </a:t>
            </a:r>
            <a:r>
              <a:rPr lang="pt-BR" sz="1400" err="1"/>
              <a:t>Solona</a:t>
            </a:r>
            <a:r>
              <a:rPr lang="pt-BR" sz="1400"/>
              <a:t> </a:t>
            </a:r>
            <a:r>
              <a:rPr lang="pt-BR" sz="1400" err="1"/>
              <a:t>Lópes</a:t>
            </a:r>
            <a:r>
              <a:rPr lang="pt-BR" sz="1400"/>
              <a:t> dando inicio a uma guerra sangrenta.</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Resultado de imagem para guerra do paraguai">
            <a:extLst>
              <a:ext uri="{FF2B5EF4-FFF2-40B4-BE49-F238E27FC236}">
                <a16:creationId xmlns:a16="http://schemas.microsoft.com/office/drawing/2014/main" id="{8C6ED5AA-216D-48D5-90B8-9D7C503284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31" r="24120"/>
          <a:stretch/>
        </p:blipFill>
        <p:spPr bwMode="auto">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07999" y="609600"/>
            <a:ext cx="2888343" cy="1320800"/>
          </a:xfrm>
        </p:spPr>
        <p:txBody>
          <a:bodyPr>
            <a:normAutofit/>
          </a:bodyPr>
          <a:lstStyle/>
          <a:p>
            <a:r>
              <a:rPr lang="pt-BR" dirty="0"/>
              <a:t>Guerra do Paraguai</a:t>
            </a:r>
          </a:p>
        </p:txBody>
      </p:sp>
      <p:sp>
        <p:nvSpPr>
          <p:cNvPr id="3" name="Espaço Reservado para Conteúdo 2"/>
          <p:cNvSpPr>
            <a:spLocks noGrp="1"/>
          </p:cNvSpPr>
          <p:nvPr>
            <p:ph idx="1"/>
          </p:nvPr>
        </p:nvSpPr>
        <p:spPr>
          <a:xfrm>
            <a:off x="508000" y="2160589"/>
            <a:ext cx="2888342" cy="3880773"/>
          </a:xfrm>
        </p:spPr>
        <p:txBody>
          <a:bodyPr>
            <a:normAutofit/>
          </a:bodyPr>
          <a:lstStyle/>
          <a:p>
            <a:pPr>
              <a:lnSpc>
                <a:spcPct val="90000"/>
              </a:lnSpc>
            </a:pPr>
            <a:r>
              <a:rPr lang="pt-BR" sz="1100"/>
              <a:t>Desde sua independência, em 1811, o Paraguai realizou uma trajetória politica absolutamente singular no contexto dos países latino-americanos. Seu primeiro  presidente José Gaspar Rodrigues de Francia, desenvolveu uma estrutura socioeconômica voltada para os interesses da população e com vistas à plena independência do país. Distribuiu terras aos camponeses, inúmeras escolas para o povo. Em 1840, não havia analfabetos no Paraguai.</a:t>
            </a:r>
          </a:p>
          <a:p>
            <a:pPr>
              <a:lnSpc>
                <a:spcPct val="90000"/>
              </a:lnSpc>
            </a:pPr>
            <a:r>
              <a:rPr lang="pt-BR" sz="1100"/>
              <a:t>Sucessores </a:t>
            </a:r>
          </a:p>
          <a:p>
            <a:pPr>
              <a:lnSpc>
                <a:spcPct val="90000"/>
              </a:lnSpc>
            </a:pPr>
            <a:r>
              <a:rPr lang="pt-BR" sz="1100"/>
              <a:t>Antônio Carlos Lopez 1840 – 1862</a:t>
            </a:r>
          </a:p>
          <a:p>
            <a:pPr>
              <a:lnSpc>
                <a:spcPct val="90000"/>
              </a:lnSpc>
            </a:pPr>
            <a:r>
              <a:rPr lang="pt-BR" sz="1100"/>
              <a:t>Francisco </a:t>
            </a:r>
            <a:r>
              <a:rPr lang="pt-BR" sz="1100" err="1"/>
              <a:t>Solona</a:t>
            </a:r>
            <a:r>
              <a:rPr lang="pt-BR" sz="1100"/>
              <a:t> Lopez 1862 – 1870</a:t>
            </a:r>
          </a:p>
          <a:p>
            <a:pPr>
              <a:lnSpc>
                <a:spcPct val="90000"/>
              </a:lnSpc>
            </a:pPr>
            <a:r>
              <a:rPr lang="pt-BR" sz="1100"/>
              <a:t>Continuaram sua obra, em fazer um grande Paraguai.</a:t>
            </a:r>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482600" y="816638"/>
            <a:ext cx="2525519" cy="5224724"/>
          </a:xfrm>
        </p:spPr>
        <p:txBody>
          <a:bodyPr anchor="ctr">
            <a:normAutofit/>
          </a:bodyPr>
          <a:lstStyle/>
          <a:p>
            <a:r>
              <a:rPr lang="pt-BR" sz="2000"/>
              <a:t>Descontentamento Inglês</a:t>
            </a:r>
          </a:p>
        </p:txBody>
      </p:sp>
      <p:sp>
        <p:nvSpPr>
          <p:cNvPr id="3" name="Espaço Reservado para Conteúdo 2"/>
          <p:cNvSpPr>
            <a:spLocks noGrp="1"/>
          </p:cNvSpPr>
          <p:nvPr>
            <p:ph idx="1"/>
          </p:nvPr>
        </p:nvSpPr>
        <p:spPr>
          <a:xfrm>
            <a:off x="3490721" y="816638"/>
            <a:ext cx="3464779" cy="5224724"/>
          </a:xfrm>
        </p:spPr>
        <p:txBody>
          <a:bodyPr anchor="ctr">
            <a:normAutofit/>
          </a:bodyPr>
          <a:lstStyle/>
          <a:p>
            <a:r>
              <a:rPr lang="pt-BR" dirty="0"/>
              <a:t>Desenvolvimento do Paraguai descontentamento Inglês.</a:t>
            </a:r>
          </a:p>
          <a:p>
            <a:r>
              <a:rPr lang="pt-BR" dirty="0"/>
              <a:t>Paraguai um dos poucos países industrializados.</a:t>
            </a:r>
          </a:p>
          <a:p>
            <a:r>
              <a:rPr lang="pt-BR" dirty="0"/>
              <a:t>Inglaterra estimula Brasil, Argentina e Uruguai que formaram  a Tríplice Aliança, na luta contra o Paraguai teve inicio ao mais longo conflito armado da américa do sul.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000126" y="609600"/>
            <a:ext cx="6447501" cy="1320800"/>
          </a:xfrm>
        </p:spPr>
        <p:txBody>
          <a:bodyPr>
            <a:normAutofit/>
          </a:bodyPr>
          <a:lstStyle/>
          <a:p>
            <a:r>
              <a:rPr lang="pt-BR"/>
              <a:t>Violência do conflito</a:t>
            </a:r>
            <a:endParaRPr lang="pt-BR" dirty="0"/>
          </a:p>
        </p:txBody>
      </p:sp>
      <p:sp>
        <p:nvSpPr>
          <p:cNvPr id="25"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Espaço Reservado para Conteúdo 2"/>
          <p:cNvSpPr>
            <a:spLocks noGrp="1"/>
          </p:cNvSpPr>
          <p:nvPr>
            <p:ph idx="1"/>
          </p:nvPr>
        </p:nvSpPr>
        <p:spPr>
          <a:xfrm>
            <a:off x="1000126" y="2160590"/>
            <a:ext cx="6353174" cy="3429260"/>
          </a:xfrm>
        </p:spPr>
        <p:txBody>
          <a:bodyPr>
            <a:normAutofit/>
          </a:bodyPr>
          <a:lstStyle/>
          <a:p>
            <a:r>
              <a:rPr lang="pt-BR" dirty="0"/>
              <a:t>Navio brasileiro aprisionado motivou a guerra em 1864</a:t>
            </a:r>
          </a:p>
          <a:p>
            <a:r>
              <a:rPr lang="pt-BR" dirty="0"/>
              <a:t>O motivo do aprisionamento do navio foi a guerra no Uruguai, a guerra do Paraguai começou em 1865 e terminou em 1870.</a:t>
            </a:r>
          </a:p>
          <a:p>
            <a:r>
              <a:rPr lang="pt-BR" dirty="0"/>
              <a:t>Mortes paraguaias na guerra chegou a 75,7%  restando apenas 194 mil habitantes.</a:t>
            </a:r>
          </a:p>
          <a:p>
            <a:r>
              <a:rPr lang="pt-BR" dirty="0"/>
              <a:t>De Pais rico o Paraguai passou a ser pobre de homens sobreviveu apenas 0.5% da população a frase que marca é que </a:t>
            </a:r>
            <a:r>
              <a:rPr lang="pt-BR" dirty="0" err="1"/>
              <a:t>Solona</a:t>
            </a:r>
            <a:r>
              <a:rPr lang="pt-BR" dirty="0"/>
              <a:t> </a:t>
            </a:r>
            <a:r>
              <a:rPr lang="pt-BR" dirty="0" err="1"/>
              <a:t>Lópes</a:t>
            </a:r>
            <a:r>
              <a:rPr lang="pt-BR" dirty="0"/>
              <a:t> disse </a:t>
            </a:r>
            <a:r>
              <a:rPr lang="pt-BR" i="1"/>
              <a:t>Morro com minha Pátria.</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Conseqüências da Guerra</a:t>
            </a:r>
          </a:p>
        </p:txBody>
      </p:sp>
      <p:sp>
        <p:nvSpPr>
          <p:cNvPr id="3" name="Espaço Reservado para Conteúdo 2"/>
          <p:cNvSpPr>
            <a:spLocks noGrp="1"/>
          </p:cNvSpPr>
          <p:nvPr>
            <p:ph idx="1"/>
          </p:nvPr>
        </p:nvSpPr>
        <p:spPr/>
        <p:txBody>
          <a:bodyPr>
            <a:normAutofit/>
          </a:bodyPr>
          <a:lstStyle/>
          <a:p>
            <a:pPr algn="just"/>
            <a:r>
              <a:rPr lang="pt-BR" dirty="0"/>
              <a:t>Terminada a guerra, o império brasileiro passou a sofrer as consequências do sangrento conflito:</a:t>
            </a:r>
          </a:p>
          <a:p>
            <a:pPr algn="just"/>
            <a:r>
              <a:rPr lang="pt-BR" dirty="0"/>
              <a:t>- A economia ficou abalada em virtude dos prejuízos da guerra, tornando-se extremamente  dependente dos empréstimos efetuados junto à Inglaterra;</a:t>
            </a:r>
          </a:p>
          <a:p>
            <a:pPr algn="just"/>
            <a:r>
              <a:rPr lang="pt-BR" dirty="0"/>
              <a:t>- O exército brasileiro passou a assumir posições contrárias à sociedade escravista brasileira e a demonstrar simpatia pela causa republicana. Isso se explica pelo fato de grande parte de tropas combatentes terem sido formadas  por escravos negros e gente humilde do povo.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52550" y="609600"/>
            <a:ext cx="2802951" cy="1320800"/>
          </a:xfrm>
        </p:spPr>
        <p:txBody>
          <a:bodyPr>
            <a:normAutofit/>
          </a:bodyPr>
          <a:lstStyle/>
          <a:p>
            <a:r>
              <a:rPr lang="pt-BR" dirty="0"/>
              <a:t>Questões</a:t>
            </a:r>
          </a:p>
        </p:txBody>
      </p:sp>
      <p:sp>
        <p:nvSpPr>
          <p:cNvPr id="3" name="Espaço Reservado para Conteúdo 2"/>
          <p:cNvSpPr>
            <a:spLocks noGrp="1"/>
          </p:cNvSpPr>
          <p:nvPr>
            <p:ph idx="1"/>
          </p:nvPr>
        </p:nvSpPr>
        <p:spPr>
          <a:xfrm>
            <a:off x="3907172" y="2160589"/>
            <a:ext cx="3048329" cy="3880773"/>
          </a:xfrm>
        </p:spPr>
        <p:txBody>
          <a:bodyPr>
            <a:normAutofit/>
          </a:bodyPr>
          <a:lstStyle/>
          <a:p>
            <a:pPr>
              <a:lnSpc>
                <a:spcPct val="90000"/>
              </a:lnSpc>
            </a:pPr>
            <a:r>
              <a:rPr lang="pt-BR" sz="1700"/>
              <a:t>1 – Sintetize os conflitos em que o Brasil se envolveu para defender seus interesses na região platina.</a:t>
            </a:r>
          </a:p>
          <a:p>
            <a:pPr>
              <a:lnSpc>
                <a:spcPct val="90000"/>
              </a:lnSpc>
            </a:pPr>
            <a:r>
              <a:rPr lang="pt-BR" sz="1700"/>
              <a:t>2 – Responda:</a:t>
            </a:r>
          </a:p>
          <a:p>
            <a:pPr>
              <a:lnSpc>
                <a:spcPct val="90000"/>
              </a:lnSpc>
            </a:pPr>
            <a:r>
              <a:rPr lang="pt-BR" sz="1700"/>
              <a:t>A – Por que o Paraguai incomodava a </a:t>
            </a:r>
            <a:r>
              <a:rPr lang="pt-BR" sz="1700" err="1"/>
              <a:t>inglaterra</a:t>
            </a:r>
            <a:r>
              <a:rPr lang="pt-BR" sz="1700"/>
              <a:t>?</a:t>
            </a:r>
          </a:p>
          <a:p>
            <a:pPr>
              <a:lnSpc>
                <a:spcPct val="90000"/>
              </a:lnSpc>
            </a:pPr>
            <a:r>
              <a:rPr lang="pt-BR" sz="1700"/>
              <a:t>B – O que os ingleses fizeram para submeter os paraguaios?</a:t>
            </a:r>
          </a:p>
          <a:p>
            <a:pPr>
              <a:lnSpc>
                <a:spcPct val="90000"/>
              </a:lnSpc>
            </a:pPr>
            <a:r>
              <a:rPr lang="pt-BR" sz="1700"/>
              <a:t>C – Como ficou o Paraguai depois da guerra?</a:t>
            </a:r>
          </a:p>
        </p:txBody>
      </p:sp>
      <p:pic>
        <p:nvPicPr>
          <p:cNvPr id="4" name="Picture 2" descr="http://3.bp.blogspot.com/-8UHI8QtUUd4/T1u1sIj54bI/AAAAAAAACLs/C4swPRrr6ME/s1600/Ponto-de-interroga%C3%A7%C3%A3o.jpg"/>
          <p:cNvPicPr>
            <a:picLocks noChangeAspect="1" noChangeArrowheads="1"/>
          </p:cNvPicPr>
          <p:nvPr/>
        </p:nvPicPr>
        <p:blipFill rotWithShape="1">
          <a:blip r:embed="rId2" cstate="print"/>
          <a:srcRect l="1473" r="39528"/>
          <a:stretch/>
        </p:blipFill>
        <p:spPr bwMode="auto">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Resultado de imagem para imperio do Brasil">
            <a:extLst>
              <a:ext uri="{FF2B5EF4-FFF2-40B4-BE49-F238E27FC236}">
                <a16:creationId xmlns:a16="http://schemas.microsoft.com/office/drawing/2014/main" id="{1166582B-2E1E-4956-ADEF-16F68D3BA1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04" r="23813"/>
          <a:stretch/>
        </p:blipFill>
        <p:spPr bwMode="auto">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07999" y="609600"/>
            <a:ext cx="2888343" cy="1320800"/>
          </a:xfrm>
        </p:spPr>
        <p:txBody>
          <a:bodyPr>
            <a:normAutofit/>
          </a:bodyPr>
          <a:lstStyle/>
          <a:p>
            <a:r>
              <a:rPr lang="pt-BR" dirty="0"/>
              <a:t>O País se Transforma</a:t>
            </a:r>
          </a:p>
        </p:txBody>
      </p:sp>
      <p:sp>
        <p:nvSpPr>
          <p:cNvPr id="3" name="Espaço Reservado para Conteúdo 2"/>
          <p:cNvSpPr>
            <a:spLocks noGrp="1"/>
          </p:cNvSpPr>
          <p:nvPr>
            <p:ph idx="1"/>
          </p:nvPr>
        </p:nvSpPr>
        <p:spPr>
          <a:xfrm>
            <a:off x="508000" y="2160589"/>
            <a:ext cx="2888342" cy="3880773"/>
          </a:xfrm>
        </p:spPr>
        <p:txBody>
          <a:bodyPr>
            <a:normAutofit/>
          </a:bodyPr>
          <a:lstStyle/>
          <a:p>
            <a:r>
              <a:rPr lang="pt-BR" dirty="0"/>
              <a:t>No decorrer do século XIX, principalmente na segunda metade, o Brasil viveu grandes transformações sociais, econômicas e políticas.</a:t>
            </a:r>
            <a:endParaRPr lang="pt-BR"/>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52550" y="609600"/>
            <a:ext cx="2802951" cy="1320800"/>
          </a:xfrm>
        </p:spPr>
        <p:txBody>
          <a:bodyPr>
            <a:normAutofit/>
          </a:bodyPr>
          <a:lstStyle/>
          <a:p>
            <a:r>
              <a:rPr lang="pt-BR" dirty="0"/>
              <a:t>Economia</a:t>
            </a:r>
          </a:p>
        </p:txBody>
      </p:sp>
      <p:sp>
        <p:nvSpPr>
          <p:cNvPr id="3" name="Espaço Reservado para Conteúdo 2"/>
          <p:cNvSpPr>
            <a:spLocks noGrp="1"/>
          </p:cNvSpPr>
          <p:nvPr>
            <p:ph idx="1"/>
          </p:nvPr>
        </p:nvSpPr>
        <p:spPr>
          <a:xfrm>
            <a:off x="3907172" y="2160589"/>
            <a:ext cx="3048329" cy="3880773"/>
          </a:xfrm>
        </p:spPr>
        <p:txBody>
          <a:bodyPr>
            <a:normAutofit/>
          </a:bodyPr>
          <a:lstStyle/>
          <a:p>
            <a:pPr>
              <a:lnSpc>
                <a:spcPct val="90000"/>
              </a:lnSpc>
            </a:pPr>
            <a:r>
              <a:rPr lang="pt-BR" sz="1300"/>
              <a:t>O café ganha força tornando-se o principal produto de exportação brasileira.</a:t>
            </a:r>
          </a:p>
          <a:p>
            <a:pPr>
              <a:lnSpc>
                <a:spcPct val="90000"/>
              </a:lnSpc>
            </a:pPr>
            <a:r>
              <a:rPr lang="pt-BR" sz="1300"/>
              <a:t>As fazendas de café de São Paulo e que faz o Brasil crescer, o trabalho escravo foi substituindo o trabalho assalariado.</a:t>
            </a:r>
          </a:p>
          <a:p>
            <a:pPr>
              <a:lnSpc>
                <a:spcPct val="90000"/>
              </a:lnSpc>
            </a:pPr>
            <a:r>
              <a:rPr lang="pt-BR" sz="1300"/>
              <a:t>O dinheiro obtido com o café foi sendo aplicado na industrialização do Brasil, inicialmente em industrias </a:t>
            </a:r>
            <a:r>
              <a:rPr lang="pt-BR" sz="1300" err="1"/>
              <a:t>alimenticias</a:t>
            </a:r>
            <a:r>
              <a:rPr lang="pt-BR" sz="1300"/>
              <a:t>, de vestuário e de madeira.</a:t>
            </a:r>
          </a:p>
          <a:p>
            <a:pPr>
              <a:lnSpc>
                <a:spcPct val="90000"/>
              </a:lnSpc>
            </a:pPr>
            <a:r>
              <a:rPr lang="pt-BR" sz="1300"/>
              <a:t>As cidades se desenvolveram e surgiram importantes serviços urbanos: </a:t>
            </a:r>
            <a:r>
              <a:rPr lang="pt-BR" sz="1300" err="1"/>
              <a:t>iluminaçao</a:t>
            </a:r>
            <a:r>
              <a:rPr lang="pt-BR" sz="1300"/>
              <a:t> das ruas, bondes, ferrovias, bancos, teatros etc.</a:t>
            </a:r>
          </a:p>
        </p:txBody>
      </p:sp>
      <p:pic>
        <p:nvPicPr>
          <p:cNvPr id="7170" name="Picture 2" descr="Resultado de imagem para cafe do Brasil">
            <a:extLst>
              <a:ext uri="{FF2B5EF4-FFF2-40B4-BE49-F238E27FC236}">
                <a16:creationId xmlns:a16="http://schemas.microsoft.com/office/drawing/2014/main" id="{5B5C0A9E-81F0-47A2-A712-0C14FC103D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40" r="24811"/>
          <a:stretch/>
        </p:blipFill>
        <p:spPr bwMode="auto">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Resultado de imagem para Trafico de escravos extintos">
            <a:extLst>
              <a:ext uri="{FF2B5EF4-FFF2-40B4-BE49-F238E27FC236}">
                <a16:creationId xmlns:a16="http://schemas.microsoft.com/office/drawing/2014/main" id="{744B0F95-209E-4A60-AFF3-EFE41BCEF0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73" r="15481" b="-2"/>
          <a:stretch/>
        </p:blipFill>
        <p:spPr bwMode="auto">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07999" y="609600"/>
            <a:ext cx="2888343" cy="1320800"/>
          </a:xfrm>
        </p:spPr>
        <p:txBody>
          <a:bodyPr>
            <a:normAutofit/>
          </a:bodyPr>
          <a:lstStyle/>
          <a:p>
            <a:r>
              <a:rPr lang="pt-BR" dirty="0"/>
              <a:t>Sociedade</a:t>
            </a:r>
          </a:p>
        </p:txBody>
      </p:sp>
      <p:sp>
        <p:nvSpPr>
          <p:cNvPr id="3" name="Espaço Reservado para Conteúdo 2"/>
          <p:cNvSpPr>
            <a:spLocks noGrp="1"/>
          </p:cNvSpPr>
          <p:nvPr>
            <p:ph idx="1"/>
          </p:nvPr>
        </p:nvSpPr>
        <p:spPr>
          <a:xfrm>
            <a:off x="508000" y="2160589"/>
            <a:ext cx="2888342" cy="3880773"/>
          </a:xfrm>
        </p:spPr>
        <p:txBody>
          <a:bodyPr>
            <a:normAutofit/>
          </a:bodyPr>
          <a:lstStyle/>
          <a:p>
            <a:pPr>
              <a:lnSpc>
                <a:spcPct val="90000"/>
              </a:lnSpc>
            </a:pPr>
            <a:r>
              <a:rPr lang="pt-BR" sz="1000"/>
              <a:t>O trafico de escravos foi extinto em 1850. Quatro décadas depois de 1888, a escravidão no Brasil acabou definitivamente.</a:t>
            </a:r>
          </a:p>
          <a:p>
            <a:pPr>
              <a:lnSpc>
                <a:spcPct val="90000"/>
              </a:lnSpc>
            </a:pPr>
            <a:r>
              <a:rPr lang="pt-BR" sz="1000"/>
              <a:t>Com o desenvolvimento das cidades e o impulso à indústria, cresceu a importância da população urbana: a Classe média e o operariado.</a:t>
            </a:r>
          </a:p>
          <a:p>
            <a:pPr>
              <a:lnSpc>
                <a:spcPct val="90000"/>
              </a:lnSpc>
            </a:pPr>
            <a:r>
              <a:rPr lang="pt-BR" sz="1000"/>
              <a:t>A classe media era composta por comerciantes, funcionários </a:t>
            </a:r>
            <a:r>
              <a:rPr lang="pt-BR" sz="1000" err="1"/>
              <a:t>publicos</a:t>
            </a:r>
            <a:r>
              <a:rPr lang="pt-BR" sz="1000"/>
              <a:t>, militares, advogados, médicos, professores, engenheiros, padres etc. </a:t>
            </a:r>
          </a:p>
          <a:p>
            <a:pPr>
              <a:lnSpc>
                <a:spcPct val="90000"/>
              </a:lnSpc>
            </a:pPr>
            <a:r>
              <a:rPr lang="pt-BR" sz="1000"/>
              <a:t>O operariado era formado pelos trabalhadores, geralmente  imigrantes, das primeiras fábricas que surgiram.</a:t>
            </a:r>
          </a:p>
          <a:p>
            <a:pPr>
              <a:lnSpc>
                <a:spcPct val="90000"/>
              </a:lnSpc>
            </a:pPr>
            <a:r>
              <a:rPr lang="pt-BR" sz="1000"/>
              <a:t>Essa população urbana ainda não tinha grande influência sobre a </a:t>
            </a:r>
            <a:r>
              <a:rPr lang="pt-BR" sz="1000" err="1"/>
              <a:t>politica</a:t>
            </a:r>
            <a:r>
              <a:rPr lang="pt-BR" sz="1000"/>
              <a:t> nacional. Lutava para conseguir maior participação nos destinos da nação, pois os grandes fazendeiros continuavam dominando o poder no Brasil.</a:t>
            </a:r>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08000" y="609600"/>
            <a:ext cx="6447501" cy="1320800"/>
          </a:xfrm>
        </p:spPr>
        <p:txBody>
          <a:bodyPr>
            <a:normAutofit/>
          </a:bodyPr>
          <a:lstStyle/>
          <a:p>
            <a:r>
              <a:rPr lang="pt-BR"/>
              <a:t>Disputa entre liberais e conservadores</a:t>
            </a:r>
            <a:endParaRPr lang="pt-BR" dirty="0"/>
          </a:p>
        </p:txBody>
      </p:sp>
      <p:graphicFrame>
        <p:nvGraphicFramePr>
          <p:cNvPr id="25" name="Espaço Reservado para Conteúdo 2">
            <a:extLst>
              <a:ext uri="{FF2B5EF4-FFF2-40B4-BE49-F238E27FC236}">
                <a16:creationId xmlns:a16="http://schemas.microsoft.com/office/drawing/2014/main" id="{87B03D1F-46D8-4350-BC6D-964F4D8786D2}"/>
              </a:ext>
            </a:extLst>
          </p:cNvPr>
          <p:cNvGraphicFramePr>
            <a:graphicFrameLocks noGrp="1"/>
          </p:cNvGraphicFramePr>
          <p:nvPr>
            <p:ph idx="1"/>
            <p:extLst>
              <p:ext uri="{D42A27DB-BD31-4B8C-83A1-F6EECF244321}">
                <p14:modId xmlns:p14="http://schemas.microsoft.com/office/powerpoint/2010/main" val="2595053871"/>
              </p:ext>
            </p:extLst>
          </p:nvPr>
        </p:nvGraphicFramePr>
        <p:xfrm>
          <a:off x="508397" y="2160588"/>
          <a:ext cx="6447234"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08000" y="609600"/>
            <a:ext cx="2882531" cy="5175624"/>
          </a:xfrm>
        </p:spPr>
        <p:txBody>
          <a:bodyPr anchor="ctr">
            <a:normAutofit/>
          </a:bodyPr>
          <a:lstStyle/>
          <a:p>
            <a:r>
              <a:rPr lang="pt-BR">
                <a:solidFill>
                  <a:schemeClr val="tx1">
                    <a:lumMod val="85000"/>
                    <a:lumOff val="15000"/>
                  </a:schemeClr>
                </a:solidFill>
              </a:rPr>
              <a:t>Política</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ço Reservado para Conteúdo 2"/>
          <p:cNvSpPr>
            <a:spLocks noGrp="1"/>
          </p:cNvSpPr>
          <p:nvPr>
            <p:ph idx="1"/>
          </p:nvPr>
        </p:nvSpPr>
        <p:spPr>
          <a:xfrm>
            <a:off x="4587063" y="609601"/>
            <a:ext cx="4133472" cy="5175624"/>
          </a:xfrm>
        </p:spPr>
        <p:txBody>
          <a:bodyPr anchor="ctr">
            <a:normAutofit/>
          </a:bodyPr>
          <a:lstStyle/>
          <a:p>
            <a:r>
              <a:rPr lang="pt-BR">
                <a:solidFill>
                  <a:srgbClr val="FFFFFF"/>
                </a:solidFill>
              </a:rPr>
              <a:t>As ideias republicanas começaram a se difundir pelo país, sobretudo após a guerra do Paraguai. Mas somente no final do século XIX o regime republicano foi implantado, marcando o fim do império (1889).</a:t>
            </a:r>
          </a:p>
        </p:txBody>
      </p:sp>
    </p:spTree>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52550" y="609600"/>
            <a:ext cx="2802951" cy="1320800"/>
          </a:xfrm>
        </p:spPr>
        <p:txBody>
          <a:bodyPr>
            <a:normAutofit/>
          </a:bodyPr>
          <a:lstStyle/>
          <a:p>
            <a:r>
              <a:rPr lang="pt-BR" dirty="0"/>
              <a:t>Questões</a:t>
            </a:r>
          </a:p>
        </p:txBody>
      </p:sp>
      <p:sp>
        <p:nvSpPr>
          <p:cNvPr id="3" name="Espaço Reservado para Conteúdo 2"/>
          <p:cNvSpPr>
            <a:spLocks noGrp="1"/>
          </p:cNvSpPr>
          <p:nvPr>
            <p:ph idx="1"/>
          </p:nvPr>
        </p:nvSpPr>
        <p:spPr>
          <a:xfrm>
            <a:off x="3907172" y="2160589"/>
            <a:ext cx="3048329" cy="3880773"/>
          </a:xfrm>
        </p:spPr>
        <p:txBody>
          <a:bodyPr>
            <a:normAutofit/>
          </a:bodyPr>
          <a:lstStyle/>
          <a:p>
            <a:r>
              <a:rPr lang="pt-BR" dirty="0"/>
              <a:t>1 – Mencione os principais transformações econômicas do Brasil no século XIX.</a:t>
            </a:r>
          </a:p>
          <a:p>
            <a:r>
              <a:rPr lang="pt-BR" dirty="0"/>
              <a:t> 2 – Explique por que, apesar das transformações sociais, a população urbana não tinha influência predominante sobre a </a:t>
            </a:r>
            <a:r>
              <a:rPr lang="pt-BR" dirty="0" err="1"/>
              <a:t>politica</a:t>
            </a:r>
            <a:r>
              <a:rPr lang="pt-BR" dirty="0"/>
              <a:t> do país.</a:t>
            </a:r>
          </a:p>
        </p:txBody>
      </p:sp>
      <p:pic>
        <p:nvPicPr>
          <p:cNvPr id="4" name="Picture 2" descr="http://3.bp.blogspot.com/-8UHI8QtUUd4/T1u1sIj54bI/AAAAAAAACLs/C4swPRrr6ME/s1600/Ponto-de-interroga%C3%A7%C3%A3o.jpg"/>
          <p:cNvPicPr>
            <a:picLocks noChangeAspect="1" noChangeArrowheads="1"/>
          </p:cNvPicPr>
          <p:nvPr/>
        </p:nvPicPr>
        <p:blipFill rotWithShape="1">
          <a:blip r:embed="rId2" cstate="print"/>
          <a:srcRect l="1473" r="39528"/>
          <a:stretch/>
        </p:blipFill>
        <p:spPr bwMode="auto">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482600" y="816638"/>
            <a:ext cx="2525519" cy="5224724"/>
          </a:xfrm>
        </p:spPr>
        <p:txBody>
          <a:bodyPr anchor="ctr">
            <a:normAutofit/>
          </a:bodyPr>
          <a:lstStyle/>
          <a:p>
            <a:r>
              <a:rPr lang="pt-BR" dirty="0"/>
              <a:t>Expansão do Café</a:t>
            </a:r>
          </a:p>
        </p:txBody>
      </p:sp>
      <p:sp>
        <p:nvSpPr>
          <p:cNvPr id="3" name="Espaço Reservado para Conteúdo 2"/>
          <p:cNvSpPr>
            <a:spLocks noGrp="1"/>
          </p:cNvSpPr>
          <p:nvPr>
            <p:ph idx="1"/>
          </p:nvPr>
        </p:nvSpPr>
        <p:spPr>
          <a:xfrm>
            <a:off x="3490721" y="816638"/>
            <a:ext cx="3464779" cy="5224724"/>
          </a:xfrm>
        </p:spPr>
        <p:txBody>
          <a:bodyPr anchor="ctr">
            <a:normAutofit/>
          </a:bodyPr>
          <a:lstStyle/>
          <a:p>
            <a:pPr>
              <a:lnSpc>
                <a:spcPct val="90000"/>
              </a:lnSpc>
            </a:pPr>
            <a:r>
              <a:rPr lang="pt-BR" sz="1300"/>
              <a:t>O café foi introduzido no Brasil por volta de 1727. A principio, era um produto sem valor comercial, uma bebida destinada apenas ao consumo local.</a:t>
            </a:r>
          </a:p>
          <a:p>
            <a:pPr>
              <a:lnSpc>
                <a:spcPct val="90000"/>
              </a:lnSpc>
            </a:pPr>
            <a:r>
              <a:rPr lang="pt-BR" sz="1300"/>
              <a:t>Entretanto, a partir do inicio do século XIX, o habito de beber café tornou-se popular na Europa e nos Estados Unidos. O numero de consumidores internacionais de café crescia rapidamente.</a:t>
            </a:r>
          </a:p>
          <a:p>
            <a:pPr>
              <a:lnSpc>
                <a:spcPct val="90000"/>
              </a:lnSpc>
            </a:pPr>
            <a:r>
              <a:rPr lang="pt-BR" sz="1300"/>
              <a:t>O clima e o tipo de solo do sudeste brasileiro favoreciam o desenvolvimento a lavoura cafeeira. Além disso, o país dispunha  de terras e contava com a mão de obra  escrava, que se deslocou para a cafeicultura. Com todos esses recursos, o Brasil tornou-se em pouco tempo o principal produtor mundial de café.</a:t>
            </a:r>
          </a:p>
          <a:p>
            <a:pPr>
              <a:lnSpc>
                <a:spcPct val="90000"/>
              </a:lnSpc>
            </a:pPr>
            <a:r>
              <a:rPr lang="pt-BR" sz="1300"/>
              <a:t>De 1830 até o fim do </a:t>
            </a:r>
            <a:r>
              <a:rPr lang="pt-BR" sz="1300" err="1"/>
              <a:t>seculo</a:t>
            </a:r>
            <a:r>
              <a:rPr lang="pt-BR" sz="1300"/>
              <a:t>, o café foi o principal produto exportador pelo Brasil Observe a tabela seguinte.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965199" y="609600"/>
            <a:ext cx="7648121" cy="1099457"/>
          </a:xfrm>
        </p:spPr>
        <p:txBody>
          <a:bodyPr>
            <a:normAutofit/>
          </a:bodyPr>
          <a:lstStyle/>
          <a:p>
            <a:pPr>
              <a:lnSpc>
                <a:spcPct val="90000"/>
              </a:lnSpc>
            </a:pPr>
            <a:r>
              <a:rPr lang="pt-BR"/>
              <a:t>Principais Produtos Agrícolas Para Exportação</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4045979644"/>
              </p:ext>
            </p:extLst>
          </p:nvPr>
        </p:nvGraphicFramePr>
        <p:xfrm>
          <a:off x="2135297" y="1948543"/>
          <a:ext cx="4873407" cy="4093487"/>
        </p:xfrm>
        <a:graphic>
          <a:graphicData uri="http://schemas.openxmlformats.org/drawingml/2006/table">
            <a:tbl>
              <a:tblPr firstRow="1" bandRow="1">
                <a:tableStyleId>{3B4B98B0-60AC-42C2-AFA5-B58CD77FA1E5}</a:tableStyleId>
              </a:tblPr>
              <a:tblGrid>
                <a:gridCol w="891479">
                  <a:extLst>
                    <a:ext uri="{9D8B030D-6E8A-4147-A177-3AD203B41FA5}">
                      <a16:colId xmlns:a16="http://schemas.microsoft.com/office/drawing/2014/main" val="20000"/>
                    </a:ext>
                  </a:extLst>
                </a:gridCol>
                <a:gridCol w="648687">
                  <a:extLst>
                    <a:ext uri="{9D8B030D-6E8A-4147-A177-3AD203B41FA5}">
                      <a16:colId xmlns:a16="http://schemas.microsoft.com/office/drawing/2014/main" val="20001"/>
                    </a:ext>
                  </a:extLst>
                </a:gridCol>
                <a:gridCol w="830781">
                  <a:extLst>
                    <a:ext uri="{9D8B030D-6E8A-4147-A177-3AD203B41FA5}">
                      <a16:colId xmlns:a16="http://schemas.microsoft.com/office/drawing/2014/main" val="20002"/>
                    </a:ext>
                  </a:extLst>
                </a:gridCol>
                <a:gridCol w="931945">
                  <a:extLst>
                    <a:ext uri="{9D8B030D-6E8A-4147-A177-3AD203B41FA5}">
                      <a16:colId xmlns:a16="http://schemas.microsoft.com/office/drawing/2014/main" val="20003"/>
                    </a:ext>
                  </a:extLst>
                </a:gridCol>
                <a:gridCol w="780199">
                  <a:extLst>
                    <a:ext uri="{9D8B030D-6E8A-4147-A177-3AD203B41FA5}">
                      <a16:colId xmlns:a16="http://schemas.microsoft.com/office/drawing/2014/main" val="20004"/>
                    </a:ext>
                  </a:extLst>
                </a:gridCol>
                <a:gridCol w="790316">
                  <a:extLst>
                    <a:ext uri="{9D8B030D-6E8A-4147-A177-3AD203B41FA5}">
                      <a16:colId xmlns:a16="http://schemas.microsoft.com/office/drawing/2014/main" val="20005"/>
                    </a:ext>
                  </a:extLst>
                </a:gridCol>
              </a:tblGrid>
              <a:tr h="320487">
                <a:tc>
                  <a:txBody>
                    <a:bodyPr/>
                    <a:lstStyle/>
                    <a:p>
                      <a:r>
                        <a:rPr lang="pt-BR" sz="1400"/>
                        <a:t>Periodo</a:t>
                      </a:r>
                    </a:p>
                  </a:txBody>
                  <a:tcPr marL="79527" marR="79527" marT="36419" marB="36419"/>
                </a:tc>
                <a:tc>
                  <a:txBody>
                    <a:bodyPr/>
                    <a:lstStyle/>
                    <a:p>
                      <a:pPr algn="ctr"/>
                      <a:r>
                        <a:rPr lang="pt-BR" sz="1400"/>
                        <a:t>Café</a:t>
                      </a:r>
                    </a:p>
                  </a:txBody>
                  <a:tcPr marL="79527" marR="79527" marT="36419" marB="36419"/>
                </a:tc>
                <a:tc>
                  <a:txBody>
                    <a:bodyPr/>
                    <a:lstStyle/>
                    <a:p>
                      <a:r>
                        <a:rPr lang="pt-BR" sz="1400"/>
                        <a:t>Açucar</a:t>
                      </a:r>
                    </a:p>
                  </a:txBody>
                  <a:tcPr marL="79527" marR="79527" marT="36419" marB="36419"/>
                </a:tc>
                <a:tc>
                  <a:txBody>
                    <a:bodyPr/>
                    <a:lstStyle/>
                    <a:p>
                      <a:r>
                        <a:rPr lang="pt-BR" sz="1400"/>
                        <a:t>Algodão</a:t>
                      </a:r>
                    </a:p>
                  </a:txBody>
                  <a:tcPr marL="79527" marR="79527" marT="36419" marB="36419"/>
                </a:tc>
                <a:tc>
                  <a:txBody>
                    <a:bodyPr/>
                    <a:lstStyle/>
                    <a:p>
                      <a:r>
                        <a:rPr lang="pt-BR" sz="1400"/>
                        <a:t>Fumo</a:t>
                      </a:r>
                      <a:r>
                        <a:rPr lang="pt-BR" sz="1400" baseline="0"/>
                        <a:t> </a:t>
                      </a:r>
                      <a:endParaRPr lang="pt-BR" sz="1400"/>
                    </a:p>
                  </a:txBody>
                  <a:tcPr marL="79527" marR="79527" marT="36419" marB="36419"/>
                </a:tc>
                <a:tc>
                  <a:txBody>
                    <a:bodyPr/>
                    <a:lstStyle/>
                    <a:p>
                      <a:r>
                        <a:rPr lang="pt-BR" sz="1400"/>
                        <a:t>Cacau</a:t>
                      </a:r>
                    </a:p>
                  </a:txBody>
                  <a:tcPr marL="79527" marR="79527" marT="36419" marB="36419"/>
                </a:tc>
                <a:extLst>
                  <a:ext uri="{0D108BD9-81ED-4DB2-BD59-A6C34878D82A}">
                    <a16:rowId xmlns:a16="http://schemas.microsoft.com/office/drawing/2014/main" val="10000"/>
                  </a:ext>
                </a:extLst>
              </a:tr>
              <a:tr h="539000">
                <a:tc>
                  <a:txBody>
                    <a:bodyPr/>
                    <a:lstStyle/>
                    <a:p>
                      <a:r>
                        <a:rPr lang="pt-BR" sz="1400"/>
                        <a:t>1831 - 1840</a:t>
                      </a:r>
                    </a:p>
                  </a:txBody>
                  <a:tcPr marL="79527" marR="79527" marT="36419" marB="36419"/>
                </a:tc>
                <a:tc>
                  <a:txBody>
                    <a:bodyPr/>
                    <a:lstStyle/>
                    <a:p>
                      <a:pPr algn="ctr"/>
                      <a:r>
                        <a:rPr lang="pt-BR" sz="1400"/>
                        <a:t>43,8</a:t>
                      </a:r>
                    </a:p>
                  </a:txBody>
                  <a:tcPr marL="79527" marR="79527" marT="36419" marB="36419"/>
                </a:tc>
                <a:tc>
                  <a:txBody>
                    <a:bodyPr/>
                    <a:lstStyle/>
                    <a:p>
                      <a:pPr algn="ctr"/>
                      <a:r>
                        <a:rPr lang="pt-BR" sz="1400"/>
                        <a:t>24,0</a:t>
                      </a:r>
                    </a:p>
                  </a:txBody>
                  <a:tcPr marL="79527" marR="79527" marT="36419" marB="36419"/>
                </a:tc>
                <a:tc>
                  <a:txBody>
                    <a:bodyPr/>
                    <a:lstStyle/>
                    <a:p>
                      <a:pPr algn="ctr"/>
                      <a:r>
                        <a:rPr lang="pt-BR" sz="1400"/>
                        <a:t>10,8</a:t>
                      </a:r>
                    </a:p>
                  </a:txBody>
                  <a:tcPr marL="79527" marR="79527" marT="36419" marB="36419"/>
                </a:tc>
                <a:tc>
                  <a:txBody>
                    <a:bodyPr/>
                    <a:lstStyle/>
                    <a:p>
                      <a:pPr algn="ctr"/>
                      <a:r>
                        <a:rPr lang="pt-BR" sz="1400"/>
                        <a:t>1,9</a:t>
                      </a:r>
                    </a:p>
                  </a:txBody>
                  <a:tcPr marL="79527" marR="79527" marT="36419" marB="36419"/>
                </a:tc>
                <a:tc>
                  <a:txBody>
                    <a:bodyPr/>
                    <a:lstStyle/>
                    <a:p>
                      <a:pPr algn="ctr"/>
                      <a:r>
                        <a:rPr lang="pt-BR" sz="1400"/>
                        <a:t>0,6</a:t>
                      </a:r>
                    </a:p>
                  </a:txBody>
                  <a:tcPr marL="79527" marR="79527" marT="36419" marB="36419"/>
                </a:tc>
                <a:extLst>
                  <a:ext uri="{0D108BD9-81ED-4DB2-BD59-A6C34878D82A}">
                    <a16:rowId xmlns:a16="http://schemas.microsoft.com/office/drawing/2014/main" val="10001"/>
                  </a:ext>
                </a:extLst>
              </a:tr>
              <a:tr h="539000">
                <a:tc>
                  <a:txBody>
                    <a:bodyPr/>
                    <a:lstStyle/>
                    <a:p>
                      <a:r>
                        <a:rPr lang="pt-BR" sz="1400"/>
                        <a:t>1841 - 1850</a:t>
                      </a:r>
                    </a:p>
                  </a:txBody>
                  <a:tcPr marL="79527" marR="79527" marT="36419" marB="36419"/>
                </a:tc>
                <a:tc>
                  <a:txBody>
                    <a:bodyPr/>
                    <a:lstStyle/>
                    <a:p>
                      <a:pPr algn="ctr"/>
                      <a:r>
                        <a:rPr lang="pt-BR" sz="1400"/>
                        <a:t>41,4</a:t>
                      </a:r>
                    </a:p>
                  </a:txBody>
                  <a:tcPr marL="79527" marR="79527" marT="36419" marB="36419"/>
                </a:tc>
                <a:tc>
                  <a:txBody>
                    <a:bodyPr/>
                    <a:lstStyle/>
                    <a:p>
                      <a:pPr algn="ctr"/>
                      <a:r>
                        <a:rPr lang="pt-BR" sz="1400"/>
                        <a:t>26,7</a:t>
                      </a:r>
                    </a:p>
                  </a:txBody>
                  <a:tcPr marL="79527" marR="79527" marT="36419" marB="36419"/>
                </a:tc>
                <a:tc>
                  <a:txBody>
                    <a:bodyPr/>
                    <a:lstStyle/>
                    <a:p>
                      <a:pPr algn="ctr"/>
                      <a:r>
                        <a:rPr lang="pt-BR" sz="1400"/>
                        <a:t>7,5</a:t>
                      </a:r>
                    </a:p>
                  </a:txBody>
                  <a:tcPr marL="79527" marR="79527" marT="36419" marB="36419"/>
                </a:tc>
                <a:tc>
                  <a:txBody>
                    <a:bodyPr/>
                    <a:lstStyle/>
                    <a:p>
                      <a:pPr algn="ctr"/>
                      <a:r>
                        <a:rPr lang="pt-BR" sz="1400"/>
                        <a:t>1,8</a:t>
                      </a:r>
                    </a:p>
                  </a:txBody>
                  <a:tcPr marL="79527" marR="79527" marT="36419" marB="36419"/>
                </a:tc>
                <a:tc>
                  <a:txBody>
                    <a:bodyPr/>
                    <a:lstStyle/>
                    <a:p>
                      <a:pPr algn="ctr"/>
                      <a:r>
                        <a:rPr lang="pt-BR" sz="1400"/>
                        <a:t>1,0</a:t>
                      </a:r>
                    </a:p>
                  </a:txBody>
                  <a:tcPr marL="79527" marR="79527" marT="36419" marB="36419"/>
                </a:tc>
                <a:extLst>
                  <a:ext uri="{0D108BD9-81ED-4DB2-BD59-A6C34878D82A}">
                    <a16:rowId xmlns:a16="http://schemas.microsoft.com/office/drawing/2014/main" val="10002"/>
                  </a:ext>
                </a:extLst>
              </a:tr>
              <a:tr h="539000">
                <a:tc>
                  <a:txBody>
                    <a:bodyPr/>
                    <a:lstStyle/>
                    <a:p>
                      <a:r>
                        <a:rPr lang="pt-BR" sz="1400"/>
                        <a:t>1851 - 1860</a:t>
                      </a:r>
                    </a:p>
                  </a:txBody>
                  <a:tcPr marL="79527" marR="79527" marT="36419" marB="36419"/>
                </a:tc>
                <a:tc>
                  <a:txBody>
                    <a:bodyPr/>
                    <a:lstStyle/>
                    <a:p>
                      <a:pPr algn="ctr"/>
                      <a:r>
                        <a:rPr lang="pt-BR" sz="1400"/>
                        <a:t>48,8</a:t>
                      </a:r>
                    </a:p>
                  </a:txBody>
                  <a:tcPr marL="79527" marR="79527" marT="36419" marB="36419"/>
                </a:tc>
                <a:tc>
                  <a:txBody>
                    <a:bodyPr/>
                    <a:lstStyle/>
                    <a:p>
                      <a:pPr algn="ctr"/>
                      <a:r>
                        <a:rPr lang="pt-BR" sz="1400"/>
                        <a:t>21,2</a:t>
                      </a:r>
                    </a:p>
                  </a:txBody>
                  <a:tcPr marL="79527" marR="79527" marT="36419" marB="36419"/>
                </a:tc>
                <a:tc>
                  <a:txBody>
                    <a:bodyPr/>
                    <a:lstStyle/>
                    <a:p>
                      <a:pPr algn="ctr"/>
                      <a:r>
                        <a:rPr lang="pt-BR" sz="1400"/>
                        <a:t>6,2</a:t>
                      </a:r>
                    </a:p>
                  </a:txBody>
                  <a:tcPr marL="79527" marR="79527" marT="36419" marB="36419"/>
                </a:tc>
                <a:tc>
                  <a:txBody>
                    <a:bodyPr/>
                    <a:lstStyle/>
                    <a:p>
                      <a:pPr algn="ctr"/>
                      <a:r>
                        <a:rPr lang="pt-BR" sz="1400"/>
                        <a:t>2,6</a:t>
                      </a:r>
                    </a:p>
                  </a:txBody>
                  <a:tcPr marL="79527" marR="79527" marT="36419" marB="36419"/>
                </a:tc>
                <a:tc>
                  <a:txBody>
                    <a:bodyPr/>
                    <a:lstStyle/>
                    <a:p>
                      <a:pPr algn="ctr"/>
                      <a:r>
                        <a:rPr lang="pt-BR" sz="1400"/>
                        <a:t>1,0</a:t>
                      </a:r>
                    </a:p>
                  </a:txBody>
                  <a:tcPr marL="79527" marR="79527" marT="36419" marB="36419"/>
                </a:tc>
                <a:extLst>
                  <a:ext uri="{0D108BD9-81ED-4DB2-BD59-A6C34878D82A}">
                    <a16:rowId xmlns:a16="http://schemas.microsoft.com/office/drawing/2014/main" val="10003"/>
                  </a:ext>
                </a:extLst>
              </a:tr>
              <a:tr h="539000">
                <a:tc>
                  <a:txBody>
                    <a:bodyPr/>
                    <a:lstStyle/>
                    <a:p>
                      <a:r>
                        <a:rPr lang="pt-BR" sz="1400"/>
                        <a:t>1861 - 1870</a:t>
                      </a:r>
                    </a:p>
                  </a:txBody>
                  <a:tcPr marL="79527" marR="79527" marT="36419" marB="36419"/>
                </a:tc>
                <a:tc>
                  <a:txBody>
                    <a:bodyPr/>
                    <a:lstStyle/>
                    <a:p>
                      <a:pPr algn="ctr"/>
                      <a:r>
                        <a:rPr lang="pt-BR" sz="1400"/>
                        <a:t>45,5</a:t>
                      </a:r>
                    </a:p>
                  </a:txBody>
                  <a:tcPr marL="79527" marR="79527" marT="36419" marB="36419"/>
                </a:tc>
                <a:tc>
                  <a:txBody>
                    <a:bodyPr/>
                    <a:lstStyle/>
                    <a:p>
                      <a:pPr algn="ctr"/>
                      <a:r>
                        <a:rPr lang="pt-BR" sz="1400"/>
                        <a:t>12,3</a:t>
                      </a:r>
                    </a:p>
                  </a:txBody>
                  <a:tcPr marL="79527" marR="79527" marT="36419" marB="36419"/>
                </a:tc>
                <a:tc>
                  <a:txBody>
                    <a:bodyPr/>
                    <a:lstStyle/>
                    <a:p>
                      <a:pPr algn="ctr"/>
                      <a:r>
                        <a:rPr lang="pt-BR" sz="1400"/>
                        <a:t>18,3</a:t>
                      </a:r>
                    </a:p>
                  </a:txBody>
                  <a:tcPr marL="79527" marR="79527" marT="36419" marB="36419"/>
                </a:tc>
                <a:tc>
                  <a:txBody>
                    <a:bodyPr/>
                    <a:lstStyle/>
                    <a:p>
                      <a:pPr algn="ctr"/>
                      <a:r>
                        <a:rPr lang="pt-BR" sz="1400"/>
                        <a:t>3,0</a:t>
                      </a:r>
                    </a:p>
                  </a:txBody>
                  <a:tcPr marL="79527" marR="79527" marT="36419" marB="36419"/>
                </a:tc>
                <a:tc>
                  <a:txBody>
                    <a:bodyPr/>
                    <a:lstStyle/>
                    <a:p>
                      <a:pPr algn="ctr"/>
                      <a:r>
                        <a:rPr lang="pt-BR" sz="1400"/>
                        <a:t>0,9</a:t>
                      </a:r>
                    </a:p>
                  </a:txBody>
                  <a:tcPr marL="79527" marR="79527" marT="36419" marB="36419"/>
                </a:tc>
                <a:extLst>
                  <a:ext uri="{0D108BD9-81ED-4DB2-BD59-A6C34878D82A}">
                    <a16:rowId xmlns:a16="http://schemas.microsoft.com/office/drawing/2014/main" val="10004"/>
                  </a:ext>
                </a:extLst>
              </a:tr>
              <a:tr h="539000">
                <a:tc>
                  <a:txBody>
                    <a:bodyPr/>
                    <a:lstStyle/>
                    <a:p>
                      <a:r>
                        <a:rPr lang="pt-BR" sz="1400"/>
                        <a:t>1871 - 1880</a:t>
                      </a:r>
                    </a:p>
                  </a:txBody>
                  <a:tcPr marL="79527" marR="79527" marT="36419" marB="36419"/>
                </a:tc>
                <a:tc>
                  <a:txBody>
                    <a:bodyPr/>
                    <a:lstStyle/>
                    <a:p>
                      <a:pPr algn="ctr"/>
                      <a:r>
                        <a:rPr lang="pt-BR" sz="1400"/>
                        <a:t>56,6</a:t>
                      </a:r>
                    </a:p>
                  </a:txBody>
                  <a:tcPr marL="79527" marR="79527" marT="36419" marB="36419"/>
                </a:tc>
                <a:tc>
                  <a:txBody>
                    <a:bodyPr/>
                    <a:lstStyle/>
                    <a:p>
                      <a:pPr algn="ctr"/>
                      <a:r>
                        <a:rPr lang="pt-BR" sz="1400"/>
                        <a:t>11,8</a:t>
                      </a:r>
                    </a:p>
                  </a:txBody>
                  <a:tcPr marL="79527" marR="79527" marT="36419" marB="36419"/>
                </a:tc>
                <a:tc>
                  <a:txBody>
                    <a:bodyPr/>
                    <a:lstStyle/>
                    <a:p>
                      <a:pPr algn="ctr"/>
                      <a:r>
                        <a:rPr lang="pt-BR" sz="1400"/>
                        <a:t>9,5</a:t>
                      </a:r>
                    </a:p>
                  </a:txBody>
                  <a:tcPr marL="79527" marR="79527" marT="36419" marB="36419"/>
                </a:tc>
                <a:tc>
                  <a:txBody>
                    <a:bodyPr/>
                    <a:lstStyle/>
                    <a:p>
                      <a:pPr algn="ctr"/>
                      <a:r>
                        <a:rPr lang="pt-BR" sz="1400"/>
                        <a:t>3,4</a:t>
                      </a:r>
                    </a:p>
                  </a:txBody>
                  <a:tcPr marL="79527" marR="79527" marT="36419" marB="36419"/>
                </a:tc>
                <a:tc>
                  <a:txBody>
                    <a:bodyPr/>
                    <a:lstStyle/>
                    <a:p>
                      <a:pPr algn="ctr"/>
                      <a:r>
                        <a:rPr lang="pt-BR" sz="1400"/>
                        <a:t>1,2</a:t>
                      </a:r>
                    </a:p>
                  </a:txBody>
                  <a:tcPr marL="79527" marR="79527" marT="36419" marB="36419"/>
                </a:tc>
                <a:extLst>
                  <a:ext uri="{0D108BD9-81ED-4DB2-BD59-A6C34878D82A}">
                    <a16:rowId xmlns:a16="http://schemas.microsoft.com/office/drawing/2014/main" val="10005"/>
                  </a:ext>
                </a:extLst>
              </a:tr>
              <a:tr h="539000">
                <a:tc>
                  <a:txBody>
                    <a:bodyPr/>
                    <a:lstStyle/>
                    <a:p>
                      <a:r>
                        <a:rPr lang="pt-BR" sz="1400"/>
                        <a:t>1881 - 1890</a:t>
                      </a:r>
                    </a:p>
                  </a:txBody>
                  <a:tcPr marL="79527" marR="79527" marT="36419" marB="36419"/>
                </a:tc>
                <a:tc>
                  <a:txBody>
                    <a:bodyPr/>
                    <a:lstStyle/>
                    <a:p>
                      <a:pPr algn="ctr"/>
                      <a:r>
                        <a:rPr lang="pt-BR" sz="1400"/>
                        <a:t>61,5</a:t>
                      </a:r>
                    </a:p>
                  </a:txBody>
                  <a:tcPr marL="79527" marR="79527" marT="36419" marB="36419"/>
                </a:tc>
                <a:tc>
                  <a:txBody>
                    <a:bodyPr/>
                    <a:lstStyle/>
                    <a:p>
                      <a:pPr algn="ctr"/>
                      <a:r>
                        <a:rPr lang="pt-BR" sz="1400"/>
                        <a:t>9,9</a:t>
                      </a:r>
                    </a:p>
                  </a:txBody>
                  <a:tcPr marL="79527" marR="79527" marT="36419" marB="36419"/>
                </a:tc>
                <a:tc>
                  <a:txBody>
                    <a:bodyPr/>
                    <a:lstStyle/>
                    <a:p>
                      <a:pPr algn="ctr"/>
                      <a:r>
                        <a:rPr lang="pt-BR" sz="1400"/>
                        <a:t>4,2</a:t>
                      </a:r>
                    </a:p>
                  </a:txBody>
                  <a:tcPr marL="79527" marR="79527" marT="36419" marB="36419"/>
                </a:tc>
                <a:tc>
                  <a:txBody>
                    <a:bodyPr/>
                    <a:lstStyle/>
                    <a:p>
                      <a:pPr algn="ctr"/>
                      <a:r>
                        <a:rPr lang="pt-BR" sz="1400"/>
                        <a:t>2,7</a:t>
                      </a:r>
                    </a:p>
                  </a:txBody>
                  <a:tcPr marL="79527" marR="79527" marT="36419" marB="36419"/>
                </a:tc>
                <a:tc>
                  <a:txBody>
                    <a:bodyPr/>
                    <a:lstStyle/>
                    <a:p>
                      <a:pPr algn="ctr"/>
                      <a:r>
                        <a:rPr lang="pt-BR" sz="1400"/>
                        <a:t>1,6</a:t>
                      </a:r>
                    </a:p>
                  </a:txBody>
                  <a:tcPr marL="79527" marR="79527" marT="36419" marB="36419"/>
                </a:tc>
                <a:extLst>
                  <a:ext uri="{0D108BD9-81ED-4DB2-BD59-A6C34878D82A}">
                    <a16:rowId xmlns:a16="http://schemas.microsoft.com/office/drawing/2014/main" val="10006"/>
                  </a:ext>
                </a:extLst>
              </a:tr>
              <a:tr h="539000">
                <a:tc>
                  <a:txBody>
                    <a:bodyPr/>
                    <a:lstStyle/>
                    <a:p>
                      <a:r>
                        <a:rPr lang="pt-BR" sz="1400"/>
                        <a:t>1891 - 1900</a:t>
                      </a:r>
                    </a:p>
                  </a:txBody>
                  <a:tcPr marL="79527" marR="79527" marT="36419" marB="36419"/>
                </a:tc>
                <a:tc>
                  <a:txBody>
                    <a:bodyPr/>
                    <a:lstStyle/>
                    <a:p>
                      <a:pPr algn="ctr"/>
                      <a:r>
                        <a:rPr lang="pt-BR" sz="1400"/>
                        <a:t>64,5</a:t>
                      </a:r>
                    </a:p>
                  </a:txBody>
                  <a:tcPr marL="79527" marR="79527" marT="36419" marB="36419"/>
                </a:tc>
                <a:tc>
                  <a:txBody>
                    <a:bodyPr/>
                    <a:lstStyle/>
                    <a:p>
                      <a:pPr algn="ctr"/>
                      <a:r>
                        <a:rPr lang="pt-BR" sz="1400"/>
                        <a:t>6,0</a:t>
                      </a:r>
                    </a:p>
                  </a:txBody>
                  <a:tcPr marL="79527" marR="79527" marT="36419" marB="36419"/>
                </a:tc>
                <a:tc>
                  <a:txBody>
                    <a:bodyPr/>
                    <a:lstStyle/>
                    <a:p>
                      <a:pPr algn="ctr"/>
                      <a:r>
                        <a:rPr lang="pt-BR" sz="1400"/>
                        <a:t>2,7</a:t>
                      </a:r>
                    </a:p>
                  </a:txBody>
                  <a:tcPr marL="79527" marR="79527" marT="36419" marB="36419"/>
                </a:tc>
                <a:tc>
                  <a:txBody>
                    <a:bodyPr/>
                    <a:lstStyle/>
                    <a:p>
                      <a:pPr algn="ctr"/>
                      <a:r>
                        <a:rPr lang="pt-BR" sz="1400"/>
                        <a:t>2,2</a:t>
                      </a:r>
                    </a:p>
                  </a:txBody>
                  <a:tcPr marL="79527" marR="79527" marT="36419" marB="36419"/>
                </a:tc>
                <a:tc>
                  <a:txBody>
                    <a:bodyPr/>
                    <a:lstStyle/>
                    <a:p>
                      <a:pPr algn="ctr"/>
                      <a:r>
                        <a:rPr lang="pt-BR" sz="1400"/>
                        <a:t>1,5</a:t>
                      </a:r>
                    </a:p>
                  </a:txBody>
                  <a:tcPr marL="79527" marR="79527" marT="36419" marB="36419"/>
                </a:tc>
                <a:extLst>
                  <a:ext uri="{0D108BD9-81ED-4DB2-BD59-A6C34878D82A}">
                    <a16:rowId xmlns:a16="http://schemas.microsoft.com/office/drawing/2014/main" val="10007"/>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482600" y="816638"/>
            <a:ext cx="2525519" cy="5224724"/>
          </a:xfrm>
        </p:spPr>
        <p:txBody>
          <a:bodyPr anchor="ctr">
            <a:normAutofit/>
          </a:bodyPr>
          <a:lstStyle/>
          <a:p>
            <a:r>
              <a:rPr lang="pt-BR" dirty="0"/>
              <a:t>Lucros</a:t>
            </a:r>
          </a:p>
        </p:txBody>
      </p:sp>
      <p:sp>
        <p:nvSpPr>
          <p:cNvPr id="3" name="Espaço Reservado para Conteúdo 2"/>
          <p:cNvSpPr>
            <a:spLocks noGrp="1"/>
          </p:cNvSpPr>
          <p:nvPr>
            <p:ph idx="1"/>
          </p:nvPr>
        </p:nvSpPr>
        <p:spPr>
          <a:xfrm>
            <a:off x="3490721" y="816638"/>
            <a:ext cx="3464779" cy="5224724"/>
          </a:xfrm>
        </p:spPr>
        <p:txBody>
          <a:bodyPr anchor="ctr">
            <a:normAutofit/>
          </a:bodyPr>
          <a:lstStyle/>
          <a:p>
            <a:r>
              <a:rPr lang="pt-BR" dirty="0"/>
              <a:t>Os grandes lucros gerados pela exportação do café permitiram a recuperação econômica do Brasil, cujas finanças estavam abaladas desde a época da independência, devido a empréstimos externos e à queda nas exportações </a:t>
            </a:r>
            <a:r>
              <a:rPr lang="pt-BR" dirty="0" err="1"/>
              <a:t>agricolas</a:t>
            </a:r>
            <a:r>
              <a:rPr lang="pt-BR" dirty="0"/>
              <a:t>.</a:t>
            </a:r>
            <a:endParaRPr lang="pt-B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965199" y="609600"/>
            <a:ext cx="7648121" cy="1099457"/>
          </a:xfrm>
        </p:spPr>
        <p:txBody>
          <a:bodyPr>
            <a:normAutofit/>
          </a:bodyPr>
          <a:lstStyle/>
          <a:p>
            <a:r>
              <a:rPr lang="pt-BR" dirty="0"/>
              <a:t>Os poderosos Cafeicultores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374864470"/>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Resultado de imagem para Imigrantes no Brasil">
            <a:extLst>
              <a:ext uri="{FF2B5EF4-FFF2-40B4-BE49-F238E27FC236}">
                <a16:creationId xmlns:a16="http://schemas.microsoft.com/office/drawing/2014/main" id="{0C828B28-F75E-4E99-B29C-A04DE4D9DB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61" r="16261"/>
          <a:stretch/>
        </p:blipFill>
        <p:spPr bwMode="auto">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07999" y="609600"/>
            <a:ext cx="2888343" cy="1320800"/>
          </a:xfrm>
        </p:spPr>
        <p:txBody>
          <a:bodyPr>
            <a:normAutofit/>
          </a:bodyPr>
          <a:lstStyle/>
          <a:p>
            <a:r>
              <a:rPr lang="pt-BR" dirty="0"/>
              <a:t>Primeiros Imigrantes</a:t>
            </a:r>
          </a:p>
        </p:txBody>
      </p:sp>
      <p:sp>
        <p:nvSpPr>
          <p:cNvPr id="3" name="Espaço Reservado para Conteúdo 2"/>
          <p:cNvSpPr>
            <a:spLocks noGrp="1"/>
          </p:cNvSpPr>
          <p:nvPr>
            <p:ph idx="1"/>
          </p:nvPr>
        </p:nvSpPr>
        <p:spPr>
          <a:xfrm>
            <a:off x="508000" y="2160589"/>
            <a:ext cx="2888342" cy="3880773"/>
          </a:xfrm>
        </p:spPr>
        <p:txBody>
          <a:bodyPr>
            <a:normAutofit/>
          </a:bodyPr>
          <a:lstStyle/>
          <a:p>
            <a:pPr>
              <a:lnSpc>
                <a:spcPct val="90000"/>
              </a:lnSpc>
            </a:pPr>
            <a:r>
              <a:rPr lang="pt-BR" sz="1000"/>
              <a:t>Senador Vergueiro foi o primeiro a trazer imigrantes para trabalhar nas fazendas.</a:t>
            </a:r>
          </a:p>
          <a:p>
            <a:pPr>
              <a:lnSpc>
                <a:spcPct val="90000"/>
              </a:lnSpc>
            </a:pPr>
            <a:r>
              <a:rPr lang="pt-BR" sz="1000"/>
              <a:t>Entre 1847 – 1857, levou para sua fazenda de </a:t>
            </a:r>
            <a:r>
              <a:rPr lang="pt-BR" sz="1000" err="1"/>
              <a:t>ibicaba</a:t>
            </a:r>
            <a:r>
              <a:rPr lang="pt-BR" sz="1000"/>
              <a:t>, no interior de São Paulo, os primeiros grupos de imigrantes, alemães, </a:t>
            </a:r>
            <a:r>
              <a:rPr lang="pt-BR" sz="1000" err="1"/>
              <a:t>suiços</a:t>
            </a:r>
            <a:r>
              <a:rPr lang="pt-BR" sz="1000"/>
              <a:t>  e belgas.</a:t>
            </a:r>
          </a:p>
          <a:p>
            <a:pPr>
              <a:lnSpc>
                <a:spcPct val="90000"/>
              </a:lnSpc>
            </a:pPr>
            <a:r>
              <a:rPr lang="pt-BR" sz="1000"/>
              <a:t>O senador vergueiro dizia que financiar o imigrante europeu ficava mais barato do que comprar e manter escravos, mas isso não deu certo.</a:t>
            </a:r>
          </a:p>
          <a:p>
            <a:pPr>
              <a:lnSpc>
                <a:spcPct val="90000"/>
              </a:lnSpc>
            </a:pPr>
            <a:r>
              <a:rPr lang="pt-BR" sz="1000"/>
              <a:t>Esses imigrantes passaram a ser contratados no sistema de parceria, davam ao proprietário uma parte da colheita e ficava com a outra parte. No entanto eram enganados e maltratados pelos fazendeiros. Isso também não deu certo, o governo da Itália Passou a </a:t>
            </a:r>
            <a:r>
              <a:rPr lang="pt-BR" sz="1000" err="1"/>
              <a:t>destimular</a:t>
            </a:r>
            <a:r>
              <a:rPr lang="pt-BR" sz="1000"/>
              <a:t>, apenas na metade do século XIX e que o governo Paulista incentivou a vinda pagando as viagens.</a:t>
            </a:r>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52550" y="609600"/>
            <a:ext cx="2802951" cy="1320800"/>
          </a:xfrm>
        </p:spPr>
        <p:txBody>
          <a:bodyPr>
            <a:normAutofit/>
          </a:bodyPr>
          <a:lstStyle/>
          <a:p>
            <a:r>
              <a:rPr lang="pt-BR" dirty="0"/>
              <a:t>Crescimento da Indústria</a:t>
            </a:r>
          </a:p>
        </p:txBody>
      </p:sp>
      <p:sp>
        <p:nvSpPr>
          <p:cNvPr id="3" name="Espaço Reservado para Conteúdo 2"/>
          <p:cNvSpPr>
            <a:spLocks noGrp="1"/>
          </p:cNvSpPr>
          <p:nvPr>
            <p:ph idx="1"/>
          </p:nvPr>
        </p:nvSpPr>
        <p:spPr>
          <a:xfrm>
            <a:off x="3907172" y="2160589"/>
            <a:ext cx="3048329" cy="3880773"/>
          </a:xfrm>
        </p:spPr>
        <p:txBody>
          <a:bodyPr>
            <a:normAutofit/>
          </a:bodyPr>
          <a:lstStyle/>
          <a:p>
            <a:pPr>
              <a:lnSpc>
                <a:spcPct val="90000"/>
              </a:lnSpc>
            </a:pPr>
            <a:r>
              <a:rPr lang="pt-BR" sz="1700"/>
              <a:t>O capital  proveniente das exportações foram sendo investidos e aplicados na expansão da </a:t>
            </a:r>
            <a:r>
              <a:rPr lang="pt-BR" sz="1700" err="1"/>
              <a:t>propria</a:t>
            </a:r>
            <a:r>
              <a:rPr lang="pt-BR" sz="1700"/>
              <a:t> cafeicultura e também no financiamento e instalações de industrias.</a:t>
            </a:r>
          </a:p>
          <a:p>
            <a:pPr>
              <a:lnSpc>
                <a:spcPct val="90000"/>
              </a:lnSpc>
            </a:pPr>
            <a:r>
              <a:rPr lang="pt-BR" sz="1700"/>
              <a:t>Além do dinheiro, duas importantes medidas favoreceram o crescimento da industria: a tarifa Alves Branco e a extinção do tráfico negreiro.</a:t>
            </a:r>
          </a:p>
        </p:txBody>
      </p:sp>
      <p:pic>
        <p:nvPicPr>
          <p:cNvPr id="10242" name="Picture 2" descr="Resultado de imagem para crescimento industrial no Brasil">
            <a:extLst>
              <a:ext uri="{FF2B5EF4-FFF2-40B4-BE49-F238E27FC236}">
                <a16:creationId xmlns:a16="http://schemas.microsoft.com/office/drawing/2014/main" id="{DFD6AF68-0087-4A32-A944-929929DCF9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376" r="20245" b="2"/>
          <a:stretch/>
        </p:blipFill>
        <p:spPr bwMode="auto">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08000" y="609600"/>
            <a:ext cx="2882531" cy="5175624"/>
          </a:xfrm>
        </p:spPr>
        <p:txBody>
          <a:bodyPr anchor="ctr">
            <a:normAutofit/>
          </a:bodyPr>
          <a:lstStyle/>
          <a:p>
            <a:r>
              <a:rPr lang="pt-BR">
                <a:solidFill>
                  <a:schemeClr val="tx1">
                    <a:lumMod val="85000"/>
                    <a:lumOff val="15000"/>
                  </a:schemeClr>
                </a:solidFill>
              </a:rPr>
              <a:t>Tarifa Alves Branco</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ço Reservado para Conteúdo 2"/>
          <p:cNvSpPr>
            <a:spLocks noGrp="1"/>
          </p:cNvSpPr>
          <p:nvPr>
            <p:ph idx="1"/>
          </p:nvPr>
        </p:nvSpPr>
        <p:spPr>
          <a:xfrm>
            <a:off x="4587063" y="609601"/>
            <a:ext cx="4133472" cy="5175624"/>
          </a:xfrm>
        </p:spPr>
        <p:txBody>
          <a:bodyPr anchor="ctr">
            <a:normAutofit/>
          </a:bodyPr>
          <a:lstStyle/>
          <a:p>
            <a:pPr>
              <a:lnSpc>
                <a:spcPct val="90000"/>
              </a:lnSpc>
            </a:pPr>
            <a:r>
              <a:rPr lang="pt-BR">
                <a:solidFill>
                  <a:srgbClr val="FFFFFF"/>
                </a:solidFill>
              </a:rPr>
              <a:t>Em 1844, o ministro da fazenda Manuel Alves Branco decretou uma nova tarifa alfandegária sobre os produtos importados. </a:t>
            </a:r>
          </a:p>
          <a:p>
            <a:pPr>
              <a:lnSpc>
                <a:spcPct val="90000"/>
              </a:lnSpc>
            </a:pPr>
            <a:r>
              <a:rPr lang="pt-BR">
                <a:solidFill>
                  <a:srgbClr val="FFFFFF"/>
                </a:solidFill>
              </a:rPr>
              <a:t>A elevação da tarifa aumentou o preço dos produtos importados, forçando o consumidor brasileiro a procurar produtos nacionais semelhantes.</a:t>
            </a:r>
          </a:p>
          <a:p>
            <a:pPr>
              <a:lnSpc>
                <a:spcPct val="90000"/>
              </a:lnSpc>
            </a:pPr>
            <a:r>
              <a:rPr lang="pt-BR">
                <a:solidFill>
                  <a:srgbClr val="FFFFFF"/>
                </a:solidFill>
              </a:rPr>
              <a:t>Antes de 1844, os produtos importados eram tributados em 15% sobre seu valor nas alfândegas brasileiras. Com a tarifa Alves branco, a maioria dos produtos importados passou a ser tributada em 30%. Mas se houvesse a fabricação no Brasil de produto semelhante, o valor do imposto  passava a ser de 60%.</a:t>
            </a:r>
          </a:p>
        </p:txBody>
      </p:sp>
    </p:spTree>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89360" y="1382486"/>
            <a:ext cx="2660686" cy="4093028"/>
          </a:xfrm>
        </p:spPr>
        <p:txBody>
          <a:bodyPr anchor="ctr">
            <a:normAutofit/>
          </a:bodyPr>
          <a:lstStyle/>
          <a:p>
            <a:r>
              <a:rPr lang="pt-BR" sz="3800"/>
              <a:t>Fim do Trafego Negreiro</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ço Reservado para Conteúdo 2">
            <a:extLst>
              <a:ext uri="{FF2B5EF4-FFF2-40B4-BE49-F238E27FC236}">
                <a16:creationId xmlns:a16="http://schemas.microsoft.com/office/drawing/2014/main" id="{89E2593F-22A1-449B-8D4D-C38A82B4F7C4}"/>
              </a:ext>
            </a:extLst>
          </p:cNvPr>
          <p:cNvGraphicFramePr>
            <a:graphicFrameLocks noGrp="1"/>
          </p:cNvGraphicFramePr>
          <p:nvPr>
            <p:ph idx="1"/>
            <p:extLst>
              <p:ext uri="{D42A27DB-BD31-4B8C-83A1-F6EECF244321}">
                <p14:modId xmlns:p14="http://schemas.microsoft.com/office/powerpoint/2010/main" val="788581493"/>
              </p:ext>
            </p:extLst>
          </p:nvPr>
        </p:nvGraphicFramePr>
        <p:xfrm>
          <a:off x="3687414" y="944563"/>
          <a:ext cx="4971603"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482600" y="816638"/>
            <a:ext cx="2525519" cy="5224724"/>
          </a:xfrm>
        </p:spPr>
        <p:txBody>
          <a:bodyPr anchor="ctr">
            <a:normAutofit/>
          </a:bodyPr>
          <a:lstStyle/>
          <a:p>
            <a:r>
              <a:rPr lang="pt-BR" dirty="0"/>
              <a:t>Violência e fraudes nas eleições</a:t>
            </a:r>
          </a:p>
        </p:txBody>
      </p:sp>
      <p:sp>
        <p:nvSpPr>
          <p:cNvPr id="3" name="Espaço Reservado para Conteúdo 2"/>
          <p:cNvSpPr>
            <a:spLocks noGrp="1"/>
          </p:cNvSpPr>
          <p:nvPr>
            <p:ph idx="1"/>
          </p:nvPr>
        </p:nvSpPr>
        <p:spPr>
          <a:xfrm>
            <a:off x="3490721" y="816638"/>
            <a:ext cx="3464779" cy="5224724"/>
          </a:xfrm>
        </p:spPr>
        <p:txBody>
          <a:bodyPr anchor="ctr">
            <a:normAutofit/>
          </a:bodyPr>
          <a:lstStyle/>
          <a:p>
            <a:r>
              <a:rPr lang="pt-BR" dirty="0"/>
              <a:t>Partido Liberal lutaram pela antecipação da maioridade do imperador, os irmãos Andrada e os irmãos Cavalgantes, esses ficaram conhecidos como Ministério dos Irmãos.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52550" y="609600"/>
            <a:ext cx="2802951" cy="1320800"/>
          </a:xfrm>
        </p:spPr>
        <p:txBody>
          <a:bodyPr>
            <a:normAutofit/>
          </a:bodyPr>
          <a:lstStyle/>
          <a:p>
            <a:r>
              <a:rPr lang="pt-BR" dirty="0"/>
              <a:t>Barão de Mauá</a:t>
            </a:r>
          </a:p>
        </p:txBody>
      </p:sp>
      <p:sp>
        <p:nvSpPr>
          <p:cNvPr id="3" name="Espaço Reservado para Conteúdo 2"/>
          <p:cNvSpPr>
            <a:spLocks noGrp="1"/>
          </p:cNvSpPr>
          <p:nvPr>
            <p:ph idx="1"/>
          </p:nvPr>
        </p:nvSpPr>
        <p:spPr>
          <a:xfrm>
            <a:off x="3907172" y="2160589"/>
            <a:ext cx="3048329" cy="3880773"/>
          </a:xfrm>
        </p:spPr>
        <p:txBody>
          <a:bodyPr>
            <a:normAutofit/>
          </a:bodyPr>
          <a:lstStyle/>
          <a:p>
            <a:pPr>
              <a:lnSpc>
                <a:spcPct val="90000"/>
              </a:lnSpc>
            </a:pPr>
            <a:r>
              <a:rPr lang="pt-BR" sz="1100"/>
              <a:t>Destaca na industrialização brasileira foi </a:t>
            </a:r>
          </a:p>
          <a:p>
            <a:pPr>
              <a:lnSpc>
                <a:spcPct val="90000"/>
              </a:lnSpc>
            </a:pPr>
            <a:r>
              <a:rPr lang="pt-BR" sz="1100"/>
              <a:t>Irineu Evangelista de Sousa, barão e, depois, visconde de Mauá.</a:t>
            </a:r>
          </a:p>
          <a:p>
            <a:pPr>
              <a:lnSpc>
                <a:spcPct val="90000"/>
              </a:lnSpc>
            </a:pPr>
            <a:r>
              <a:rPr lang="pt-BR" sz="1100"/>
              <a:t>Fundou empresas construiu navios a vapor.</a:t>
            </a:r>
          </a:p>
          <a:p>
            <a:pPr>
              <a:lnSpc>
                <a:spcPct val="90000"/>
              </a:lnSpc>
            </a:pPr>
            <a:r>
              <a:rPr lang="pt-BR" sz="1100"/>
              <a:t>Construiu a primeira ferrovia, linha de bondes do Rio de Janeiro.</a:t>
            </a:r>
          </a:p>
          <a:p>
            <a:pPr>
              <a:lnSpc>
                <a:spcPct val="90000"/>
              </a:lnSpc>
            </a:pPr>
            <a:r>
              <a:rPr lang="pt-BR" sz="1100"/>
              <a:t>Instalação de Gás no rio de Janeiro, pela construção de linhas de telegrafo no país e de um cabo submarino intercontinental (ligando a Europa e o Brasil).</a:t>
            </a:r>
          </a:p>
          <a:p>
            <a:pPr>
              <a:lnSpc>
                <a:spcPct val="90000"/>
              </a:lnSpc>
            </a:pPr>
            <a:r>
              <a:rPr lang="pt-BR" sz="1100"/>
              <a:t>Esse sucesso durou até sofrer as consequências dos produtos importados, sofrendo atentados e sabotagens.</a:t>
            </a:r>
          </a:p>
          <a:p>
            <a:pPr>
              <a:lnSpc>
                <a:spcPct val="90000"/>
              </a:lnSpc>
            </a:pPr>
            <a:r>
              <a:rPr lang="pt-BR" sz="1100"/>
              <a:t>Pela pressão do capital estrangeiro, as empresas do barão de Mauá foram à falência.</a:t>
            </a:r>
          </a:p>
        </p:txBody>
      </p:sp>
      <p:pic>
        <p:nvPicPr>
          <p:cNvPr id="11266" name="Picture 2" descr="Resultado de imagem para BarÃ£o de maua">
            <a:extLst>
              <a:ext uri="{FF2B5EF4-FFF2-40B4-BE49-F238E27FC236}">
                <a16:creationId xmlns:a16="http://schemas.microsoft.com/office/drawing/2014/main" id="{A4347596-6FA7-45DA-B11A-3D2D07EC86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88" r="33389" b="2"/>
          <a:stretch/>
        </p:blipFill>
        <p:spPr bwMode="auto">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1268"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89360" y="1382486"/>
            <a:ext cx="2660686" cy="4093028"/>
          </a:xfrm>
        </p:spPr>
        <p:txBody>
          <a:bodyPr anchor="ctr">
            <a:normAutofit/>
          </a:bodyPr>
          <a:lstStyle/>
          <a:p>
            <a:r>
              <a:rPr lang="pt-BR" sz="3200"/>
              <a:t>Permanência da velha estrutura econômica</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ço Reservado para Conteúdo 2">
            <a:extLst>
              <a:ext uri="{FF2B5EF4-FFF2-40B4-BE49-F238E27FC236}">
                <a16:creationId xmlns:a16="http://schemas.microsoft.com/office/drawing/2014/main" id="{613768B8-CF84-4111-B6CE-AB4C2076CD13}"/>
              </a:ext>
            </a:extLst>
          </p:cNvPr>
          <p:cNvGraphicFramePr>
            <a:graphicFrameLocks noGrp="1"/>
          </p:cNvGraphicFramePr>
          <p:nvPr>
            <p:ph idx="1"/>
            <p:extLst>
              <p:ext uri="{D42A27DB-BD31-4B8C-83A1-F6EECF244321}">
                <p14:modId xmlns:p14="http://schemas.microsoft.com/office/powerpoint/2010/main" val="2085759576"/>
              </p:ext>
            </p:extLst>
          </p:nvPr>
        </p:nvGraphicFramePr>
        <p:xfrm>
          <a:off x="3687414" y="944563"/>
          <a:ext cx="4971603"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p:cNvSpPr>
            <a:spLocks noGrp="1"/>
          </p:cNvSpPr>
          <p:nvPr>
            <p:ph idx="1"/>
          </p:nvPr>
        </p:nvSpPr>
        <p:spPr>
          <a:xfrm>
            <a:off x="508000" y="1253067"/>
            <a:ext cx="4616450" cy="4351866"/>
          </a:xfrm>
        </p:spPr>
        <p:txBody>
          <a:bodyPr anchor="ctr">
            <a:normAutofit/>
          </a:bodyPr>
          <a:lstStyle/>
          <a:p>
            <a:pPr>
              <a:lnSpc>
                <a:spcPct val="90000"/>
              </a:lnSpc>
            </a:pPr>
            <a:r>
              <a:rPr lang="pt-BR" sz="1100"/>
              <a:t>“</a:t>
            </a:r>
            <a:r>
              <a:rPr lang="pt-BR" sz="1100" b="1"/>
              <a:t>Se alguém pretendia ser proprietário, tinha de comprar suas terras do Estado ou do particular, que as detivesse por titulo hábil. É certo que a lei estabelecia uma exceção cartorial: o chamado usucapião. Se alguém pudesse provar, diante de autoridade  competente, que ocupou continuamente, por 10 ou 20 anos, um pedaço de terra, talvez conseguisse que o cartório a registrasse como sua propriedade. Mas como nenhum caboclo conseguia encontrar esse cartório, quase ninguém do povo adquiriu propriedade por essa via.</a:t>
            </a:r>
          </a:p>
          <a:p>
            <a:pPr>
              <a:lnSpc>
                <a:spcPct val="90000"/>
              </a:lnSpc>
            </a:pPr>
            <a:r>
              <a:rPr lang="pt-BR" sz="1100" b="1"/>
              <a:t>Em consequência, as boas terras do país permaneceram concentradas nas mãos dos antigos proprietários que puderam fazer de seus filhos e netos outros tantos fazendeiros latifundiários.</a:t>
            </a:r>
          </a:p>
          <a:p>
            <a:pPr>
              <a:lnSpc>
                <a:spcPct val="90000"/>
              </a:lnSpc>
            </a:pPr>
            <a:r>
              <a:rPr lang="pt-BR" sz="1100" b="1"/>
              <a:t>Já nos Estados Unidos estabeleceu-se que a forma normal de obtenção da propriedade rural era a posse (ocupação das terras) para aqueles que fossem para o Oeste – como se vê nos filmes de faroeste. Qualquer pioneiro podia demarcar  cento e tanto acres  e ali se instalar com sua família, por que só o fato de morar e trabalhar a terra e fazia propriedade sua. O resultado  é que nos Estados Unidos se multiplicou um imenso sistema de pequenas e médias propriedades, criando e generalizando para milhões de modestos  granjeiros uma prosperidade geral”</a:t>
            </a:r>
          </a:p>
        </p:txBody>
      </p:sp>
      <p:sp>
        <p:nvSpPr>
          <p:cNvPr id="17"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9"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72243" y="1253067"/>
            <a:ext cx="2528807" cy="4351866"/>
          </a:xfrm>
        </p:spPr>
        <p:txBody>
          <a:bodyPr anchor="ctr">
            <a:normAutofit/>
          </a:bodyPr>
          <a:lstStyle/>
          <a:p>
            <a:r>
              <a:rPr lang="pt-BR">
                <a:solidFill>
                  <a:schemeClr val="bg1"/>
                </a:solidFill>
              </a:rPr>
              <a:t>Darcy Ribeiro</a:t>
            </a:r>
          </a:p>
        </p:txBody>
      </p:sp>
    </p:spTree>
    <p:extLst>
      <p:ext uri="{BB962C8B-B14F-4D97-AF65-F5344CB8AC3E}">
        <p14:creationId xmlns:p14="http://schemas.microsoft.com/office/powerpoint/2010/main" val="433695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52550" y="609600"/>
            <a:ext cx="2802951" cy="1320800"/>
          </a:xfrm>
        </p:spPr>
        <p:txBody>
          <a:bodyPr>
            <a:normAutofit/>
          </a:bodyPr>
          <a:lstStyle/>
          <a:p>
            <a:r>
              <a:rPr lang="pt-BR" dirty="0"/>
              <a:t>Questões</a:t>
            </a:r>
          </a:p>
        </p:txBody>
      </p:sp>
      <p:sp>
        <p:nvSpPr>
          <p:cNvPr id="3" name="Espaço Reservado para Conteúdo 2"/>
          <p:cNvSpPr>
            <a:spLocks noGrp="1"/>
          </p:cNvSpPr>
          <p:nvPr>
            <p:ph idx="1"/>
          </p:nvPr>
        </p:nvSpPr>
        <p:spPr>
          <a:xfrm>
            <a:off x="3907172" y="2160589"/>
            <a:ext cx="3048329" cy="3880773"/>
          </a:xfrm>
        </p:spPr>
        <p:txBody>
          <a:bodyPr>
            <a:normAutofit/>
          </a:bodyPr>
          <a:lstStyle/>
          <a:p>
            <a:pPr>
              <a:lnSpc>
                <a:spcPct val="90000"/>
              </a:lnSpc>
            </a:pPr>
            <a:r>
              <a:rPr lang="pt-BR" sz="1400"/>
              <a:t>1 – </a:t>
            </a:r>
            <a:r>
              <a:rPr lang="pt-BR" sz="1400" err="1"/>
              <a:t>Apornte</a:t>
            </a:r>
            <a:r>
              <a:rPr lang="pt-BR" sz="1400"/>
              <a:t> o fator externo que fez do café um grande produto de exportação.</a:t>
            </a:r>
          </a:p>
          <a:p>
            <a:pPr>
              <a:lnSpc>
                <a:spcPct val="90000"/>
              </a:lnSpc>
            </a:pPr>
            <a:r>
              <a:rPr lang="pt-BR" sz="1400"/>
              <a:t>2 – Explique os fatores internos que favoreceram a expansão cafeeira no século XIX.</a:t>
            </a:r>
          </a:p>
          <a:p>
            <a:pPr>
              <a:lnSpc>
                <a:spcPct val="90000"/>
              </a:lnSpc>
            </a:pPr>
            <a:r>
              <a:rPr lang="pt-BR" sz="1400"/>
              <a:t>3 – Comente sobre a importância dos cafeicultores na sociedade brasileira do século XIX e diferencie os dois setores em que se dividiam.</a:t>
            </a:r>
          </a:p>
          <a:p>
            <a:pPr>
              <a:lnSpc>
                <a:spcPct val="90000"/>
              </a:lnSpc>
            </a:pPr>
            <a:r>
              <a:rPr lang="pt-BR" sz="1400"/>
              <a:t>4 – Cite os principais fatores que </a:t>
            </a:r>
            <a:r>
              <a:rPr lang="pt-BR" sz="1400" err="1"/>
              <a:t>contribuiram</a:t>
            </a:r>
            <a:r>
              <a:rPr lang="pt-BR" sz="1400"/>
              <a:t> para o desenvolvimento industrial brasileiro no século XIX.</a:t>
            </a:r>
          </a:p>
        </p:txBody>
      </p:sp>
      <p:pic>
        <p:nvPicPr>
          <p:cNvPr id="4" name="Picture 2" descr="http://3.bp.blogspot.com/-8UHI8QtUUd4/T1u1sIj54bI/AAAAAAAACLs/C4swPRrr6ME/s1600/Ponto-de-interroga%C3%A7%C3%A3o.jpg"/>
          <p:cNvPicPr>
            <a:picLocks noChangeAspect="1" noChangeArrowheads="1"/>
          </p:cNvPicPr>
          <p:nvPr/>
        </p:nvPicPr>
        <p:blipFill rotWithShape="1">
          <a:blip r:embed="rId2" cstate="print"/>
          <a:srcRect l="1473" r="39528"/>
          <a:stretch/>
        </p:blipFill>
        <p:spPr bwMode="auto">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482600" y="816638"/>
            <a:ext cx="2525519" cy="5224724"/>
          </a:xfrm>
        </p:spPr>
        <p:txBody>
          <a:bodyPr anchor="ctr">
            <a:normAutofit/>
          </a:bodyPr>
          <a:lstStyle/>
          <a:p>
            <a:r>
              <a:rPr lang="pt-BR" dirty="0"/>
              <a:t>Reflexão</a:t>
            </a:r>
          </a:p>
        </p:txBody>
      </p:sp>
      <p:sp>
        <p:nvSpPr>
          <p:cNvPr id="3" name="Espaço Reservado para Conteúdo 2"/>
          <p:cNvSpPr>
            <a:spLocks noGrp="1"/>
          </p:cNvSpPr>
          <p:nvPr>
            <p:ph idx="1"/>
          </p:nvPr>
        </p:nvSpPr>
        <p:spPr>
          <a:xfrm>
            <a:off x="3490721" y="816638"/>
            <a:ext cx="3464779" cy="5224724"/>
          </a:xfrm>
        </p:spPr>
        <p:txBody>
          <a:bodyPr anchor="ctr">
            <a:normAutofit/>
          </a:bodyPr>
          <a:lstStyle/>
          <a:p>
            <a:r>
              <a:rPr lang="pt-BR" dirty="0"/>
              <a:t>Interprete a afirmação: “O progresso industrial e do setor de serviços não foi suficiente e do setor de serviços não foi suficiente para renovar amplamente a face tradicional de nossa economia”.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Resultado de imagem para aboliÃ§Ã£o da escravatura">
            <a:extLst>
              <a:ext uri="{FF2B5EF4-FFF2-40B4-BE49-F238E27FC236}">
                <a16:creationId xmlns:a16="http://schemas.microsoft.com/office/drawing/2014/main" id="{B7739F73-0062-4D17-A9A4-922DB4CFCC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09" r="23276" b="-1"/>
          <a:stretch/>
        </p:blipFill>
        <p:spPr bwMode="auto">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07999" y="609600"/>
            <a:ext cx="2888343" cy="1320800"/>
          </a:xfrm>
        </p:spPr>
        <p:txBody>
          <a:bodyPr>
            <a:normAutofit/>
          </a:bodyPr>
          <a:lstStyle/>
          <a:p>
            <a:r>
              <a:rPr lang="pt-BR" dirty="0"/>
              <a:t>Abolição da Escravatura</a:t>
            </a:r>
          </a:p>
        </p:txBody>
      </p:sp>
      <p:sp>
        <p:nvSpPr>
          <p:cNvPr id="3" name="Espaço Reservado para Conteúdo 2"/>
          <p:cNvSpPr>
            <a:spLocks noGrp="1"/>
          </p:cNvSpPr>
          <p:nvPr>
            <p:ph idx="1"/>
          </p:nvPr>
        </p:nvSpPr>
        <p:spPr>
          <a:xfrm>
            <a:off x="508000" y="2160589"/>
            <a:ext cx="2888342" cy="3880773"/>
          </a:xfrm>
        </p:spPr>
        <p:txBody>
          <a:bodyPr>
            <a:normAutofit/>
          </a:bodyPr>
          <a:lstStyle/>
          <a:p>
            <a:pPr>
              <a:lnSpc>
                <a:spcPct val="90000"/>
              </a:lnSpc>
            </a:pPr>
            <a:r>
              <a:rPr lang="pt-BR" sz="1500"/>
              <a:t>A pressão da Inglaterra e de políticos liberais brasileiros determinou que fosse promulgada, em 4 de setembro de 1850, a lei Eusébio de Queirós. Essa lei proibia o trafico negreiro e autorizava a expulsão dos traficantes do país.</a:t>
            </a:r>
          </a:p>
          <a:p>
            <a:pPr>
              <a:lnSpc>
                <a:spcPct val="90000"/>
              </a:lnSpc>
            </a:pPr>
            <a:r>
              <a:rPr lang="pt-BR" sz="1500"/>
              <a:t>Com essa medida o comércio de escravos importados foi definitivamente reprimido. Observe os dados da tabela seguinte:</a:t>
            </a:r>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782962" y="1179151"/>
            <a:ext cx="2475485" cy="4463889"/>
          </a:xfrm>
        </p:spPr>
        <p:txBody>
          <a:bodyPr anchor="ctr">
            <a:normAutofit/>
          </a:bodyPr>
          <a:lstStyle/>
          <a:p>
            <a:r>
              <a:rPr lang="pt-BR" dirty="0"/>
              <a:t>Quem fez a abolição</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734188" y="1109145"/>
            <a:ext cx="4755762" cy="4603900"/>
          </a:xfrm>
        </p:spPr>
        <p:txBody>
          <a:bodyPr anchor="ctr">
            <a:normAutofit/>
          </a:bodyPr>
          <a:lstStyle/>
          <a:p>
            <a:r>
              <a:rPr lang="pt-BR" dirty="0"/>
              <a:t>Participaram da campanha abolicionista intelectuais, jornalistas, políticos e escritores, como Joaquim Nabuco, José do Patrocínio, Raul Pompéia. Luis Gama, Castro Alves etc.</a:t>
            </a:r>
            <a:endParaRPr lang="pt-BR"/>
          </a:p>
          <a:p>
            <a:r>
              <a:rPr lang="pt-BR" dirty="0"/>
              <a:t>Mas a abolição não foi obra exclusiva dessa elite de intelectuais. O fim da escravidão era uma exigência do capitalismo  industrial e do desenvolvimento econômico do pais. Na pratica do dia-a-dia, ninguém lutou ou resistiu mais à escravidão do que os próprios negros, que rebelaram –se contra feitores, fugiram das fazendas, organizaram quilombos etc.</a:t>
            </a:r>
            <a:endParaRPr lang="pt-B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000126" y="609600"/>
            <a:ext cx="6447501" cy="1320800"/>
          </a:xfrm>
        </p:spPr>
        <p:txBody>
          <a:bodyPr>
            <a:normAutofit/>
          </a:bodyPr>
          <a:lstStyle/>
          <a:p>
            <a:r>
              <a:rPr lang="pt-BR"/>
              <a:t>Situação dos negros libertados</a:t>
            </a:r>
            <a:endParaRPr lang="pt-BR" dirty="0"/>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Espaço Reservado para Conteúdo 2"/>
          <p:cNvSpPr>
            <a:spLocks noGrp="1"/>
          </p:cNvSpPr>
          <p:nvPr>
            <p:ph idx="1"/>
          </p:nvPr>
        </p:nvSpPr>
        <p:spPr>
          <a:xfrm>
            <a:off x="1000126" y="2160590"/>
            <a:ext cx="6353174" cy="3429260"/>
          </a:xfrm>
        </p:spPr>
        <p:txBody>
          <a:bodyPr>
            <a:normAutofit/>
          </a:bodyPr>
          <a:lstStyle/>
          <a:p>
            <a:pPr>
              <a:lnSpc>
                <a:spcPct val="90000"/>
              </a:lnSpc>
            </a:pPr>
            <a:r>
              <a:rPr lang="pt-BR" sz="1700"/>
              <a:t>Os negros tornaram-se realmente livres depois de 1888?</a:t>
            </a:r>
          </a:p>
          <a:p>
            <a:pPr>
              <a:lnSpc>
                <a:spcPct val="90000"/>
              </a:lnSpc>
            </a:pPr>
            <a:r>
              <a:rPr lang="pt-BR" sz="1700"/>
              <a:t>Depois de mais de três séculos de escravidão, não tinham recursos financeiros para trabalhar por conta própria, não tinham educação para buscar uma boa posição na sociedade, nem contavam com qualquer tipo de ajuda do governo.</a:t>
            </a:r>
          </a:p>
          <a:p>
            <a:pPr>
              <a:lnSpc>
                <a:spcPct val="90000"/>
              </a:lnSpc>
            </a:pPr>
            <a:r>
              <a:rPr lang="pt-BR" sz="1700"/>
              <a:t>Diante de tantos obstáculos, a maioria dos negros continuou desempenhando os mesmos papéis </a:t>
            </a:r>
            <a:r>
              <a:rPr lang="pt-BR" sz="1700" err="1"/>
              <a:t>subalternso</a:t>
            </a:r>
            <a:r>
              <a:rPr lang="pt-BR" sz="1700"/>
              <a:t>. </a:t>
            </a:r>
          </a:p>
          <a:p>
            <a:pPr>
              <a:lnSpc>
                <a:spcPct val="90000"/>
              </a:lnSpc>
            </a:pPr>
            <a:r>
              <a:rPr lang="pt-BR" sz="1700"/>
              <a:t>Os Antigos proprietários de escravos os tratavam da mesma maneira cruel e desumana.</a:t>
            </a:r>
          </a:p>
          <a:p>
            <a:pPr>
              <a:lnSpc>
                <a:spcPct val="90000"/>
              </a:lnSpc>
            </a:pPr>
            <a:r>
              <a:rPr lang="pt-BR" sz="1700"/>
              <a:t>Grande parte da sociedade dos brancos tinha para com eles atitudes  de desdém, fruto de arraigado preconceito racial.</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482600" y="816638"/>
            <a:ext cx="2525519" cy="5224724"/>
          </a:xfrm>
        </p:spPr>
        <p:txBody>
          <a:bodyPr anchor="ctr">
            <a:normAutofit/>
          </a:bodyPr>
          <a:lstStyle/>
          <a:p>
            <a:r>
              <a:rPr lang="pt-BR" dirty="0"/>
              <a:t>Queda da Monarquia</a:t>
            </a:r>
          </a:p>
        </p:txBody>
      </p:sp>
      <p:sp>
        <p:nvSpPr>
          <p:cNvPr id="3" name="Espaço Reservado para Conteúdo 2"/>
          <p:cNvSpPr>
            <a:spLocks noGrp="1"/>
          </p:cNvSpPr>
          <p:nvPr>
            <p:ph idx="1"/>
          </p:nvPr>
        </p:nvSpPr>
        <p:spPr>
          <a:xfrm>
            <a:off x="3490721" y="816638"/>
            <a:ext cx="3464779" cy="5224724"/>
          </a:xfrm>
        </p:spPr>
        <p:txBody>
          <a:bodyPr anchor="ctr">
            <a:normAutofit/>
          </a:bodyPr>
          <a:lstStyle/>
          <a:p>
            <a:r>
              <a:rPr lang="pt-BR" dirty="0"/>
              <a:t>A crise do império brasileiro resultou de fatores econômicos, sociais e políticos que, juntos levaram diversos setores da sociedade (parcela do Exercito, fazendeiros do oeste paulista, representantes das classes médias urbanas) a uma conclusão: a Monarquia estava superada.</a:t>
            </a:r>
          </a:p>
          <a:p>
            <a:r>
              <a:rPr lang="pt-BR" dirty="0"/>
              <a:t>A crise do império foi marcada por uma serie de questões que favoreceram a proclamação da república.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782962" y="1179151"/>
            <a:ext cx="2475485" cy="4463889"/>
          </a:xfrm>
        </p:spPr>
        <p:txBody>
          <a:bodyPr anchor="ctr">
            <a:normAutofit/>
          </a:bodyPr>
          <a:lstStyle/>
          <a:p>
            <a:r>
              <a:rPr lang="pt-BR" sz="3100"/>
              <a:t>Questão abolicionista</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734188" y="1109145"/>
            <a:ext cx="4755762" cy="4603900"/>
          </a:xfrm>
        </p:spPr>
        <p:txBody>
          <a:bodyPr anchor="ctr">
            <a:normAutofit/>
          </a:bodyPr>
          <a:lstStyle/>
          <a:p>
            <a:r>
              <a:rPr lang="pt-BR" dirty="0"/>
              <a:t>Os senhores de escravos, principalmente do vale do paraíba e da baixada fluminense, não se conformaram com a abolição da escravidão e com o fato de não terem sido indenizados pelo governo. Sentiram-se abandonados pela monarquia e acabaram também por abandoná-la. Passaram a apoiar a causa republicana. Por isso, eram chamados republicanos do 13 de maio.</a:t>
            </a:r>
          </a:p>
          <a:p>
            <a:endParaRPr lang="pt-BR"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482600" y="816638"/>
            <a:ext cx="2525519" cy="5224724"/>
          </a:xfrm>
        </p:spPr>
        <p:txBody>
          <a:bodyPr anchor="ctr">
            <a:normAutofit/>
          </a:bodyPr>
          <a:lstStyle/>
          <a:p>
            <a:r>
              <a:rPr lang="pt-BR" sz="2300"/>
              <a:t>Parlamentarismo no Brasil</a:t>
            </a:r>
          </a:p>
        </p:txBody>
      </p:sp>
      <p:sp>
        <p:nvSpPr>
          <p:cNvPr id="3" name="Espaço Reservado para Conteúdo 2"/>
          <p:cNvSpPr>
            <a:spLocks noGrp="1"/>
          </p:cNvSpPr>
          <p:nvPr>
            <p:ph idx="1"/>
          </p:nvPr>
        </p:nvSpPr>
        <p:spPr>
          <a:xfrm>
            <a:off x="3490721" y="816638"/>
            <a:ext cx="3464779" cy="5224724"/>
          </a:xfrm>
        </p:spPr>
        <p:txBody>
          <a:bodyPr anchor="ctr">
            <a:normAutofit/>
          </a:bodyPr>
          <a:lstStyle/>
          <a:p>
            <a:pPr>
              <a:lnSpc>
                <a:spcPct val="90000"/>
              </a:lnSpc>
            </a:pPr>
            <a:r>
              <a:rPr lang="pt-BR" sz="1300"/>
              <a:t>Em 1847 foi criado o cargo de presidente de conselho de ministros o primeiro ministro seria o chefe do ministério encarregado de organizar o gabinete de governo.</a:t>
            </a:r>
          </a:p>
          <a:p>
            <a:pPr>
              <a:lnSpc>
                <a:spcPct val="90000"/>
              </a:lnSpc>
            </a:pPr>
            <a:r>
              <a:rPr lang="pt-BR" sz="1300"/>
              <a:t>Introdução do Parlamentarismo no império.</a:t>
            </a:r>
          </a:p>
          <a:p>
            <a:pPr>
              <a:lnSpc>
                <a:spcPct val="90000"/>
              </a:lnSpc>
            </a:pPr>
            <a:r>
              <a:rPr lang="pt-BR" sz="1300"/>
              <a:t>O sistema funcionava  de forma peculiar realizada a eleição, D. Pedro II nomeava um líder político do partido vencedor para o cargo de primeiro-ministro.</a:t>
            </a:r>
          </a:p>
          <a:p>
            <a:pPr>
              <a:lnSpc>
                <a:spcPct val="90000"/>
              </a:lnSpc>
            </a:pPr>
            <a:r>
              <a:rPr lang="pt-BR" sz="1300"/>
              <a:t>Esse líder formava o gabinete ministerial que, em seguida era apresentado à camará dos Deputados em busca de um voto de confiança, que deveria ser dado pela maioria parlamentar.</a:t>
            </a:r>
          </a:p>
          <a:p>
            <a:pPr>
              <a:lnSpc>
                <a:spcPct val="90000"/>
              </a:lnSpc>
            </a:pPr>
            <a:r>
              <a:rPr lang="pt-BR" sz="1300"/>
              <a:t>Obtida a aprovação da camará caso não fosse aprovado D. Pedro II usava o poder moderador, demitia o  Gabinete ou dissolver e evocar novas eleições na camará.</a:t>
            </a:r>
          </a:p>
          <a:p>
            <a:pPr>
              <a:lnSpc>
                <a:spcPct val="90000"/>
              </a:lnSpc>
            </a:pPr>
            <a:r>
              <a:rPr lang="pt-BR" sz="1300"/>
              <a:t>Durante o segundo reinado ouve 36 Gabinetes ministeriais no Governo.</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89360" y="1382486"/>
            <a:ext cx="2660686" cy="4093028"/>
          </a:xfrm>
        </p:spPr>
        <p:txBody>
          <a:bodyPr anchor="ctr">
            <a:normAutofit/>
          </a:bodyPr>
          <a:lstStyle/>
          <a:p>
            <a:r>
              <a:rPr lang="pt-BR" sz="3500"/>
              <a:t>Questão Republicana</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ço Reservado para Conteúdo 2">
            <a:extLst>
              <a:ext uri="{FF2B5EF4-FFF2-40B4-BE49-F238E27FC236}">
                <a16:creationId xmlns:a16="http://schemas.microsoft.com/office/drawing/2014/main" id="{7E783C90-15ED-433A-847E-4DBC67843E3A}"/>
              </a:ext>
            </a:extLst>
          </p:cNvPr>
          <p:cNvGraphicFramePr>
            <a:graphicFrameLocks noGrp="1"/>
          </p:cNvGraphicFramePr>
          <p:nvPr>
            <p:ph idx="1"/>
            <p:extLst>
              <p:ext uri="{D42A27DB-BD31-4B8C-83A1-F6EECF244321}">
                <p14:modId xmlns:p14="http://schemas.microsoft.com/office/powerpoint/2010/main" val="2245657306"/>
              </p:ext>
            </p:extLst>
          </p:nvPr>
        </p:nvGraphicFramePr>
        <p:xfrm>
          <a:off x="3687414" y="944563"/>
          <a:ext cx="4971603"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782962" y="1179151"/>
            <a:ext cx="2475485" cy="4463889"/>
          </a:xfrm>
        </p:spPr>
        <p:txBody>
          <a:bodyPr anchor="ctr">
            <a:normAutofit/>
          </a:bodyPr>
          <a:lstStyle/>
          <a:p>
            <a:r>
              <a:rPr lang="pt-BR"/>
              <a:t>Questão Religiosa</a:t>
            </a:r>
            <a:endParaRPr lang="pt-BR" dirty="0"/>
          </a:p>
        </p:txBody>
      </p:sp>
      <p:sp>
        <p:nvSpPr>
          <p:cNvPr id="25"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6"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734188" y="1109145"/>
            <a:ext cx="4755762" cy="4603900"/>
          </a:xfrm>
        </p:spPr>
        <p:txBody>
          <a:bodyPr anchor="ctr">
            <a:normAutofit/>
          </a:bodyPr>
          <a:lstStyle/>
          <a:p>
            <a:pPr>
              <a:lnSpc>
                <a:spcPct val="90000"/>
              </a:lnSpc>
            </a:pPr>
            <a:r>
              <a:rPr lang="pt-BR" sz="1500"/>
              <a:t>Desde o período colonial, a igreja católica era uma instituição submetida ao Estado, pelo regime do padroado. Isso significava, por exemplo, que nenhuma ordem do papa poderia vigorar no Brasil, sem que fosse aprovada pelo imperador.</a:t>
            </a:r>
          </a:p>
          <a:p>
            <a:pPr>
              <a:lnSpc>
                <a:spcPct val="90000"/>
              </a:lnSpc>
            </a:pPr>
            <a:r>
              <a:rPr lang="pt-BR" sz="1500"/>
              <a:t>Em 1872, porém, D. Vidal e D. Macedo, bispos de Olinda e de Belém, respectivamente resolveram seguir ordens do papa Pio IX, punindo irmandades religiosas que apoiavam os maçons D. Pedro II, influenciado pela maçonaria, decidiu intervir na questão, solicitando aos bispos que suspendessem as punições. Como estes se recusaram a obedecer ao imperador, foram condenados a quatro anos de </a:t>
            </a:r>
            <a:r>
              <a:rPr lang="pt-BR" sz="1500" err="1"/>
              <a:t>prisã</a:t>
            </a:r>
            <a:r>
              <a:rPr lang="pt-BR" sz="1500"/>
              <a:t>.</a:t>
            </a:r>
          </a:p>
          <a:p>
            <a:pPr>
              <a:lnSpc>
                <a:spcPct val="90000"/>
              </a:lnSpc>
            </a:pPr>
            <a:r>
              <a:rPr lang="pt-BR" sz="1500"/>
              <a:t>Em 1875, os bispos receberam o perdão imperial e foram colocados em liberdade. Contudo, o império foi perdendo a simpatia da Igreja Católica.</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782962" y="1179151"/>
            <a:ext cx="2475485" cy="4463889"/>
          </a:xfrm>
        </p:spPr>
        <p:txBody>
          <a:bodyPr anchor="ctr">
            <a:normAutofit/>
          </a:bodyPr>
          <a:lstStyle/>
          <a:p>
            <a:r>
              <a:rPr lang="pt-BR" dirty="0"/>
              <a:t>Questão militar</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734188" y="1109145"/>
            <a:ext cx="4755762" cy="4603900"/>
          </a:xfrm>
        </p:spPr>
        <p:txBody>
          <a:bodyPr anchor="ctr">
            <a:normAutofit/>
          </a:bodyPr>
          <a:lstStyle/>
          <a:p>
            <a:pPr>
              <a:lnSpc>
                <a:spcPct val="90000"/>
              </a:lnSpc>
            </a:pPr>
            <a:r>
              <a:rPr lang="pt-BR" sz="1500"/>
              <a:t>Depois da Guerra do Paraguai o exercito brasileiro foi adquirindo maior importância  na sociedade.</a:t>
            </a:r>
          </a:p>
          <a:p>
            <a:pPr>
              <a:lnSpc>
                <a:spcPct val="90000"/>
              </a:lnSpc>
            </a:pPr>
            <a:r>
              <a:rPr lang="pt-BR" sz="1500"/>
              <a:t>Mesmo assim importantes oficiais eram punidos por esses denunciarem sistemas de corrupção ou irem contra a escravatura.</a:t>
            </a:r>
          </a:p>
          <a:p>
            <a:pPr>
              <a:lnSpc>
                <a:spcPct val="90000"/>
              </a:lnSpc>
            </a:pPr>
            <a:r>
              <a:rPr lang="pt-BR" sz="1500"/>
              <a:t>Os oficiais querem ter voz ativa na vida publica desta forma eles começaram a divulgar ideais republicanos pregado pelo coronel Benjamin </a:t>
            </a:r>
            <a:r>
              <a:rPr lang="pt-BR" sz="1500" err="1"/>
              <a:t>Contant</a:t>
            </a:r>
            <a:r>
              <a:rPr lang="pt-BR" sz="1500"/>
              <a:t> professor da escola militar do Rio de Janeiro.</a:t>
            </a:r>
          </a:p>
          <a:p>
            <a:pPr>
              <a:lnSpc>
                <a:spcPct val="90000"/>
              </a:lnSpc>
            </a:pPr>
            <a:r>
              <a:rPr lang="pt-BR" sz="1500"/>
              <a:t>Em 1884 surgi a questão militar provocada pela revolta de oficiais de alta patente (como marechal Deodoro da Fonseca) contra as punições do coronel Antônio  Sena Madureira </a:t>
            </a:r>
            <a:r>
              <a:rPr lang="pt-BR" sz="1500" err="1"/>
              <a:t>favoravel</a:t>
            </a:r>
            <a:r>
              <a:rPr lang="pt-BR" sz="1500"/>
              <a:t> a abolição da escravatura e ao coronel Augusto da Cunha Matos que denunciou a corrupção.</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000126" y="609600"/>
            <a:ext cx="6447501" cy="1320800"/>
          </a:xfrm>
        </p:spPr>
        <p:txBody>
          <a:bodyPr>
            <a:normAutofit/>
          </a:bodyPr>
          <a:lstStyle/>
          <a:p>
            <a:r>
              <a:rPr lang="pt-BR" dirty="0"/>
              <a:t>Fim do Império</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Espaço Reservado para Conteúdo 2"/>
          <p:cNvSpPr>
            <a:spLocks noGrp="1"/>
          </p:cNvSpPr>
          <p:nvPr>
            <p:ph idx="1"/>
          </p:nvPr>
        </p:nvSpPr>
        <p:spPr>
          <a:xfrm>
            <a:off x="1000126" y="2160590"/>
            <a:ext cx="6353174" cy="3429260"/>
          </a:xfrm>
        </p:spPr>
        <p:txBody>
          <a:bodyPr>
            <a:normAutofit/>
          </a:bodyPr>
          <a:lstStyle/>
          <a:p>
            <a:pPr>
              <a:lnSpc>
                <a:spcPct val="90000"/>
              </a:lnSpc>
            </a:pPr>
            <a:r>
              <a:rPr lang="pt-BR" sz="1700"/>
              <a:t>A  oposição de tantos setores da sociedade à monarquia tornou possível o tranquilo golpe político que implantou a república no Brasil.</a:t>
            </a:r>
          </a:p>
          <a:p>
            <a:pPr>
              <a:lnSpc>
                <a:spcPct val="90000"/>
              </a:lnSpc>
            </a:pPr>
            <a:r>
              <a:rPr lang="pt-BR" sz="1700"/>
              <a:t>O governo imperial, percebendo, embora tardiamente, a </a:t>
            </a:r>
            <a:r>
              <a:rPr lang="pt-BR" sz="1700" err="1"/>
              <a:t>dificil</a:t>
            </a:r>
            <a:r>
              <a:rPr lang="pt-BR" sz="1700"/>
              <a:t> situação em que se encontrava com o isolamento da monarquia, apresentou à Câmara dos Deputados um programa de reformas </a:t>
            </a:r>
            <a:r>
              <a:rPr lang="pt-BR" sz="1700" err="1"/>
              <a:t>politicas</a:t>
            </a:r>
            <a:r>
              <a:rPr lang="pt-BR" sz="1700"/>
              <a:t> contendo itens como:</a:t>
            </a:r>
          </a:p>
          <a:p>
            <a:pPr>
              <a:lnSpc>
                <a:spcPct val="90000"/>
              </a:lnSpc>
            </a:pPr>
            <a:r>
              <a:rPr lang="pt-BR" sz="1700"/>
              <a:t>- liberdade de fé religiosa;</a:t>
            </a:r>
          </a:p>
          <a:p>
            <a:pPr>
              <a:lnSpc>
                <a:spcPct val="90000"/>
              </a:lnSpc>
            </a:pPr>
            <a:r>
              <a:rPr lang="pt-BR" sz="1700"/>
              <a:t>- liberdade de ensino e seu aperfeiçoamento;</a:t>
            </a:r>
          </a:p>
          <a:p>
            <a:pPr>
              <a:lnSpc>
                <a:spcPct val="90000"/>
              </a:lnSpc>
            </a:pPr>
            <a:r>
              <a:rPr lang="pt-BR" sz="1700"/>
              <a:t>- autonomia para as </a:t>
            </a:r>
            <a:r>
              <a:rPr lang="pt-BR" sz="1700" err="1"/>
              <a:t>provincias</a:t>
            </a:r>
            <a:r>
              <a:rPr lang="pt-BR" sz="1700"/>
              <a:t>;</a:t>
            </a:r>
          </a:p>
          <a:p>
            <a:pPr>
              <a:lnSpc>
                <a:spcPct val="90000"/>
              </a:lnSpc>
            </a:pPr>
            <a:r>
              <a:rPr lang="pt-BR" sz="1700"/>
              <a:t>- Mandato temporário para os senadores.</a:t>
            </a:r>
          </a:p>
          <a:p>
            <a:pPr>
              <a:lnSpc>
                <a:spcPct val="90000"/>
              </a:lnSpc>
            </a:pPr>
            <a:endParaRPr lang="pt-BR" sz="1700"/>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3" name="Rectangle 7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Freeform: Shape 8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p:cNvSpPr>
            <a:spLocks noGrp="1"/>
          </p:cNvSpPr>
          <p:nvPr>
            <p:ph type="title"/>
          </p:nvPr>
        </p:nvSpPr>
        <p:spPr>
          <a:xfrm>
            <a:off x="5386292" y="609600"/>
            <a:ext cx="3384742" cy="2227730"/>
          </a:xfrm>
        </p:spPr>
        <p:txBody>
          <a:bodyPr anchor="ctr">
            <a:normAutofit/>
          </a:bodyPr>
          <a:lstStyle/>
          <a:p>
            <a:r>
              <a:rPr lang="pt-BR">
                <a:solidFill>
                  <a:srgbClr val="FFFFFF"/>
                </a:solidFill>
              </a:rPr>
              <a:t>O fim do império</a:t>
            </a:r>
          </a:p>
        </p:txBody>
      </p:sp>
      <p:pic>
        <p:nvPicPr>
          <p:cNvPr id="13314" name="Picture 2" descr="Resultado de imagem para O fim do imperio do Brasil">
            <a:extLst>
              <a:ext uri="{FF2B5EF4-FFF2-40B4-BE49-F238E27FC236}">
                <a16:creationId xmlns:a16="http://schemas.microsoft.com/office/drawing/2014/main" id="{419FE318-6871-499A-9540-59F7E6CE0B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7938" y="2583425"/>
            <a:ext cx="2892580" cy="1780049"/>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5386293" y="2837329"/>
            <a:ext cx="3384741" cy="3317938"/>
          </a:xfrm>
        </p:spPr>
        <p:txBody>
          <a:bodyPr anchor="t">
            <a:normAutofit/>
          </a:bodyPr>
          <a:lstStyle/>
          <a:p>
            <a:pPr>
              <a:lnSpc>
                <a:spcPct val="90000"/>
              </a:lnSpc>
            </a:pPr>
            <a:r>
              <a:rPr lang="pt-BR" sz="1100">
                <a:solidFill>
                  <a:srgbClr val="FFFFFF"/>
                </a:solidFill>
              </a:rPr>
              <a:t>Entretanto, as reformas chegaram tarde demais.</a:t>
            </a:r>
          </a:p>
          <a:p>
            <a:pPr>
              <a:lnSpc>
                <a:spcPct val="90000"/>
              </a:lnSpc>
            </a:pPr>
            <a:r>
              <a:rPr lang="pt-BR" sz="1100">
                <a:solidFill>
                  <a:srgbClr val="FFFFFF"/>
                </a:solidFill>
              </a:rPr>
              <a:t>No dia 15 de novembro de 1889, o marechal Deodoro da Fonseca  assumiu o comando das tropas revoltosas ocupou o quartel general do Rio de Janeiro.</a:t>
            </a:r>
          </a:p>
          <a:p>
            <a:pPr>
              <a:lnSpc>
                <a:spcPct val="90000"/>
              </a:lnSpc>
            </a:pPr>
            <a:r>
              <a:rPr lang="pt-BR" sz="1100">
                <a:solidFill>
                  <a:srgbClr val="FFFFFF"/>
                </a:solidFill>
              </a:rPr>
              <a:t>O gabinete imperial foi deposto. Os ministros Ouro Preto (chefe do gabinete) e Candido de Oliveira (Ministro da Justiça) foram presos. </a:t>
            </a:r>
          </a:p>
          <a:p>
            <a:pPr>
              <a:lnSpc>
                <a:spcPct val="90000"/>
              </a:lnSpc>
            </a:pPr>
            <a:r>
              <a:rPr lang="pt-BR" sz="1100">
                <a:solidFill>
                  <a:srgbClr val="FFFFFF"/>
                </a:solidFill>
              </a:rPr>
              <a:t>Na noite do dia 15, formou-se o Governo Provisório da República dos Estados Unidos do Brasil.</a:t>
            </a:r>
          </a:p>
          <a:p>
            <a:pPr>
              <a:lnSpc>
                <a:spcPct val="90000"/>
              </a:lnSpc>
            </a:pPr>
            <a:r>
              <a:rPr lang="pt-BR" sz="1100">
                <a:solidFill>
                  <a:srgbClr val="FFFFFF"/>
                </a:solidFill>
              </a:rPr>
              <a:t>D. Pedro II, que estava em Petrópolis durante esses acontecimentos, recebeu, no dia seguinte, um respeitoso documento do novo governo, solicitando que se retirasse do país juntamente com sua familia.</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52550" y="609600"/>
            <a:ext cx="2802951" cy="1320800"/>
          </a:xfrm>
        </p:spPr>
        <p:txBody>
          <a:bodyPr>
            <a:normAutofit/>
          </a:bodyPr>
          <a:lstStyle/>
          <a:p>
            <a:r>
              <a:rPr lang="pt-BR" dirty="0"/>
              <a:t>Questões</a:t>
            </a:r>
          </a:p>
        </p:txBody>
      </p:sp>
      <p:sp>
        <p:nvSpPr>
          <p:cNvPr id="3" name="Espaço Reservado para Conteúdo 2"/>
          <p:cNvSpPr>
            <a:spLocks noGrp="1"/>
          </p:cNvSpPr>
          <p:nvPr>
            <p:ph idx="1"/>
          </p:nvPr>
        </p:nvSpPr>
        <p:spPr>
          <a:xfrm>
            <a:off x="3907172" y="2160589"/>
            <a:ext cx="3048329" cy="3880773"/>
          </a:xfrm>
        </p:spPr>
        <p:txBody>
          <a:bodyPr>
            <a:normAutofit/>
          </a:bodyPr>
          <a:lstStyle/>
          <a:p>
            <a:pPr>
              <a:lnSpc>
                <a:spcPct val="90000"/>
              </a:lnSpc>
            </a:pPr>
            <a:r>
              <a:rPr lang="pt-BR" sz="1500"/>
              <a:t>1 – Responda:</a:t>
            </a:r>
          </a:p>
          <a:p>
            <a:pPr>
              <a:lnSpc>
                <a:spcPct val="90000"/>
              </a:lnSpc>
            </a:pPr>
            <a:r>
              <a:rPr lang="pt-BR" sz="1500"/>
              <a:t>A  - O que levou à promulgação da lei Eusébio de Queirós?</a:t>
            </a:r>
          </a:p>
          <a:p>
            <a:pPr>
              <a:lnSpc>
                <a:spcPct val="90000"/>
              </a:lnSpc>
            </a:pPr>
            <a:r>
              <a:rPr lang="pt-BR" sz="1500"/>
              <a:t>B – O que essa lei estabeleceu?</a:t>
            </a:r>
          </a:p>
          <a:p>
            <a:pPr>
              <a:lnSpc>
                <a:spcPct val="90000"/>
              </a:lnSpc>
            </a:pPr>
            <a:r>
              <a:rPr lang="pt-BR" sz="1500"/>
              <a:t>2 – Explique o que foi a campanha abolicionista.</a:t>
            </a:r>
          </a:p>
          <a:p>
            <a:pPr>
              <a:lnSpc>
                <a:spcPct val="90000"/>
              </a:lnSpc>
            </a:pPr>
            <a:r>
              <a:rPr lang="pt-BR" sz="1500"/>
              <a:t>3 – Comente sobre as leis que extinguiram a escravidão no Brasil e os feitos de cada uma delas.</a:t>
            </a:r>
          </a:p>
          <a:p>
            <a:pPr>
              <a:lnSpc>
                <a:spcPct val="90000"/>
              </a:lnSpc>
            </a:pPr>
            <a:r>
              <a:rPr lang="pt-BR" sz="1500"/>
              <a:t>4 – Sintetize as causas que contribuíram para a queda da monarquia brasileira.</a:t>
            </a:r>
          </a:p>
        </p:txBody>
      </p:sp>
      <p:pic>
        <p:nvPicPr>
          <p:cNvPr id="4" name="Picture 2" descr="http://3.bp.blogspot.com/-8UHI8QtUUd4/T1u1sIj54bI/AAAAAAAACLs/C4swPRrr6ME/s1600/Ponto-de-interroga%C3%A7%C3%A3o.jpg"/>
          <p:cNvPicPr>
            <a:picLocks noChangeAspect="1" noChangeArrowheads="1"/>
          </p:cNvPicPr>
          <p:nvPr/>
        </p:nvPicPr>
        <p:blipFill rotWithShape="1">
          <a:blip r:embed="rId2" cstate="print"/>
          <a:srcRect l="1473" r="39528"/>
          <a:stretch/>
        </p:blipFill>
        <p:spPr bwMode="auto">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28" name="Straight Connector 27">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Espaço Reservado para Conteúdo 2"/>
          <p:cNvSpPr>
            <a:spLocks noGrp="1"/>
          </p:cNvSpPr>
          <p:nvPr>
            <p:ph idx="1"/>
          </p:nvPr>
        </p:nvSpPr>
        <p:spPr>
          <a:xfrm>
            <a:off x="1130300" y="4050833"/>
            <a:ext cx="5825202" cy="1096899"/>
          </a:xfrm>
        </p:spPr>
        <p:txBody>
          <a:bodyPr vert="horz" lIns="91440" tIns="45720" rIns="91440" bIns="45720" rtlCol="0" anchor="t">
            <a:normAutofit/>
          </a:bodyPr>
          <a:lstStyle/>
          <a:p>
            <a:pPr marL="0" indent="0" algn="r">
              <a:buNone/>
            </a:pPr>
            <a:r>
              <a:rPr lang="en-US">
                <a:solidFill>
                  <a:schemeClr val="tx1">
                    <a:lumMod val="50000"/>
                    <a:lumOff val="50000"/>
                  </a:schemeClr>
                </a:solidFill>
              </a:rPr>
              <a:t>Elabore um pequeno texto sobre o tema: A situação do negro após a abolição da escravatura.</a:t>
            </a:r>
          </a:p>
        </p:txBody>
      </p:sp>
      <p:sp>
        <p:nvSpPr>
          <p:cNvPr id="2" name="Título 1"/>
          <p:cNvSpPr>
            <a:spLocks noGrp="1"/>
          </p:cNvSpPr>
          <p:nvPr>
            <p:ph type="title"/>
          </p:nvPr>
        </p:nvSpPr>
        <p:spPr>
          <a:xfrm>
            <a:off x="1130300" y="1397000"/>
            <a:ext cx="5825202" cy="2653836"/>
          </a:xfrm>
        </p:spPr>
        <p:txBody>
          <a:bodyPr vert="horz" lIns="91440" tIns="45720" rIns="91440" bIns="45720" rtlCol="0" anchor="b">
            <a:normAutofit/>
          </a:bodyPr>
          <a:lstStyle/>
          <a:p>
            <a:pPr algn="r"/>
            <a:r>
              <a:rPr lang="en-US" sz="5400"/>
              <a:t>Reflexão</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773130" y="0"/>
            <a:ext cx="7597739"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08000" y="609600"/>
            <a:ext cx="2882531" cy="5175624"/>
          </a:xfrm>
        </p:spPr>
        <p:txBody>
          <a:bodyPr anchor="ctr">
            <a:normAutofit/>
          </a:bodyPr>
          <a:lstStyle/>
          <a:p>
            <a:r>
              <a:rPr lang="pt-BR" sz="2800">
                <a:solidFill>
                  <a:schemeClr val="tx1">
                    <a:lumMod val="85000"/>
                    <a:lumOff val="15000"/>
                  </a:schemeClr>
                </a:solidFill>
              </a:rPr>
              <a:t>Parlamentarismo às avessas</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Espaço Reservado para Conteúdo 2"/>
          <p:cNvSpPr>
            <a:spLocks noGrp="1"/>
          </p:cNvSpPr>
          <p:nvPr>
            <p:ph idx="1"/>
          </p:nvPr>
        </p:nvSpPr>
        <p:spPr>
          <a:xfrm>
            <a:off x="4587063" y="609601"/>
            <a:ext cx="4133472" cy="5175624"/>
          </a:xfrm>
        </p:spPr>
        <p:txBody>
          <a:bodyPr anchor="ctr">
            <a:normAutofit/>
          </a:bodyPr>
          <a:lstStyle/>
          <a:p>
            <a:r>
              <a:rPr lang="pt-BR">
                <a:solidFill>
                  <a:srgbClr val="FFFFFF"/>
                </a:solidFill>
              </a:rPr>
              <a:t>Nos sistemas parlamentarista europeus, o poder legislativo tem força efetiva no comando da nação.</a:t>
            </a:r>
          </a:p>
          <a:p>
            <a:r>
              <a:rPr lang="pt-BR">
                <a:solidFill>
                  <a:srgbClr val="FFFFFF"/>
                </a:solidFill>
              </a:rPr>
              <a:t>No Brasil Isso Não ocorria, o imperador D. Pedro controlava os outros poderes com o chamado poder moderador.</a:t>
            </a:r>
          </a:p>
          <a:p>
            <a:r>
              <a:rPr lang="pt-BR">
                <a:solidFill>
                  <a:srgbClr val="FFFFFF"/>
                </a:solidFill>
              </a:rPr>
              <a:t>Na Inglaterra dizia-se “ o rei reina, mas não governa”.</a:t>
            </a:r>
          </a:p>
          <a:p>
            <a:r>
              <a:rPr lang="pt-BR">
                <a:solidFill>
                  <a:srgbClr val="FFFFFF"/>
                </a:solidFill>
              </a:rPr>
              <a:t>E no Brasil o rei controlava toda  a estrutura e dizia-se “o rei reina, ri e rói” Reina sobre o Estado, ri do parlamento e rói do povo.</a:t>
            </a:r>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esultado de imagem para RevoluÃ§Ã£o Praieira">
            <a:extLst>
              <a:ext uri="{FF2B5EF4-FFF2-40B4-BE49-F238E27FC236}">
                <a16:creationId xmlns:a16="http://schemas.microsoft.com/office/drawing/2014/main" id="{E3F49DCF-0155-49C1-93ED-16D3155F48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93" r="27124"/>
          <a:stretch/>
        </p:blipFill>
        <p:spPr bwMode="auto">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07999" y="609600"/>
            <a:ext cx="2888343" cy="1320800"/>
          </a:xfrm>
        </p:spPr>
        <p:txBody>
          <a:bodyPr>
            <a:normAutofit/>
          </a:bodyPr>
          <a:lstStyle/>
          <a:p>
            <a:r>
              <a:rPr lang="pt-BR" dirty="0"/>
              <a:t>Revolução Praieira</a:t>
            </a:r>
          </a:p>
        </p:txBody>
      </p:sp>
      <p:sp>
        <p:nvSpPr>
          <p:cNvPr id="3" name="Espaço Reservado para Conteúdo 2"/>
          <p:cNvSpPr>
            <a:spLocks noGrp="1"/>
          </p:cNvSpPr>
          <p:nvPr>
            <p:ph idx="1"/>
          </p:nvPr>
        </p:nvSpPr>
        <p:spPr>
          <a:xfrm>
            <a:off x="508000" y="2160589"/>
            <a:ext cx="2888342" cy="3880773"/>
          </a:xfrm>
        </p:spPr>
        <p:txBody>
          <a:bodyPr>
            <a:normAutofit/>
          </a:bodyPr>
          <a:lstStyle/>
          <a:p>
            <a:pPr>
              <a:lnSpc>
                <a:spcPct val="90000"/>
              </a:lnSpc>
            </a:pPr>
            <a:r>
              <a:rPr lang="pt-BR" sz="1500"/>
              <a:t>A revolução Praieira foi a última grande revolta interna ocorrida no império. Explodiu na província de Pernambuco, em 1848.</a:t>
            </a:r>
          </a:p>
          <a:p>
            <a:pPr>
              <a:lnSpc>
                <a:spcPct val="90000"/>
              </a:lnSpc>
            </a:pPr>
            <a:r>
              <a:rPr lang="pt-BR" sz="1500"/>
              <a:t>O poder político e econômico de Pernambuco, era controlado pela aristocracia rural e pelos  comerciantes portugueses. </a:t>
            </a:r>
          </a:p>
          <a:p>
            <a:pPr>
              <a:lnSpc>
                <a:spcPct val="90000"/>
              </a:lnSpc>
            </a:pPr>
            <a:r>
              <a:rPr lang="pt-BR" sz="1500"/>
              <a:t>A população das cidades, que representava a camada média da sociedade, e o povo em geral viviam em permanentes dificuldades econômicas.</a:t>
            </a:r>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08000" y="609600"/>
            <a:ext cx="2882531" cy="5175624"/>
          </a:xfrm>
        </p:spPr>
        <p:txBody>
          <a:bodyPr anchor="ctr">
            <a:normAutofit/>
          </a:bodyPr>
          <a:lstStyle/>
          <a:p>
            <a:r>
              <a:rPr lang="pt-BR">
                <a:solidFill>
                  <a:schemeClr val="tx1">
                    <a:lumMod val="85000"/>
                    <a:lumOff val="15000"/>
                  </a:schemeClr>
                </a:solidFill>
              </a:rPr>
              <a:t>Explode o Conflito</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ço Reservado para Conteúdo 2"/>
          <p:cNvSpPr>
            <a:spLocks noGrp="1"/>
          </p:cNvSpPr>
          <p:nvPr>
            <p:ph idx="1"/>
          </p:nvPr>
        </p:nvSpPr>
        <p:spPr>
          <a:xfrm>
            <a:off x="4587063" y="609601"/>
            <a:ext cx="4133472" cy="5175624"/>
          </a:xfrm>
        </p:spPr>
        <p:txBody>
          <a:bodyPr anchor="ctr">
            <a:normAutofit/>
          </a:bodyPr>
          <a:lstStyle/>
          <a:p>
            <a:r>
              <a:rPr lang="pt-BR">
                <a:solidFill>
                  <a:srgbClr val="FFFFFF"/>
                </a:solidFill>
              </a:rPr>
              <a:t>Partido da Praia – combatia a desigualdade da sociedade.</a:t>
            </a:r>
          </a:p>
          <a:p>
            <a:r>
              <a:rPr lang="pt-BR">
                <a:solidFill>
                  <a:srgbClr val="FFFFFF"/>
                </a:solidFill>
              </a:rPr>
              <a:t>Os praieiros – apoiavam o presidente de Pernambuco, Antônio Pinto Chichorro da Gama, homem não comprometido com os donos de engenho e comerciantes. </a:t>
            </a:r>
          </a:p>
          <a:p>
            <a:r>
              <a:rPr lang="pt-BR">
                <a:solidFill>
                  <a:srgbClr val="FFFFFF"/>
                </a:solidFill>
              </a:rPr>
              <a:t>A Revolução praieira acontece quando a elite quer mudar o governo, os praieiros recusaram-se a aceitar a nova autoridade. Organizaram uma revolta, que eclodiu no dia 07 de novembro de 1848.</a:t>
            </a:r>
          </a:p>
          <a:p>
            <a:endParaRPr lang="pt-BR">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89360" y="1382486"/>
            <a:ext cx="2660686" cy="4093028"/>
          </a:xfrm>
        </p:spPr>
        <p:txBody>
          <a:bodyPr anchor="ctr">
            <a:normAutofit/>
          </a:bodyPr>
          <a:lstStyle/>
          <a:p>
            <a:r>
              <a:rPr lang="pt-BR" sz="2900"/>
              <a:t>Reivindicação.</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ço Reservado para Conteúdo 2">
            <a:extLst>
              <a:ext uri="{FF2B5EF4-FFF2-40B4-BE49-F238E27FC236}">
                <a16:creationId xmlns:a16="http://schemas.microsoft.com/office/drawing/2014/main" id="{80D42BA4-FD88-45F2-A592-4CCAF30A8C50}"/>
              </a:ext>
            </a:extLst>
          </p:cNvPr>
          <p:cNvGraphicFramePr>
            <a:graphicFrameLocks noGrp="1"/>
          </p:cNvGraphicFramePr>
          <p:nvPr>
            <p:ph idx="1"/>
            <p:extLst>
              <p:ext uri="{D42A27DB-BD31-4B8C-83A1-F6EECF244321}">
                <p14:modId xmlns:p14="http://schemas.microsoft.com/office/powerpoint/2010/main" val="2803647689"/>
              </p:ext>
            </p:extLst>
          </p:nvPr>
        </p:nvGraphicFramePr>
        <p:xfrm>
          <a:off x="3687414" y="944563"/>
          <a:ext cx="4971603"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0</TotalTime>
  <Words>4860</Words>
  <Application>Microsoft Office PowerPoint</Application>
  <PresentationFormat>Apresentação na tela (4:3)</PresentationFormat>
  <Paragraphs>310</Paragraphs>
  <Slides>57</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57</vt:i4>
      </vt:variant>
    </vt:vector>
  </HeadingPairs>
  <TitlesOfParts>
    <vt:vector size="61" baseType="lpstr">
      <vt:lpstr>Arial</vt:lpstr>
      <vt:lpstr>Trebuchet MS</vt:lpstr>
      <vt:lpstr>Wingdings 3</vt:lpstr>
      <vt:lpstr>Facetado</vt:lpstr>
      <vt:lpstr>Brasil – Segundo  Reinado</vt:lpstr>
      <vt:lpstr>Situação Política</vt:lpstr>
      <vt:lpstr>Disputa entre liberais e conservadores</vt:lpstr>
      <vt:lpstr>Violência e fraudes nas eleições</vt:lpstr>
      <vt:lpstr>Parlamentarismo no Brasil</vt:lpstr>
      <vt:lpstr>Parlamentarismo às avessas</vt:lpstr>
      <vt:lpstr>Revolução Praieira</vt:lpstr>
      <vt:lpstr>Explode o Conflito</vt:lpstr>
      <vt:lpstr>Reivindicação.</vt:lpstr>
      <vt:lpstr>Fim da Revolta</vt:lpstr>
      <vt:lpstr>Questões</vt:lpstr>
      <vt:lpstr>Política Externa do Segundo Reinado</vt:lpstr>
      <vt:lpstr>Questão Christie</vt:lpstr>
      <vt:lpstr>Raiz do Conflito</vt:lpstr>
      <vt:lpstr>Incidentes</vt:lpstr>
      <vt:lpstr>Rompimento</vt:lpstr>
      <vt:lpstr>Questões</vt:lpstr>
      <vt:lpstr>Questão Platina</vt:lpstr>
      <vt:lpstr>Intervenção Contra Oribe e Rosas ( 1851 – 1852 )</vt:lpstr>
      <vt:lpstr> Consequencia do Conflito</vt:lpstr>
      <vt:lpstr>Guerra Contra Aguirre ( 1864 – 1865)</vt:lpstr>
      <vt:lpstr>Guerra do Paraguai</vt:lpstr>
      <vt:lpstr>Descontentamento Inglês</vt:lpstr>
      <vt:lpstr>Violência do conflito</vt:lpstr>
      <vt:lpstr>Conseqüências da Guerra</vt:lpstr>
      <vt:lpstr>Questões</vt:lpstr>
      <vt:lpstr>O País se Transforma</vt:lpstr>
      <vt:lpstr>Economia</vt:lpstr>
      <vt:lpstr>Sociedade</vt:lpstr>
      <vt:lpstr>Política</vt:lpstr>
      <vt:lpstr>Questões</vt:lpstr>
      <vt:lpstr>Expansão do Café</vt:lpstr>
      <vt:lpstr>Principais Produtos Agrícolas Para Exportação</vt:lpstr>
      <vt:lpstr>Lucros</vt:lpstr>
      <vt:lpstr>Os poderosos Cafeicultores</vt:lpstr>
      <vt:lpstr>Primeiros Imigrantes</vt:lpstr>
      <vt:lpstr>Crescimento da Indústria</vt:lpstr>
      <vt:lpstr>Tarifa Alves Branco</vt:lpstr>
      <vt:lpstr>Fim do Trafego Negreiro</vt:lpstr>
      <vt:lpstr>Barão de Mauá</vt:lpstr>
      <vt:lpstr>Permanência da velha estrutura econômica</vt:lpstr>
      <vt:lpstr>Darcy Ribeiro</vt:lpstr>
      <vt:lpstr>Questões</vt:lpstr>
      <vt:lpstr>Reflexão</vt:lpstr>
      <vt:lpstr>Abolição da Escravatura</vt:lpstr>
      <vt:lpstr>Quem fez a abolição</vt:lpstr>
      <vt:lpstr>Situação dos negros libertados</vt:lpstr>
      <vt:lpstr>Queda da Monarquia</vt:lpstr>
      <vt:lpstr>Questão abolicionista</vt:lpstr>
      <vt:lpstr>Questão Republicana</vt:lpstr>
      <vt:lpstr>Questão Religiosa</vt:lpstr>
      <vt:lpstr>Questão militar</vt:lpstr>
      <vt:lpstr>Fim do Império</vt:lpstr>
      <vt:lpstr>O fim do império</vt:lpstr>
      <vt:lpstr>Questões</vt:lpstr>
      <vt:lpstr>Reflexão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Brasil – Segundo  Reinado</dc:title>
  <dc:creator>BRUNO FERREIRA</dc:creator>
  <cp:lastModifiedBy>BRUNO FERREIRA</cp:lastModifiedBy>
  <cp:revision>1</cp:revision>
  <dcterms:created xsi:type="dcterms:W3CDTF">2019-07-01T13:31:46Z</dcterms:created>
  <dcterms:modified xsi:type="dcterms:W3CDTF">2019-07-01T13:32:11Z</dcterms:modified>
</cp:coreProperties>
</file>