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0"/>
  </p:notesMasterIdLst>
  <p:sldIdLst>
    <p:sldId id="257" r:id="rId2"/>
    <p:sldId id="290" r:id="rId3"/>
    <p:sldId id="554" r:id="rId4"/>
    <p:sldId id="555" r:id="rId5"/>
    <p:sldId id="557" r:id="rId6"/>
    <p:sldId id="558" r:id="rId7"/>
    <p:sldId id="556" r:id="rId8"/>
    <p:sldId id="559" r:id="rId9"/>
    <p:sldId id="560" r:id="rId10"/>
    <p:sldId id="561" r:id="rId11"/>
    <p:sldId id="562" r:id="rId12"/>
    <p:sldId id="563" r:id="rId13"/>
    <p:sldId id="564" r:id="rId14"/>
    <p:sldId id="568" r:id="rId15"/>
    <p:sldId id="566" r:id="rId16"/>
    <p:sldId id="291" r:id="rId17"/>
    <p:sldId id="273" r:id="rId18"/>
    <p:sldId id="28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252"/>
    <a:srgbClr val="FAA41F"/>
    <a:srgbClr val="676767"/>
    <a:srgbClr val="CDF8FB"/>
    <a:srgbClr val="A1F1F7"/>
    <a:srgbClr val="B4C7EE"/>
    <a:srgbClr val="FBC05F"/>
    <a:srgbClr val="92EFF6"/>
    <a:srgbClr val="507DD8"/>
    <a:srgbClr val="1F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44" y="3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F0BA-C877-C043-B5A2-FF6EB1C86642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7284-68B3-F749-8301-5D3E735F8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8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6E72-5F91-884D-8493-F54FF4F23F5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8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993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100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5" y="-499"/>
            <a:ext cx="548352" cy="109670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23152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mar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2237" cy="1084474"/>
          </a:xfrm>
          <a:prstGeom prst="rect">
            <a:avLst/>
          </a:prstGeom>
        </p:spPr>
      </p:pic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36869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02" y="6049035"/>
            <a:ext cx="1933839" cy="6446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177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2127250"/>
            <a:ext cx="2603500" cy="2603500"/>
          </a:xfrm>
          <a:prstGeom prst="rect">
            <a:avLst/>
          </a:prstGeom>
        </p:spPr>
      </p:pic>
      <p:sp>
        <p:nvSpPr>
          <p:cNvPr id="15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4937631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6405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827756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827756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821279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0162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padrão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1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644596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30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644596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643948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2544057" y="6467611"/>
            <a:ext cx="512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46286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ransição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605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ttern -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048170"/>
            <a:ext cx="1826644" cy="6088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"/>
            <a:ext cx="552782" cy="11055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1112" y="-297961"/>
            <a:ext cx="3600000" cy="7453921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776872" y="1104900"/>
            <a:ext cx="3932237" cy="448669"/>
          </a:xfrm>
          <a:prstGeom prst="rect">
            <a:avLst/>
          </a:prstGeom>
        </p:spPr>
        <p:txBody>
          <a:bodyPr anchor="t"/>
          <a:lstStyle>
            <a:lvl1pPr>
              <a:defRPr sz="2800" b="1">
                <a:solidFill>
                  <a:srgbClr val="070806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endParaRPr lang="pt-BR" dirty="0"/>
          </a:p>
        </p:txBody>
      </p:sp>
      <p:sp>
        <p:nvSpPr>
          <p:cNvPr id="11" name="Espaço Reservado para Conteúdo 29"/>
          <p:cNvSpPr>
            <a:spLocks noGrp="1"/>
          </p:cNvSpPr>
          <p:nvPr>
            <p:ph sz="quarter" idx="12" hasCustomPrompt="1"/>
          </p:nvPr>
        </p:nvSpPr>
        <p:spPr>
          <a:xfrm>
            <a:off x="2776872" y="1649116"/>
            <a:ext cx="4311650" cy="31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0" b="1">
                <a:solidFill>
                  <a:srgbClr val="3132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2770395" y="2057400"/>
            <a:ext cx="3921125" cy="3825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1000"/>
              </a:lnSpc>
              <a:buNone/>
              <a:defRPr sz="1600">
                <a:solidFill>
                  <a:srgbClr val="6767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tamet</a:t>
            </a:r>
            <a:r>
              <a:rPr lang="pt-BR" dirty="0"/>
              <a:t>, 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 ut labore et </a:t>
            </a:r>
            <a:r>
              <a:rPr lang="pt-BR" dirty="0" err="1"/>
              <a:t>dolore</a:t>
            </a:r>
            <a:r>
              <a:rPr lang="pt-BR" dirty="0"/>
              <a:t> magna 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exercício 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 </a:t>
            </a:r>
            <a:r>
              <a:rPr lang="pt-BR" dirty="0" err="1"/>
              <a:t>oﬃcia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2770395" y="6543792"/>
            <a:ext cx="5109045" cy="31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105552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0"/>
          <p:cNvSpPr>
            <a:spLocks noGrp="1"/>
          </p:cNvSpPr>
          <p:nvPr>
            <p:ph type="title" hasCustomPrompt="1"/>
          </p:nvPr>
        </p:nvSpPr>
        <p:spPr>
          <a:xfrm>
            <a:off x="6856957" y="2823984"/>
            <a:ext cx="4484143" cy="1325563"/>
          </a:xfrm>
          <a:prstGeom prst="rect">
            <a:avLst/>
          </a:prstGeom>
        </p:spPr>
        <p:txBody>
          <a:bodyPr anchor="ctr"/>
          <a:lstStyle>
            <a:lvl1pPr algn="ctr">
              <a:defRPr sz="3000" b="1">
                <a:solidFill>
                  <a:schemeClr val="bg1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Obrigado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2" y="2823984"/>
            <a:ext cx="3919879" cy="1325563"/>
          </a:xfrm>
          <a:prstGeom prst="rect">
            <a:avLst/>
          </a:prstGeom>
        </p:spPr>
      </p:pic>
      <p:sp>
        <p:nvSpPr>
          <p:cNvPr id="5" name="CaixaDeTexto 4"/>
          <p:cNvSpPr txBox="1"/>
          <p:nvPr userDrawn="1"/>
        </p:nvSpPr>
        <p:spPr>
          <a:xfrm>
            <a:off x="7286625" y="5792017"/>
            <a:ext cx="4704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4581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48287"/>
            <a:ext cx="2133600" cy="2133600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2987153" y="2300213"/>
            <a:ext cx="6217693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FAA41F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r>
              <a:rPr lang="pt-BR" dirty="0"/>
              <a:t>Assunto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0" y="622632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D21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36918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ção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0" y="6642556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Aviso de confidencialidade:</a:t>
            </a:r>
            <a:r>
              <a:rPr lang="pt-BR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conteúdo de propriedade intelectual do Poliedro Educação e suas unidades de negócios. Não deve ser copiado, compartilhado ou reproduzido sem o consentimento e autorização formal do Poliedro.</a:t>
            </a:r>
          </a:p>
        </p:txBody>
      </p:sp>
    </p:spTree>
    <p:extLst>
      <p:ext uri="{BB962C8B-B14F-4D97-AF65-F5344CB8AC3E}">
        <p14:creationId xmlns:p14="http://schemas.microsoft.com/office/powerpoint/2010/main" val="28760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6E72-5F91-884D-8493-F54FF4F23F55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6FE9-AB91-4044-9D3E-2722606CB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16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6" r:id="rId3"/>
    <p:sldLayoutId id="2147483743" r:id="rId4"/>
    <p:sldLayoutId id="2147483738" r:id="rId5"/>
    <p:sldLayoutId id="2147483739" r:id="rId6"/>
    <p:sldLayoutId id="2147483742" r:id="rId7"/>
    <p:sldLayoutId id="2147483649" r:id="rId8"/>
    <p:sldLayoutId id="2147483660" r:id="rId9"/>
    <p:sldLayoutId id="2147483663" r:id="rId10"/>
    <p:sldLayoutId id="2147483662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VamhT4Q3s" TargetMode="External"/><Relationship Id="rId2" Type="http://schemas.openxmlformats.org/officeDocument/2006/relationships/hyperlink" Target="https://www.youtube.com/watch?v=IlKMGtt-hqw&amp;t=114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87153" y="4890963"/>
            <a:ext cx="6217693" cy="1325563"/>
          </a:xfrm>
        </p:spPr>
        <p:txBody>
          <a:bodyPr/>
          <a:lstStyle/>
          <a:p>
            <a:r>
              <a:rPr lang="pt-BR" dirty="0">
                <a:latin typeface="Kanit" charset="0"/>
              </a:rPr>
              <a:t>Surgimento da Sociologia</a:t>
            </a:r>
            <a:endParaRPr lang="pt-BR" dirty="0"/>
          </a:p>
        </p:txBody>
      </p:sp>
      <p:sp>
        <p:nvSpPr>
          <p:cNvPr id="4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dirty="0">
                <a:solidFill>
                  <a:srgbClr val="A6A9AA"/>
                </a:solidFill>
                <a:latin typeface="Kanit"/>
                <a:cs typeface="Kanit"/>
              </a:rPr>
              <a:t>Capa</a:t>
            </a:r>
            <a:endParaRPr lang="pt-BR" sz="1243" dirty="0">
              <a:latin typeface="Kanit"/>
              <a:cs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21742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BC1B0-1778-4061-9473-B1A2DF57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C2B2E-0EE3-405D-B441-A3451ADB64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62480-B54D-4842-B28B-36389E5F3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62F011C0-733C-48EE-9F9B-26E5D60253C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Estado Teológico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900FBAC8-524B-469F-9A14-E0536EFE4073}"/>
              </a:ext>
            </a:extLst>
          </p:cNvPr>
          <p:cNvSpPr txBox="1">
            <a:spLocks/>
          </p:cNvSpPr>
          <p:nvPr/>
        </p:nvSpPr>
        <p:spPr>
          <a:xfrm>
            <a:off x="838200" y="167756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Nesse primeiro estágio, as pessoas atribuíam os fenômenos a causas mágicas, a divindades ou entidades sobrenaturais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A religião ou a mitologia seria o principal método de conhecimento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altLang="pt-BR"/>
          </a:p>
          <a:p>
            <a:endParaRPr lang="pt-BR" altLang="pt-BR" dirty="0"/>
          </a:p>
        </p:txBody>
      </p:sp>
      <p:pic>
        <p:nvPicPr>
          <p:cNvPr id="7" name="Picture 2" descr="A Criação de Adão de Michelangelo: releitura e características - Cultura  Genial">
            <a:extLst>
              <a:ext uri="{FF2B5EF4-FFF2-40B4-BE49-F238E27FC236}">
                <a16:creationId xmlns:a16="http://schemas.microsoft.com/office/drawing/2014/main" id="{247CFB78-DEEE-4446-8433-19D050973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6"/>
          <a:stretch/>
        </p:blipFill>
        <p:spPr bwMode="auto">
          <a:xfrm>
            <a:off x="2920155" y="3224791"/>
            <a:ext cx="6000750" cy="32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87298-FFB1-4E3A-B1AA-C902E998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56AF7E-652B-48FD-A99F-C3C551CDDE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0478AE-AD69-46AB-9264-4F3E5CF83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4FCBC663-A9E1-4DC6-BFED-56BA95BAE2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Estado Metafísico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C5B1E8BE-CBC4-43A0-945D-3FB297D24DF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Predominância das ideias naturais, com um pouco de influência ainda daquelas baseadas no sobrenatural;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É considerado um estado intermediário, onde ocorreu uma leve expansão da indústria.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altLang="pt-BR"/>
          </a:p>
          <a:p>
            <a:endParaRPr lang="pt-BR" altLang="pt-BR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6BF9BD7C-CBD9-4551-B032-68D42190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67" y="3277099"/>
            <a:ext cx="5324164" cy="289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5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00246-AFE9-4BED-99CF-C6E58978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B7F72B-3996-4F60-A835-B60CC44059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761594-4A9F-41C9-BE78-352377A26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C2674EBF-CBCA-4EF8-9236-9276D7C1FD8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Estado Científico ou Positivo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3A84A3EF-1EFB-475A-8990-264BC789A941}"/>
              </a:ext>
            </a:extLst>
          </p:cNvPr>
          <p:cNvSpPr txBox="1">
            <a:spLocks/>
          </p:cNvSpPr>
          <p:nvPr/>
        </p:nvSpPr>
        <p:spPr>
          <a:xfrm>
            <a:off x="838199" y="1632405"/>
            <a:ext cx="110780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Apogeu intelectual da humanidade;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Fatos explicados por leis inteiramente positivas;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/>
              <a:t>Razão opera somente através de experiências concretas e de fenômenos observáveis (Empirismo).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altLang="pt-BR"/>
          </a:p>
          <a:p>
            <a:endParaRPr lang="pt-BR" altLang="pt-BR" dirty="0"/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id="{BF224BEB-8AFB-4BE9-B485-C867AE55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74" y="3416583"/>
            <a:ext cx="5035074" cy="27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4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7E173-3C4E-4705-9FBD-921383D0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CC0FB-B669-4773-9B67-0EF602060C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8CE85B-D8AE-411B-B67F-AAAEE0D94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8442F2D1-0B18-4DAF-A613-FAEC941511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/>
              <a:t>Física Social</a:t>
            </a:r>
            <a:endParaRPr lang="pt-BR" dirty="0"/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521EAEF0-8762-4491-82CE-80BEF5438E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93288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Primeiro nome da Sociologia</a:t>
            </a:r>
          </a:p>
          <a:p>
            <a:r>
              <a:rPr lang="pt-BR"/>
              <a:t>Pautada em fatos às leis cientificas que regem os fenômenos solvendo problemas, focando em dois estudos:</a:t>
            </a:r>
          </a:p>
          <a:p>
            <a:endParaRPr lang="pt-BR"/>
          </a:p>
          <a:p>
            <a:pPr>
              <a:buFont typeface="Wingdings" panose="05000000000000000000" pitchFamily="2" charset="2"/>
              <a:buChar char="Ø"/>
            </a:pPr>
            <a:r>
              <a:rPr lang="pt-BR" b="1"/>
              <a:t>Estática Social: </a:t>
            </a:r>
            <a:r>
              <a:rPr lang="pt-BR"/>
              <a:t>sociabilidade dos seres humanos, o trabalho e sua divisão em agrupamentos familiares</a:t>
            </a:r>
          </a:p>
          <a:p>
            <a:endParaRPr lang="pt-BR" b="1"/>
          </a:p>
          <a:p>
            <a:pPr>
              <a:buFont typeface="Wingdings" panose="05000000000000000000" pitchFamily="2" charset="2"/>
              <a:buChar char="Ø"/>
            </a:pPr>
            <a:r>
              <a:rPr lang="pt-BR" b="1"/>
              <a:t>Dinâmica Social: </a:t>
            </a:r>
            <a:r>
              <a:rPr lang="pt-BR"/>
              <a:t>dimensão da sociedade mais passível de transformações, desenvolvimento e progresso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6963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04648-1A20-4918-A711-D974DA9E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F255D2-C2D6-43BB-A47F-4A2E7529EE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2C174B-F318-4242-AA57-B0BAA9E12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68F4682B-66EE-4F5A-B8AE-9FAD7FACDA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Ordem e Progresso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505D22D6-F1ED-4A69-8C87-C830A4D456B0}"/>
              </a:ext>
            </a:extLst>
          </p:cNvPr>
          <p:cNvSpPr txBox="1">
            <a:spLocks/>
          </p:cNvSpPr>
          <p:nvPr/>
        </p:nvSpPr>
        <p:spPr>
          <a:xfrm>
            <a:off x="487260" y="1872918"/>
            <a:ext cx="6311887" cy="4350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pt-BR"/>
              <a:t>Baseada na ordem e na dinâmica do progresso, influenciou o lema da bandeira do Brasil, “Ordem e Progresso”</a:t>
            </a:r>
          </a:p>
          <a:p>
            <a:pPr marL="0" indent="0">
              <a:buFont typeface="Arial"/>
              <a:buNone/>
              <a:defRPr/>
            </a:pPr>
            <a:endParaRPr lang="pt-BR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/>
              <a:t>Ordem = Social (</a:t>
            </a:r>
            <a:r>
              <a:rPr lang="pt-BR" b="1"/>
              <a:t>Estática Social)</a:t>
            </a:r>
            <a:endParaRPr lang="pt-BR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t-BR"/>
              <a:t>Progresso = Industrial (</a:t>
            </a:r>
            <a:r>
              <a:rPr lang="pt-BR" b="1"/>
              <a:t>Dinâmica Social)</a:t>
            </a:r>
            <a:endParaRPr lang="pt-BR"/>
          </a:p>
          <a:p>
            <a:pPr>
              <a:defRPr/>
            </a:pPr>
            <a:endParaRPr lang="pt-BR" dirty="0"/>
          </a:p>
        </p:txBody>
      </p:sp>
      <p:pic>
        <p:nvPicPr>
          <p:cNvPr id="7" name="Picture 2" descr="LIBERALISMO E POSITIVISMO NO BRASIL (séculos XIX e XX)- Marilena Chaui">
            <a:extLst>
              <a:ext uri="{FF2B5EF4-FFF2-40B4-BE49-F238E27FC236}">
                <a16:creationId xmlns:a16="http://schemas.microsoft.com/office/drawing/2014/main" id="{54BD3DA7-DC80-485C-BFDA-ACE207D08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14" y="1604222"/>
            <a:ext cx="4762726" cy="354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8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6C2F3-412A-4998-AD1C-0954198E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2B91F5-F5CD-45AE-842C-4242BBC1F9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EC7AC3-D657-4A15-80F2-886F42DB3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4">
            <a:extLst>
              <a:ext uri="{FF2B5EF4-FFF2-40B4-BE49-F238E27FC236}">
                <a16:creationId xmlns:a16="http://schemas.microsoft.com/office/drawing/2014/main" id="{0C211C63-B86E-4F91-8294-9AE58F260488}"/>
              </a:ext>
            </a:extLst>
          </p:cNvPr>
          <p:cNvSpPr txBox="1">
            <a:spLocks/>
          </p:cNvSpPr>
          <p:nvPr/>
        </p:nvSpPr>
        <p:spPr>
          <a:xfrm>
            <a:off x="243630" y="308674"/>
            <a:ext cx="1026882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sz="2000">
                <a:ea typeface="Times New Roman" panose="02020603050405020304" pitchFamily="18" charset="0"/>
              </a:rPr>
              <a:t>O filósofo Auguste Comte (1798 – 1857) preenche sua doutrina com uma imagem do progresso social na qual se conjugam ciência e política deve assumir o aspecto de uma ação científica e a política deve ser estudada de maneira científica (a física social). Desde que a Revolução francesa favoreceu a integração do povo na vida social, o positivismo obstina-se no programa de uma comunidade pacífica. E o Estado, instituição do “reino absoluto da lei”, é a garantia da ordem que impede o retorno potencial das revoluções e engendra o progresso.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sz="2000">
                <a:ea typeface="Times New Roman" panose="02020603050405020304" pitchFamily="18" charset="0"/>
              </a:rPr>
              <a:t>RUBY, C. Introdução à filosofia política. São Paulo: Unesp, 1998 (adaptado).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2700020" algn="ctr"/>
                <a:tab pos="5400040" algn="r"/>
                <a:tab pos="449580" algn="l"/>
              </a:tabLst>
            </a:pPr>
            <a:endParaRPr lang="pt-BR" sz="200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2700020" algn="ctr"/>
                <a:tab pos="5400040" algn="r"/>
                <a:tab pos="449580" algn="l"/>
              </a:tabLst>
            </a:pPr>
            <a:r>
              <a:rPr lang="pt-BR" sz="2000">
                <a:ea typeface="Times New Roman" panose="02020603050405020304" pitchFamily="18" charset="0"/>
              </a:rPr>
              <a:t>A característica do Estado positivo que lhe permite garantir não só a ordem, como também o desejado progresso das nações, é ser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tabLst>
                <a:tab pos="2700020" algn="ctr"/>
                <a:tab pos="5400040" algn="r"/>
                <a:tab pos="449580" algn="l"/>
              </a:tabLst>
            </a:pPr>
            <a:endParaRPr lang="pt-BR" sz="200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pt-BR" sz="2000">
                <a:solidFill>
                  <a:srgbClr val="111111"/>
                </a:solidFill>
              </a:rPr>
              <a:t>A) espaço coletivo, onde as carências e desejos da população se realizam por meio das leis.</a:t>
            </a:r>
            <a:br>
              <a:rPr lang="pt-BR" sz="2000"/>
            </a:br>
            <a:r>
              <a:rPr lang="pt-BR" sz="2000">
                <a:solidFill>
                  <a:srgbClr val="111111"/>
                </a:solidFill>
              </a:rPr>
              <a:t>B) produto científico da física social, transcendendo e transformando as exigências da realidade.</a:t>
            </a:r>
            <a:br>
              <a:rPr lang="pt-BR" sz="2000"/>
            </a:br>
            <a:r>
              <a:rPr lang="pt-BR" sz="2000">
                <a:solidFill>
                  <a:srgbClr val="111111"/>
                </a:solidFill>
              </a:rPr>
              <a:t>C) elemento unificador, organizando e reprimindo, se necessário, as ações dos membros da comunidade.</a:t>
            </a:r>
            <a:br>
              <a:rPr lang="pt-BR" sz="2000"/>
            </a:br>
            <a:r>
              <a:rPr lang="pt-BR" sz="2000">
                <a:solidFill>
                  <a:srgbClr val="111111"/>
                </a:solidFill>
              </a:rPr>
              <a:t>D) programa necessário, tal como a Revolução Francesa, devendo portanto se manter aberto a novas insurreições.</a:t>
            </a:r>
            <a:br>
              <a:rPr lang="pt-BR" sz="2000"/>
            </a:br>
            <a:r>
              <a:rPr lang="pt-BR" sz="2000">
                <a:solidFill>
                  <a:srgbClr val="111111"/>
                </a:solidFill>
              </a:rPr>
              <a:t>E) agente repressor, tendo um papel importante a cada revolução, por impor pelo menos um curto período de ordem.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DC0275-A561-4F9F-81DF-15D516B4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038" y="39863"/>
            <a:ext cx="1972962" cy="973914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322E472-124B-4E18-A165-21F34C320D3B}"/>
              </a:ext>
            </a:extLst>
          </p:cNvPr>
          <p:cNvSpPr/>
          <p:nvPr/>
        </p:nvSpPr>
        <p:spPr>
          <a:xfrm>
            <a:off x="0" y="4423292"/>
            <a:ext cx="487260" cy="22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52637-BC03-4342-917E-778B72AF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Dicas de vídeos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CA3EA8-7B43-418E-B063-3FC5D4821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6872" y="2428875"/>
            <a:ext cx="8983455" cy="3825875"/>
          </a:xfrm>
        </p:spPr>
        <p:txBody>
          <a:bodyPr/>
          <a:lstStyle/>
          <a:p>
            <a:pPr marL="0" indent="0">
              <a:buNone/>
            </a:pPr>
            <a:r>
              <a:rPr lang="pt-BR" sz="1600" dirty="0"/>
              <a:t>Surgimento Sociologia: </a:t>
            </a:r>
            <a:r>
              <a:rPr lang="pt-BR" sz="1600" dirty="0">
                <a:hlinkClick r:id="rId2"/>
              </a:rPr>
              <a:t>https://www.youtube.com/watch?v=IlKMGtt-hqw&amp;t=114s</a:t>
            </a:r>
            <a:endParaRPr lang="pt-BR" sz="1600" dirty="0"/>
          </a:p>
          <a:p>
            <a:pPr marL="0" indent="0">
              <a:buNone/>
            </a:pPr>
            <a:endParaRPr lang="pt-BR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600" b="0" i="0" dirty="0">
                <a:effectLst/>
              </a:rPr>
              <a:t>Sociologia - Auguste Comte (focado na questão da religião)</a:t>
            </a:r>
            <a:r>
              <a:rPr lang="pt-BR" sz="16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1600" dirty="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https://www.youtube.com/watch?v=OhVamhT4Q3s</a:t>
            </a:r>
            <a:endParaRPr lang="pt-BR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8E93EF-53E1-4C2C-AD54-FFC29A3C5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725" y="197893"/>
            <a:ext cx="2733676" cy="18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6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36565" y="1062172"/>
            <a:ext cx="3932237" cy="44866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2"/>
                </a:solidFill>
                <a:latin typeface="Kanit" charset="0"/>
                <a:ea typeface="Kanit" charset="0"/>
                <a:cs typeface="Kanit" charset="0"/>
              </a:rPr>
              <a:t>Orientações de estudo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10530374" y="-308337"/>
            <a:ext cx="1661626" cy="199826"/>
          </a:xfrm>
          <a:prstGeom prst="rect">
            <a:avLst/>
          </a:prstGeom>
        </p:spPr>
        <p:txBody>
          <a:bodyPr vert="horz" wrap="square" lIns="0" tIns="8472" rIns="0" bIns="0" rtlCol="0">
            <a:spAutoFit/>
          </a:bodyPr>
          <a:lstStyle/>
          <a:p>
            <a:pPr marL="7702" algn="r">
              <a:spcBef>
                <a:spcPts val="67"/>
              </a:spcBef>
            </a:pPr>
            <a:r>
              <a:rPr lang="pt-BR" sz="1243" i="1" dirty="0">
                <a:solidFill>
                  <a:srgbClr val="A6A9AA"/>
                </a:solidFill>
                <a:latin typeface="Kanit"/>
                <a:cs typeface="Kanit"/>
              </a:rPr>
              <a:t>Pattern</a:t>
            </a:r>
            <a:endParaRPr sz="1243" dirty="0">
              <a:latin typeface="Kanit"/>
              <a:cs typeface="Kanit"/>
            </a:endParaRPr>
          </a:p>
        </p:txBody>
      </p:sp>
      <p:sp>
        <p:nvSpPr>
          <p:cNvPr id="8" name="object 28"/>
          <p:cNvSpPr txBox="1"/>
          <p:nvPr/>
        </p:nvSpPr>
        <p:spPr>
          <a:xfrm>
            <a:off x="11696700" y="6590904"/>
            <a:ext cx="352827" cy="228305"/>
          </a:xfrm>
          <a:prstGeom prst="rect">
            <a:avLst/>
          </a:prstGeom>
        </p:spPr>
        <p:txBody>
          <a:bodyPr vert="horz" wrap="square" lIns="0" tIns="27342" rIns="0" bIns="0" rtlCol="0">
            <a:spAutoFit/>
          </a:bodyPr>
          <a:lstStyle/>
          <a:p>
            <a:pPr marL="23106" algn="ctr">
              <a:spcBef>
                <a:spcPts val="215"/>
              </a:spcBef>
            </a:pPr>
            <a:fld id="{81D60167-4931-47E6-BA6A-407CBD079E47}" type="slidenum">
              <a:rPr sz="1304" spc="12" dirty="0">
                <a:solidFill>
                  <a:srgbClr val="6A6B82"/>
                </a:solidFill>
                <a:latin typeface="Kanit Light"/>
                <a:cs typeface="Kanit Light"/>
              </a:rPr>
              <a:pPr marL="23106" algn="ctr">
                <a:spcBef>
                  <a:spcPts val="215"/>
                </a:spcBef>
              </a:pPr>
              <a:t>17</a:t>
            </a:fld>
            <a:endParaRPr sz="1304" dirty="0">
              <a:latin typeface="Kanit Light"/>
              <a:cs typeface="Kanit Light"/>
            </a:endParaRPr>
          </a:p>
        </p:txBody>
      </p:sp>
      <p:sp>
        <p:nvSpPr>
          <p:cNvPr id="12" name="Espaço Reservado para Conteúdo 1">
            <a:extLst>
              <a:ext uri="{FF2B5EF4-FFF2-40B4-BE49-F238E27FC236}">
                <a16:creationId xmlns:a16="http://schemas.microsoft.com/office/drawing/2014/main" id="{CBB1D510-8AF4-41FB-9816-5069F8501879}"/>
              </a:ext>
            </a:extLst>
          </p:cNvPr>
          <p:cNvSpPr txBox="1">
            <a:spLocks/>
          </p:cNvSpPr>
          <p:nvPr/>
        </p:nvSpPr>
        <p:spPr>
          <a:xfrm>
            <a:off x="2536565" y="1444490"/>
            <a:ext cx="939636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pt-B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Livro de Sociologia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Capítulo 1 – páginas 9 a 11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Assunto: A sociologia como ciência</a:t>
            </a:r>
            <a:endParaRPr lang="pt-BR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Responder: 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Sessão</a:t>
            </a:r>
            <a:r>
              <a:rPr lang="pt-BR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Revisando</a:t>
            </a: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página 14, exercícios </a:t>
            </a: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 e 10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Sess</a:t>
            </a: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ão </a:t>
            </a:r>
            <a:r>
              <a:rPr lang="pt-BR" sz="28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exercícios propostos </a:t>
            </a:r>
            <a:r>
              <a:rPr lang="pt-BR" sz="2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página 16, exercícios 5 e 6</a:t>
            </a:r>
          </a:p>
          <a:p>
            <a:pPr marL="0" indent="0">
              <a:buNone/>
            </a:pPr>
            <a:endParaRPr lang="pt-BR" sz="28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Lista extra no HD: </a:t>
            </a:r>
            <a:r>
              <a:rPr lang="pt-BR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“Surgimento da Sociologia”</a:t>
            </a:r>
            <a:endParaRPr lang="pt-BR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dirty="0">
              <a:ea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pt-BR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6957" y="2849384"/>
            <a:ext cx="4484143" cy="1325563"/>
          </a:xfrm>
        </p:spPr>
        <p:txBody>
          <a:bodyPr/>
          <a:lstStyle/>
          <a:p>
            <a:r>
              <a:rPr lang="pt-BR" b="1" dirty="0">
                <a:latin typeface="Kanit SemiBold" charset="0"/>
                <a:ea typeface="Kanit SemiBold" charset="0"/>
                <a:cs typeface="Kanit SemiBold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6349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59C80C4-D545-436C-8F4C-68CD619B4892}"/>
              </a:ext>
            </a:extLst>
          </p:cNvPr>
          <p:cNvSpPr txBox="1"/>
          <p:nvPr/>
        </p:nvSpPr>
        <p:spPr>
          <a:xfrm>
            <a:off x="696286" y="15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3895CB-8F2C-407C-AB2F-37A9C0703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3DC8BAD-A027-42F3-99C1-EBED91299599}"/>
              </a:ext>
            </a:extLst>
          </p:cNvPr>
          <p:cNvCxnSpPr/>
          <p:nvPr/>
        </p:nvCxnSpPr>
        <p:spPr>
          <a:xfrm>
            <a:off x="100871" y="3903485"/>
            <a:ext cx="11990258" cy="62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3">
            <a:extLst>
              <a:ext uri="{FF2B5EF4-FFF2-40B4-BE49-F238E27FC236}">
                <a16:creationId xmlns:a16="http://schemas.microsoft.com/office/drawing/2014/main" id="{EB5B8867-1C41-4180-BC18-6B3A64A9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063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0" i="0" dirty="0">
                <a:solidFill>
                  <a:srgbClr val="444444"/>
                </a:solidFill>
                <a:effectLst/>
              </a:rPr>
              <a:t>Entre os séculos XV e XIX, sucessivos acontecimentos alteraram significativamente a vida, a política e a economia europeias. </a:t>
            </a:r>
            <a:endParaRPr lang="pt-BR" altLang="pt-BR" sz="3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3169CBE-5105-4C5F-912F-C149AEF4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4241">
            <a:off x="404728" y="3118024"/>
            <a:ext cx="3105828" cy="310582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FC8E07-E1BF-43DA-8F44-9C60E6CDFEE8}"/>
              </a:ext>
            </a:extLst>
          </p:cNvPr>
          <p:cNvSpPr txBox="1"/>
          <p:nvPr/>
        </p:nvSpPr>
        <p:spPr>
          <a:xfrm>
            <a:off x="378189" y="1845077"/>
            <a:ext cx="356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Com o </a:t>
            </a:r>
            <a:r>
              <a:rPr lang="pt-BR" b="0" i="0" dirty="0">
                <a:solidFill>
                  <a:srgbClr val="FF0000"/>
                </a:solidFill>
                <a:effectLst/>
                <a:latin typeface="NewsGothicMt"/>
              </a:rPr>
              <a:t>Renascimento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, </a:t>
            </a:r>
            <a:r>
              <a:rPr lang="pt-BR" b="1" i="0" dirty="0">
                <a:solidFill>
                  <a:srgbClr val="444444"/>
                </a:solidFill>
                <a:effectLst/>
                <a:latin typeface="NewsGothicMt"/>
              </a:rPr>
              <a:t>a burguesia passa a crescer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 e aquela concepção de sociedade estamental medieval passa a ser alterada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DFA51B-25C7-42C1-B4D8-3E9546778EA0}"/>
              </a:ext>
            </a:extLst>
          </p:cNvPr>
          <p:cNvSpPr txBox="1"/>
          <p:nvPr/>
        </p:nvSpPr>
        <p:spPr>
          <a:xfrm>
            <a:off x="3943837" y="4147848"/>
            <a:ext cx="411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Os </a:t>
            </a:r>
            <a:r>
              <a:rPr lang="pt-BR" b="0" i="0" dirty="0">
                <a:solidFill>
                  <a:srgbClr val="FF0000"/>
                </a:solidFill>
                <a:effectLst/>
                <a:latin typeface="NewsGothicMt"/>
              </a:rPr>
              <a:t>ideias iluministas 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projetaram um </a:t>
            </a:r>
            <a:r>
              <a:rPr lang="pt-BR" b="1" i="0" dirty="0">
                <a:solidFill>
                  <a:srgbClr val="444444"/>
                </a:solidFill>
                <a:effectLst/>
                <a:latin typeface="NewsGothicMt"/>
              </a:rPr>
              <a:t>novo cenário intelectual e político ideal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, baseado na justificação jurídica e política dos poderes e na separação entre Estado e Igreja. 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700F02-853F-4980-89CC-8857619F2E33}"/>
              </a:ext>
            </a:extLst>
          </p:cNvPr>
          <p:cNvSpPr txBox="1"/>
          <p:nvPr/>
        </p:nvSpPr>
        <p:spPr>
          <a:xfrm>
            <a:off x="7968071" y="1552579"/>
            <a:ext cx="4312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Essas alterações na configuração social europeia causaram uma alteração tão grande na ordem política e social do continente que, em partes, contribuíram até para a </a:t>
            </a:r>
            <a:r>
              <a:rPr lang="pt-BR" b="0" i="0" dirty="0">
                <a:solidFill>
                  <a:srgbClr val="FF0000"/>
                </a:solidFill>
                <a:effectLst/>
                <a:latin typeface="NewsGothicMt"/>
              </a:rPr>
              <a:t>Revolução Francesa 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e para os ideais de igualdade e liberdade propostos pelo Iluminismo.</a:t>
            </a:r>
            <a:endParaRPr lang="pt-BR" altLang="pt-BR" dirty="0"/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605EC37-80FC-4810-B4F5-753D5273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36" y="1560488"/>
            <a:ext cx="3158836" cy="23358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63AAD46-F9EE-4625-ABFF-53C6C522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198" y="3783532"/>
            <a:ext cx="3447313" cy="261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E6FF9-F06F-43AB-B18B-43768257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7BFB2-97ED-417D-A538-C4736E6981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0E632B-E71B-4154-9C0C-9BE2E47C9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15FC01D-0BE0-48B9-A633-2DD1E91D14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/>
              <a:t>Contexto do século XIX</a:t>
            </a:r>
            <a:endParaRPr lang="pt-BR" dirty="0"/>
          </a:p>
        </p:txBody>
      </p:sp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DF49723B-DBE8-405B-92B0-45CF2D4CAC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41894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altLang="pt-BR"/>
              <a:t>A sociologia surgiu, na primeira metade do século XIX, sob o impacto da </a:t>
            </a:r>
            <a:r>
              <a:rPr lang="pt-BR" altLang="pt-BR" b="1"/>
              <a:t>Revolução Industrial</a:t>
            </a:r>
            <a:r>
              <a:rPr lang="pt-BR" altLang="pt-BR"/>
              <a:t>. </a:t>
            </a:r>
          </a:p>
          <a:p>
            <a:pPr marL="0" indent="0">
              <a:buFont typeface="Arial"/>
              <a:buNone/>
              <a:defRPr/>
            </a:pPr>
            <a:endParaRPr lang="pt-BR" altLang="pt-BR"/>
          </a:p>
          <a:p>
            <a:pPr>
              <a:defRPr/>
            </a:pPr>
            <a:r>
              <a:rPr lang="pt-BR" altLang="pt-BR"/>
              <a:t>Momento de transformações econômicas, políticas e culturais</a:t>
            </a:r>
          </a:p>
          <a:p>
            <a:endParaRPr lang="pt-BR" dirty="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C6D2B9DB-246C-4606-8C96-7A0BAECD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9330"/>
            <a:ext cx="5734917" cy="32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helby Company Limited | Fiction Brands">
            <a:extLst>
              <a:ext uri="{FF2B5EF4-FFF2-40B4-BE49-F238E27FC236}">
                <a16:creationId xmlns:a16="http://schemas.microsoft.com/office/drawing/2014/main" id="{8919D545-F6DF-4E89-93E3-7FC4C349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02" y="2824398"/>
            <a:ext cx="6074885" cy="33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C00B-BE08-4E37-8F6B-F278A12D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04292-7B12-4AAA-8A17-3B4C32AB1B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18F9EC-1085-430A-BDA9-79B33015C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9AE79162-43FD-4E48-8C06-A9B714EE5A9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Darwinismo Social</a:t>
            </a:r>
            <a:endParaRPr lang="pt-BR" altLang="pt-BR" dirty="0"/>
          </a:p>
        </p:txBody>
      </p:sp>
      <p:sp>
        <p:nvSpPr>
          <p:cNvPr id="6" name="Espaço Reservado para Conteúdo 19">
            <a:extLst>
              <a:ext uri="{FF2B5EF4-FFF2-40B4-BE49-F238E27FC236}">
                <a16:creationId xmlns:a16="http://schemas.microsoft.com/office/drawing/2014/main" id="{878B2974-9FF0-4629-B6D4-EB952B384CC6}"/>
              </a:ext>
            </a:extLst>
          </p:cNvPr>
          <p:cNvSpPr txBox="1">
            <a:spLocks/>
          </p:cNvSpPr>
          <p:nvPr/>
        </p:nvSpPr>
        <p:spPr>
          <a:xfrm>
            <a:off x="563767" y="1814573"/>
            <a:ext cx="5181293" cy="4350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O século XIX foi marcado pelo desenvolvimento do conhecimento científico. </a:t>
            </a:r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/>
              <a:t>Foco no “progresso da ciência” como transformação social.</a:t>
            </a:r>
            <a:endParaRPr lang="pt-BR" dirty="0"/>
          </a:p>
        </p:txBody>
      </p:sp>
      <p:pic>
        <p:nvPicPr>
          <p:cNvPr id="7" name="Picture 2" descr="Darwinismo social - Brasil Escola">
            <a:extLst>
              <a:ext uri="{FF2B5EF4-FFF2-40B4-BE49-F238E27FC236}">
                <a16:creationId xmlns:a16="http://schemas.microsoft.com/office/drawing/2014/main" id="{900B1F18-2A11-420E-B297-B154EB57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53" y="1570997"/>
            <a:ext cx="5423504" cy="39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: Canto Dobrado 7">
            <a:extLst>
              <a:ext uri="{FF2B5EF4-FFF2-40B4-BE49-F238E27FC236}">
                <a16:creationId xmlns:a16="http://schemas.microsoft.com/office/drawing/2014/main" id="{9731F35D-FE99-4F47-8F62-BD3967604929}"/>
              </a:ext>
            </a:extLst>
          </p:cNvPr>
          <p:cNvSpPr/>
          <p:nvPr/>
        </p:nvSpPr>
        <p:spPr>
          <a:xfrm rot="258699">
            <a:off x="3376677" y="4865541"/>
            <a:ext cx="2549289" cy="1578603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/>
              <a:t>Evolucionismo Social</a:t>
            </a:r>
          </a:p>
        </p:txBody>
      </p:sp>
    </p:spTree>
    <p:extLst>
      <p:ext uri="{BB962C8B-B14F-4D97-AF65-F5344CB8AC3E}">
        <p14:creationId xmlns:p14="http://schemas.microsoft.com/office/powerpoint/2010/main" val="24210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47611-BC1F-4300-90C2-AD06FFBE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3F2D24-38A7-490B-BE05-F0E7A2BC83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F0A50-4636-4F46-AC2B-99246B704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89B137EB-E8D8-43DC-847A-26E26317DE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/>
              <a:t>Antropometria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BB3C0AD-27FD-4F2C-9CF1-256B68361C13}"/>
              </a:ext>
            </a:extLst>
          </p:cNvPr>
          <p:cNvSpPr txBox="1">
            <a:spLocks/>
          </p:cNvSpPr>
          <p:nvPr/>
        </p:nvSpPr>
        <p:spPr>
          <a:xfrm>
            <a:off x="-1408408" y="5064084"/>
            <a:ext cx="5151539" cy="142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i="1" dirty="0"/>
              <a:t>antropos</a:t>
            </a:r>
            <a:r>
              <a:rPr lang="pt-BR" dirty="0"/>
              <a:t> = homem</a:t>
            </a:r>
          </a:p>
          <a:p>
            <a:pPr algn="r"/>
            <a:r>
              <a:rPr lang="pt-BR" i="1" dirty="0" err="1"/>
              <a:t>metria</a:t>
            </a:r>
            <a:r>
              <a:rPr lang="pt-BR" dirty="0"/>
              <a:t> = medida</a:t>
            </a:r>
          </a:p>
        </p:txBody>
      </p:sp>
      <p:pic>
        <p:nvPicPr>
          <p:cNvPr id="7" name="Picture 2" descr="http://revistapesquisa.fapesp.br/wp-content/uploads/2013/01/018-023_FacesdoMal_203-1-227x300.jpg">
            <a:extLst>
              <a:ext uri="{FF2B5EF4-FFF2-40B4-BE49-F238E27FC236}">
                <a16:creationId xmlns:a16="http://schemas.microsoft.com/office/drawing/2014/main" id="{C84C1DB8-38C4-45D2-8C2F-36ADC75B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262" y="974725"/>
            <a:ext cx="3042688" cy="4021174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037BEE2-3BE9-4448-B94B-5C13EEBF6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076" y="249243"/>
            <a:ext cx="5881930" cy="56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30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96DAE-00F7-4727-9E18-EE8A516A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D1837C-512E-44F2-98D9-B3DB004CA1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D12EC4-0561-4AE3-A710-CF84730D0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636743E-8293-4592-9557-F96B475902B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/>
              <a:t>Anos 2000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F675A69-7B11-4E85-8915-92ACE5DCFEFC}"/>
              </a:ext>
            </a:extLst>
          </p:cNvPr>
          <p:cNvSpPr txBox="1">
            <a:spLocks/>
          </p:cNvSpPr>
          <p:nvPr/>
        </p:nvSpPr>
        <p:spPr>
          <a:xfrm>
            <a:off x="6526634" y="1825625"/>
            <a:ext cx="482716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/>
              <a:t>Polêmicos estudos recentes publicados em revistas cientificas, como a </a:t>
            </a:r>
            <a:r>
              <a:rPr lang="pt-BR" i="1"/>
              <a:t>Proceedings of the Royal Society</a:t>
            </a:r>
            <a:r>
              <a:rPr lang="pt-BR"/>
              <a:t>, dizem que uma medida do crânio dos homens (mas, não das mulheres) pode ser interpretada como um indicador de comportamentos antiéticos e agressivos</a:t>
            </a:r>
            <a:endParaRPr lang="pt-B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66228E-D4E6-4941-9B4E-144DF8B49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20178" r="13212" b="17323"/>
          <a:stretch/>
        </p:blipFill>
        <p:spPr bwMode="auto">
          <a:xfrm>
            <a:off x="210594" y="2544931"/>
            <a:ext cx="6037477" cy="33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34A600B-76BD-40C7-BD63-F912A1233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974" t="13133" r="5507" b="35738"/>
          <a:stretch/>
        </p:blipFill>
        <p:spPr bwMode="auto">
          <a:xfrm>
            <a:off x="4254244" y="1625335"/>
            <a:ext cx="1993827" cy="22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718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D4233-2D82-49E5-8712-E7EB572C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666244-BE0F-4E6F-866C-17005B747D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226E39-0C0D-4D3F-9D90-E8FC3FE0A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CE4DF4CA-44DB-465E-9407-284A039E108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Auguste Comte (1798 – 1857)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AC2C4BBE-48D4-419E-A491-61D0E2E0BB87}"/>
              </a:ext>
            </a:extLst>
          </p:cNvPr>
          <p:cNvSpPr txBox="1">
            <a:spLocks/>
          </p:cNvSpPr>
          <p:nvPr/>
        </p:nvSpPr>
        <p:spPr>
          <a:xfrm>
            <a:off x="487260" y="1745561"/>
            <a:ext cx="7014055" cy="4350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Comte viveu numa época em que predominava o despotismo e revoluções diversas. Tal fato causou descontentamento popular e crise dos valores tradicionais.</a:t>
            </a:r>
          </a:p>
          <a:p>
            <a:pPr marL="0" indent="0">
              <a:buFont typeface="Arial"/>
              <a:buNone/>
              <a:defRPr/>
            </a:pPr>
            <a:endParaRPr lang="pt-BR"/>
          </a:p>
          <a:p>
            <a:pPr>
              <a:defRPr/>
            </a:pPr>
            <a:r>
              <a:rPr lang="pt-BR"/>
              <a:t>A partir disso, Comte definiu aquilo que era realidade, possibilitando a criação de leis naturais para orientar os homens de como agir na modificação da natureza.</a:t>
            </a:r>
            <a:endParaRPr lang="pt-BR" dirty="0"/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B5D57BD2-4EF7-4423-BA36-86C5E488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67" y="915632"/>
            <a:ext cx="3661229" cy="470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5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5F26A-3569-475C-B3BA-887EDCCC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DC901A-7CA8-4C0B-81D5-1BB9F4191A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A8DC5-238B-4B48-B307-D3FBE7C8E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85F41D9-E65D-40DE-8C7C-87053D40D1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Positivismo</a:t>
            </a:r>
            <a:endParaRPr lang="pt-BR" altLang="pt-BR" dirty="0"/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B255B8A6-8619-4ADC-B66D-C4F79E306207}"/>
              </a:ext>
            </a:extLst>
          </p:cNvPr>
          <p:cNvSpPr txBox="1">
            <a:spLocks/>
          </p:cNvSpPr>
          <p:nvPr/>
        </p:nvSpPr>
        <p:spPr>
          <a:xfrm>
            <a:off x="487260" y="1814940"/>
            <a:ext cx="6603302" cy="4350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O conhecimento em sua forma mais avançada baseava-se somente em fatos observáveis, concretos, chamados de </a:t>
            </a:r>
            <a:r>
              <a:rPr lang="pt-BR" b="1"/>
              <a:t>fatos positivos</a:t>
            </a:r>
          </a:p>
          <a:p>
            <a:pPr>
              <a:defRPr/>
            </a:pPr>
            <a:endParaRPr lang="pt-BR" b="1"/>
          </a:p>
          <a:p>
            <a:pPr>
              <a:defRPr/>
            </a:pPr>
            <a:r>
              <a:rPr lang="pt-BR" b="1"/>
              <a:t>Objetivo de Comte: </a:t>
            </a:r>
            <a:r>
              <a:rPr lang="pt-BR"/>
              <a:t>Criar uma ciência que leve a sociedade a evolução</a:t>
            </a:r>
            <a:endParaRPr lang="pt-BR" b="1" dirty="0"/>
          </a:p>
        </p:txBody>
      </p:sp>
      <p:pic>
        <p:nvPicPr>
          <p:cNvPr id="7" name="Picture 2" descr="Positivismo | Gotas de Paz">
            <a:extLst>
              <a:ext uri="{FF2B5EF4-FFF2-40B4-BE49-F238E27FC236}">
                <a16:creationId xmlns:a16="http://schemas.microsoft.com/office/drawing/2014/main" id="{2BF97A0B-5B1E-47A0-8DD9-DCD6FED41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174" r="17890" b="28670"/>
          <a:stretch/>
        </p:blipFill>
        <p:spPr bwMode="auto">
          <a:xfrm>
            <a:off x="7560979" y="1657013"/>
            <a:ext cx="4445732" cy="326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505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B6EBE-C18D-4570-B2D4-61451333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4BFD97-A47B-4207-A0C1-6D55A49262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C26C2E-F926-41C9-9D50-5D820E74C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0D969442-D94C-4C52-AD37-99C7AAF8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69" y="2265535"/>
            <a:ext cx="7711666" cy="37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45E09720-4F9E-44F1-A634-D7ED8CB9E75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70806"/>
                </a:solidFill>
                <a:latin typeface="Kanit" pitchFamily="2" charset="-34"/>
                <a:ea typeface="+mj-ea"/>
                <a:cs typeface="Kanit" pitchFamily="2" charset="-34"/>
              </a:defRPr>
            </a:lvl1pPr>
          </a:lstStyle>
          <a:p>
            <a:r>
              <a:rPr lang="pt-BR" altLang="pt-BR"/>
              <a:t>A Lei dos três estados</a:t>
            </a:r>
            <a:endParaRPr lang="pt-BR" altLang="pt-BR" dirty="0"/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62FB54CD-8147-4F10-AA28-FC648F0A5816}"/>
              </a:ext>
            </a:extLst>
          </p:cNvPr>
          <p:cNvSpPr txBox="1">
            <a:spLocks/>
          </p:cNvSpPr>
          <p:nvPr/>
        </p:nvSpPr>
        <p:spPr>
          <a:xfrm>
            <a:off x="649564" y="1632886"/>
            <a:ext cx="7315423" cy="4350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pt-BR"/>
              <a:t>Tal lei se fundamenta nas observações feitas por Comte em relação à evolução das concepções intelectuais da humanidade. Assim, ele declarou que ela passa por três estados diferentes:</a:t>
            </a:r>
          </a:p>
          <a:p>
            <a:pPr marL="0" indent="0">
              <a:buFont typeface="Arial"/>
              <a:buNone/>
              <a:defRPr/>
            </a:pPr>
            <a:endParaRPr lang="pt-BR"/>
          </a:p>
          <a:p>
            <a:pPr marL="0" indent="0">
              <a:buFont typeface="Arial"/>
              <a:buNone/>
              <a:defRPr/>
            </a:pPr>
            <a:r>
              <a:rPr lang="pt-BR"/>
              <a:t>1 - Estado Teológico</a:t>
            </a:r>
          </a:p>
          <a:p>
            <a:pPr marL="0" indent="0">
              <a:buFont typeface="Arial"/>
              <a:buNone/>
              <a:defRPr/>
            </a:pPr>
            <a:r>
              <a:rPr lang="pt-BR"/>
              <a:t>2 - Estado Metafísico</a:t>
            </a:r>
          </a:p>
          <a:p>
            <a:pPr marL="0" indent="0">
              <a:buFont typeface="Arial"/>
              <a:buNone/>
              <a:defRPr/>
            </a:pPr>
            <a:r>
              <a:rPr lang="pt-BR"/>
              <a:t>3 – Estado Positivo</a:t>
            </a:r>
          </a:p>
          <a:p>
            <a:pPr marL="0" indent="0">
              <a:buFont typeface="Arial"/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692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9988</TotalTime>
  <Words>894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Kanit</vt:lpstr>
      <vt:lpstr>Kanit Light</vt:lpstr>
      <vt:lpstr>Kanit SemiBold</vt:lpstr>
      <vt:lpstr>NewsGothicMt</vt:lpstr>
      <vt:lpstr>Open Sans</vt:lpstr>
      <vt:lpstr>Wingdings</vt:lpstr>
      <vt:lpstr>Tema do Office</vt:lpstr>
      <vt:lpstr>Surgimento da Sociologia</vt:lpstr>
      <vt:lpstr>Entre os séculos XV e XIX, sucessivos acontecimentos alteraram significativamente a vida, a política e a economia europeias.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Dicas de vídeos</vt:lpstr>
      <vt:lpstr>Orientações de estudo</vt:lpstr>
      <vt:lpstr>Obrigado</vt:lpstr>
    </vt:vector>
  </TitlesOfParts>
  <Company>Sistema de Ensino Poliedro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Cristieli Aline da Rocha Mariano</dc:creator>
  <cp:lastModifiedBy>MARIALBA RITA MARETTI</cp:lastModifiedBy>
  <cp:revision>102</cp:revision>
  <dcterms:created xsi:type="dcterms:W3CDTF">2021-03-30T17:11:25Z</dcterms:created>
  <dcterms:modified xsi:type="dcterms:W3CDTF">2022-02-27T14:11:54Z</dcterms:modified>
</cp:coreProperties>
</file>