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2" r:id="rId4"/>
    <p:sldId id="258" r:id="rId5"/>
    <p:sldId id="259" r:id="rId6"/>
    <p:sldId id="293" r:id="rId7"/>
    <p:sldId id="260" r:id="rId8"/>
    <p:sldId id="261" r:id="rId9"/>
    <p:sldId id="279" r:id="rId10"/>
    <p:sldId id="291" r:id="rId11"/>
    <p:sldId id="262" r:id="rId12"/>
    <p:sldId id="263" r:id="rId13"/>
    <p:sldId id="284" r:id="rId14"/>
    <p:sldId id="264" r:id="rId15"/>
    <p:sldId id="295" r:id="rId16"/>
    <p:sldId id="265" r:id="rId17"/>
    <p:sldId id="288" r:id="rId18"/>
    <p:sldId id="282" r:id="rId19"/>
    <p:sldId id="283" r:id="rId20"/>
    <p:sldId id="298" r:id="rId21"/>
    <p:sldId id="266" r:id="rId22"/>
    <p:sldId id="267" r:id="rId23"/>
    <p:sldId id="268" r:id="rId24"/>
    <p:sldId id="297" r:id="rId25"/>
    <p:sldId id="269" r:id="rId26"/>
    <p:sldId id="289" r:id="rId27"/>
    <p:sldId id="270" r:id="rId28"/>
    <p:sldId id="271" r:id="rId29"/>
    <p:sldId id="285" r:id="rId30"/>
    <p:sldId id="286" r:id="rId31"/>
    <p:sldId id="272" r:id="rId32"/>
    <p:sldId id="290" r:id="rId33"/>
    <p:sldId id="273" r:id="rId34"/>
    <p:sldId id="274" r:id="rId35"/>
    <p:sldId id="280" r:id="rId36"/>
    <p:sldId id="287" r:id="rId37"/>
    <p:sldId id="281" r:id="rId38"/>
    <p:sldId id="276" r:id="rId39"/>
    <p:sldId id="27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svg"/><Relationship Id="rId1" Type="http://schemas.openxmlformats.org/officeDocument/2006/relationships/image" Target="../media/image17.png"/><Relationship Id="rId6" Type="http://schemas.openxmlformats.org/officeDocument/2006/relationships/image" Target="../media/image16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27.svg"/><Relationship Id="rId1" Type="http://schemas.openxmlformats.org/officeDocument/2006/relationships/image" Target="../media/image34.png"/><Relationship Id="rId6" Type="http://schemas.openxmlformats.org/officeDocument/2006/relationships/image" Target="../media/image31.svg"/><Relationship Id="rId5" Type="http://schemas.openxmlformats.org/officeDocument/2006/relationships/image" Target="../media/image3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48FE9-2E52-4D40-A888-3B3C90AF8D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82EF769-8205-4A06-816A-D0DE07A84320}">
      <dgm:prSet/>
      <dgm:spPr/>
      <dgm:t>
        <a:bodyPr/>
        <a:lstStyle/>
        <a:p>
          <a:r>
            <a:rPr lang="pt-BR"/>
            <a:t>Voto Secreto – eleição dos candidatos aos poderes Executivo e Legislativo seria feita por meio  do voto secreto.</a:t>
          </a:r>
          <a:endParaRPr lang="en-US"/>
        </a:p>
      </dgm:t>
    </dgm:pt>
    <dgm:pt modelId="{2D7B3D72-ED96-4A0F-9578-EA7E126E247E}" type="parTrans" cxnId="{8353B021-DFC9-4A90-BF1F-5E0A5C8010CC}">
      <dgm:prSet/>
      <dgm:spPr/>
      <dgm:t>
        <a:bodyPr/>
        <a:lstStyle/>
        <a:p>
          <a:endParaRPr lang="en-US"/>
        </a:p>
      </dgm:t>
    </dgm:pt>
    <dgm:pt modelId="{86349B8A-573E-4035-AABF-16A72B9DE4CE}" type="sibTrans" cxnId="{8353B021-DFC9-4A90-BF1F-5E0A5C8010CC}">
      <dgm:prSet/>
      <dgm:spPr/>
      <dgm:t>
        <a:bodyPr/>
        <a:lstStyle/>
        <a:p>
          <a:endParaRPr lang="en-US"/>
        </a:p>
      </dgm:t>
    </dgm:pt>
    <dgm:pt modelId="{75F51CC5-37A4-4695-996C-E3B296FF0EEB}">
      <dgm:prSet/>
      <dgm:spPr/>
      <dgm:t>
        <a:bodyPr/>
        <a:lstStyle/>
        <a:p>
          <a:r>
            <a:rPr lang="pt-BR"/>
            <a:t>Direitos Trabalhistas – direitos fundamentais teriam que ser garantido pelos empregadores, como salários mínimo, jornada de trabalho não superior a oito horas diárias, férias anuais remuneradas e indenização na demissão sem justa causa, entre outras medidas. Tambem foi proibido o trabalho de menores de 14 anos.</a:t>
          </a:r>
          <a:endParaRPr lang="en-US"/>
        </a:p>
      </dgm:t>
    </dgm:pt>
    <dgm:pt modelId="{FBC32D37-112F-45CF-8AB4-2059C57D9BF3}" type="parTrans" cxnId="{0A2E51AC-4454-4ED3-B114-BA788403E082}">
      <dgm:prSet/>
      <dgm:spPr/>
      <dgm:t>
        <a:bodyPr/>
        <a:lstStyle/>
        <a:p>
          <a:endParaRPr lang="en-US"/>
        </a:p>
      </dgm:t>
    </dgm:pt>
    <dgm:pt modelId="{8146E89F-2BAA-4B39-A39D-2681D69F88DD}" type="sibTrans" cxnId="{0A2E51AC-4454-4ED3-B114-BA788403E082}">
      <dgm:prSet/>
      <dgm:spPr/>
      <dgm:t>
        <a:bodyPr/>
        <a:lstStyle/>
        <a:p>
          <a:endParaRPr lang="en-US"/>
        </a:p>
      </dgm:t>
    </dgm:pt>
    <dgm:pt modelId="{FC8F1C50-8AD4-44C7-A040-62A18ED949B7}">
      <dgm:prSet/>
      <dgm:spPr/>
      <dgm:t>
        <a:bodyPr/>
        <a:lstStyle/>
        <a:p>
          <a:r>
            <a:rPr lang="pt-BR"/>
            <a:t>Nacionalismo econômico – As riquezas naturais do país, como jazidas minerais e quedas da agua capazes de gerar energia, ficaram sob a proteção do Estado brasileiro.</a:t>
          </a:r>
          <a:endParaRPr lang="en-US"/>
        </a:p>
      </dgm:t>
    </dgm:pt>
    <dgm:pt modelId="{EA087ACC-6FA5-4720-9F55-C3A94AB1DA82}" type="parTrans" cxnId="{7E181FA9-17B8-427C-B1E6-42F5F14F9678}">
      <dgm:prSet/>
      <dgm:spPr/>
      <dgm:t>
        <a:bodyPr/>
        <a:lstStyle/>
        <a:p>
          <a:endParaRPr lang="en-US"/>
        </a:p>
      </dgm:t>
    </dgm:pt>
    <dgm:pt modelId="{5C684B2B-3F86-4D12-8042-1FAAB8003D6A}" type="sibTrans" cxnId="{7E181FA9-17B8-427C-B1E6-42F5F14F9678}">
      <dgm:prSet/>
      <dgm:spPr/>
      <dgm:t>
        <a:bodyPr/>
        <a:lstStyle/>
        <a:p>
          <a:endParaRPr lang="en-US"/>
        </a:p>
      </dgm:t>
    </dgm:pt>
    <dgm:pt modelId="{0EBABBE2-5D42-401C-91D5-98B65BA2832D}" type="pres">
      <dgm:prSet presAssocID="{66248FE9-2E52-4D40-A888-3B3C90AF8D05}" presName="root" presStyleCnt="0">
        <dgm:presLayoutVars>
          <dgm:dir/>
          <dgm:resizeHandles val="exact"/>
        </dgm:presLayoutVars>
      </dgm:prSet>
      <dgm:spPr/>
    </dgm:pt>
    <dgm:pt modelId="{8AB5944E-62D7-4E2C-81DF-BA42EAD8583D}" type="pres">
      <dgm:prSet presAssocID="{C82EF769-8205-4A06-816A-D0DE07A84320}" presName="compNode" presStyleCnt="0"/>
      <dgm:spPr/>
    </dgm:pt>
    <dgm:pt modelId="{49680E82-765B-4EAC-9676-4FAFDCE00FBD}" type="pres">
      <dgm:prSet presAssocID="{C82EF769-8205-4A06-816A-D0DE07A84320}" presName="bgRect" presStyleLbl="bgShp" presStyleIdx="0" presStyleCnt="3"/>
      <dgm:spPr/>
    </dgm:pt>
    <dgm:pt modelId="{2E1E2047-EFC6-417E-9B3B-6338A180220A}" type="pres">
      <dgm:prSet presAssocID="{C82EF769-8205-4A06-816A-D0DE07A843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B582684-EA63-4E61-8FD7-A40E3C01096A}" type="pres">
      <dgm:prSet presAssocID="{C82EF769-8205-4A06-816A-D0DE07A84320}" presName="spaceRect" presStyleCnt="0"/>
      <dgm:spPr/>
    </dgm:pt>
    <dgm:pt modelId="{87E70107-5F18-4779-84D1-06B9B1604823}" type="pres">
      <dgm:prSet presAssocID="{C82EF769-8205-4A06-816A-D0DE07A84320}" presName="parTx" presStyleLbl="revTx" presStyleIdx="0" presStyleCnt="3">
        <dgm:presLayoutVars>
          <dgm:chMax val="0"/>
          <dgm:chPref val="0"/>
        </dgm:presLayoutVars>
      </dgm:prSet>
      <dgm:spPr/>
    </dgm:pt>
    <dgm:pt modelId="{E6CE0827-5DBE-4160-95E3-8B96D6E5F917}" type="pres">
      <dgm:prSet presAssocID="{86349B8A-573E-4035-AABF-16A72B9DE4CE}" presName="sibTrans" presStyleCnt="0"/>
      <dgm:spPr/>
    </dgm:pt>
    <dgm:pt modelId="{13DF0B80-1DC4-48CE-A51E-9417CC9348C9}" type="pres">
      <dgm:prSet presAssocID="{75F51CC5-37A4-4695-996C-E3B296FF0EEB}" presName="compNode" presStyleCnt="0"/>
      <dgm:spPr/>
    </dgm:pt>
    <dgm:pt modelId="{756F21D8-52A7-4A06-9FF9-CF5F9057C2DD}" type="pres">
      <dgm:prSet presAssocID="{75F51CC5-37A4-4695-996C-E3B296FF0EEB}" presName="bgRect" presStyleLbl="bgShp" presStyleIdx="1" presStyleCnt="3"/>
      <dgm:spPr/>
    </dgm:pt>
    <dgm:pt modelId="{4D72F876-D426-4807-B102-3914249DF430}" type="pres">
      <dgm:prSet presAssocID="{75F51CC5-37A4-4695-996C-E3B296FF0E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07BD59C-5445-4E55-8112-9CF20E73DD8F}" type="pres">
      <dgm:prSet presAssocID="{75F51CC5-37A4-4695-996C-E3B296FF0EEB}" presName="spaceRect" presStyleCnt="0"/>
      <dgm:spPr/>
    </dgm:pt>
    <dgm:pt modelId="{E7C8E495-946F-4C7C-8ABC-63179379E485}" type="pres">
      <dgm:prSet presAssocID="{75F51CC5-37A4-4695-996C-E3B296FF0EEB}" presName="parTx" presStyleLbl="revTx" presStyleIdx="1" presStyleCnt="3">
        <dgm:presLayoutVars>
          <dgm:chMax val="0"/>
          <dgm:chPref val="0"/>
        </dgm:presLayoutVars>
      </dgm:prSet>
      <dgm:spPr/>
    </dgm:pt>
    <dgm:pt modelId="{D8433EEB-BEE6-4409-BE58-E85F5145AC08}" type="pres">
      <dgm:prSet presAssocID="{8146E89F-2BAA-4B39-A39D-2681D69F88DD}" presName="sibTrans" presStyleCnt="0"/>
      <dgm:spPr/>
    </dgm:pt>
    <dgm:pt modelId="{523073C2-FFAA-4647-B44B-03376F6AB088}" type="pres">
      <dgm:prSet presAssocID="{FC8F1C50-8AD4-44C7-A040-62A18ED949B7}" presName="compNode" presStyleCnt="0"/>
      <dgm:spPr/>
    </dgm:pt>
    <dgm:pt modelId="{4BA8898E-A6F0-477E-A600-C18288C51517}" type="pres">
      <dgm:prSet presAssocID="{FC8F1C50-8AD4-44C7-A040-62A18ED949B7}" presName="bgRect" presStyleLbl="bgShp" presStyleIdx="2" presStyleCnt="3"/>
      <dgm:spPr/>
    </dgm:pt>
    <dgm:pt modelId="{94BAA91D-E4BB-4A6E-8FF3-A2C11B86F32B}" type="pres">
      <dgm:prSet presAssocID="{FC8F1C50-8AD4-44C7-A040-62A18ED949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0F7969B9-BFDB-4B28-9095-4FFB2F9ECC2E}" type="pres">
      <dgm:prSet presAssocID="{FC8F1C50-8AD4-44C7-A040-62A18ED949B7}" presName="spaceRect" presStyleCnt="0"/>
      <dgm:spPr/>
    </dgm:pt>
    <dgm:pt modelId="{F2917B64-C773-449B-9339-B725FA0E9DE0}" type="pres">
      <dgm:prSet presAssocID="{FC8F1C50-8AD4-44C7-A040-62A18ED949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DFD2F0C-B6A9-4BA7-94C1-FDB9F9F4FE9E}" type="presOf" srcId="{C82EF769-8205-4A06-816A-D0DE07A84320}" destId="{87E70107-5F18-4779-84D1-06B9B1604823}" srcOrd="0" destOrd="0" presId="urn:microsoft.com/office/officeart/2018/2/layout/IconVerticalSolidList"/>
    <dgm:cxn modelId="{9956CC14-6F49-4077-A667-8573C0FA65DF}" type="presOf" srcId="{66248FE9-2E52-4D40-A888-3B3C90AF8D05}" destId="{0EBABBE2-5D42-401C-91D5-98B65BA2832D}" srcOrd="0" destOrd="0" presId="urn:microsoft.com/office/officeart/2018/2/layout/IconVerticalSolidList"/>
    <dgm:cxn modelId="{8353B021-DFC9-4A90-BF1F-5E0A5C8010CC}" srcId="{66248FE9-2E52-4D40-A888-3B3C90AF8D05}" destId="{C82EF769-8205-4A06-816A-D0DE07A84320}" srcOrd="0" destOrd="0" parTransId="{2D7B3D72-ED96-4A0F-9578-EA7E126E247E}" sibTransId="{86349B8A-573E-4035-AABF-16A72B9DE4CE}"/>
    <dgm:cxn modelId="{6F122B4F-F20F-43C8-A6E7-68F2F7E21350}" type="presOf" srcId="{FC8F1C50-8AD4-44C7-A040-62A18ED949B7}" destId="{F2917B64-C773-449B-9339-B725FA0E9DE0}" srcOrd="0" destOrd="0" presId="urn:microsoft.com/office/officeart/2018/2/layout/IconVerticalSolidList"/>
    <dgm:cxn modelId="{7E181FA9-17B8-427C-B1E6-42F5F14F9678}" srcId="{66248FE9-2E52-4D40-A888-3B3C90AF8D05}" destId="{FC8F1C50-8AD4-44C7-A040-62A18ED949B7}" srcOrd="2" destOrd="0" parTransId="{EA087ACC-6FA5-4720-9F55-C3A94AB1DA82}" sibTransId="{5C684B2B-3F86-4D12-8042-1FAAB8003D6A}"/>
    <dgm:cxn modelId="{0A2E51AC-4454-4ED3-B114-BA788403E082}" srcId="{66248FE9-2E52-4D40-A888-3B3C90AF8D05}" destId="{75F51CC5-37A4-4695-996C-E3B296FF0EEB}" srcOrd="1" destOrd="0" parTransId="{FBC32D37-112F-45CF-8AB4-2059C57D9BF3}" sibTransId="{8146E89F-2BAA-4B39-A39D-2681D69F88DD}"/>
    <dgm:cxn modelId="{F973C7BD-1C0F-4A09-B693-D56AD9900F60}" type="presOf" srcId="{75F51CC5-37A4-4695-996C-E3B296FF0EEB}" destId="{E7C8E495-946F-4C7C-8ABC-63179379E485}" srcOrd="0" destOrd="0" presId="urn:microsoft.com/office/officeart/2018/2/layout/IconVerticalSolidList"/>
    <dgm:cxn modelId="{5ADDA294-C42C-46E9-81BA-C8EA3DDE2CEC}" type="presParOf" srcId="{0EBABBE2-5D42-401C-91D5-98B65BA2832D}" destId="{8AB5944E-62D7-4E2C-81DF-BA42EAD8583D}" srcOrd="0" destOrd="0" presId="urn:microsoft.com/office/officeart/2018/2/layout/IconVerticalSolidList"/>
    <dgm:cxn modelId="{93911818-B863-4268-8476-AB1BC427EC2D}" type="presParOf" srcId="{8AB5944E-62D7-4E2C-81DF-BA42EAD8583D}" destId="{49680E82-765B-4EAC-9676-4FAFDCE00FBD}" srcOrd="0" destOrd="0" presId="urn:microsoft.com/office/officeart/2018/2/layout/IconVerticalSolidList"/>
    <dgm:cxn modelId="{B03D3441-3C44-4D19-A0E1-88E252326439}" type="presParOf" srcId="{8AB5944E-62D7-4E2C-81DF-BA42EAD8583D}" destId="{2E1E2047-EFC6-417E-9B3B-6338A180220A}" srcOrd="1" destOrd="0" presId="urn:microsoft.com/office/officeart/2018/2/layout/IconVerticalSolidList"/>
    <dgm:cxn modelId="{437EFD4A-AE74-4993-8243-63EE24CE9551}" type="presParOf" srcId="{8AB5944E-62D7-4E2C-81DF-BA42EAD8583D}" destId="{BB582684-EA63-4E61-8FD7-A40E3C01096A}" srcOrd="2" destOrd="0" presId="urn:microsoft.com/office/officeart/2018/2/layout/IconVerticalSolidList"/>
    <dgm:cxn modelId="{77B8FB58-2BEB-46AD-8425-084FE2C9FE64}" type="presParOf" srcId="{8AB5944E-62D7-4E2C-81DF-BA42EAD8583D}" destId="{87E70107-5F18-4779-84D1-06B9B1604823}" srcOrd="3" destOrd="0" presId="urn:microsoft.com/office/officeart/2018/2/layout/IconVerticalSolidList"/>
    <dgm:cxn modelId="{0F25E2FA-0F4B-4CC1-A13F-D96B7D2BB684}" type="presParOf" srcId="{0EBABBE2-5D42-401C-91D5-98B65BA2832D}" destId="{E6CE0827-5DBE-4160-95E3-8B96D6E5F917}" srcOrd="1" destOrd="0" presId="urn:microsoft.com/office/officeart/2018/2/layout/IconVerticalSolidList"/>
    <dgm:cxn modelId="{E1B0134A-0FF5-4A99-96DC-5A191CA42A63}" type="presParOf" srcId="{0EBABBE2-5D42-401C-91D5-98B65BA2832D}" destId="{13DF0B80-1DC4-48CE-A51E-9417CC9348C9}" srcOrd="2" destOrd="0" presId="urn:microsoft.com/office/officeart/2018/2/layout/IconVerticalSolidList"/>
    <dgm:cxn modelId="{DC423E6B-4856-42A2-A3CC-17A219B3A248}" type="presParOf" srcId="{13DF0B80-1DC4-48CE-A51E-9417CC9348C9}" destId="{756F21D8-52A7-4A06-9FF9-CF5F9057C2DD}" srcOrd="0" destOrd="0" presId="urn:microsoft.com/office/officeart/2018/2/layout/IconVerticalSolidList"/>
    <dgm:cxn modelId="{F1342B24-88FD-4A90-B7C5-4120F16E6A48}" type="presParOf" srcId="{13DF0B80-1DC4-48CE-A51E-9417CC9348C9}" destId="{4D72F876-D426-4807-B102-3914249DF430}" srcOrd="1" destOrd="0" presId="urn:microsoft.com/office/officeart/2018/2/layout/IconVerticalSolidList"/>
    <dgm:cxn modelId="{962B2EB1-05AA-4BEE-911D-F58CA9564483}" type="presParOf" srcId="{13DF0B80-1DC4-48CE-A51E-9417CC9348C9}" destId="{407BD59C-5445-4E55-8112-9CF20E73DD8F}" srcOrd="2" destOrd="0" presId="urn:microsoft.com/office/officeart/2018/2/layout/IconVerticalSolidList"/>
    <dgm:cxn modelId="{B1DBA047-4FA1-4883-9593-65797418815D}" type="presParOf" srcId="{13DF0B80-1DC4-48CE-A51E-9417CC9348C9}" destId="{E7C8E495-946F-4C7C-8ABC-63179379E485}" srcOrd="3" destOrd="0" presId="urn:microsoft.com/office/officeart/2018/2/layout/IconVerticalSolidList"/>
    <dgm:cxn modelId="{13B3EEFC-6A93-4354-8D75-1BCB459521A5}" type="presParOf" srcId="{0EBABBE2-5D42-401C-91D5-98B65BA2832D}" destId="{D8433EEB-BEE6-4409-BE58-E85F5145AC08}" srcOrd="3" destOrd="0" presId="urn:microsoft.com/office/officeart/2018/2/layout/IconVerticalSolidList"/>
    <dgm:cxn modelId="{3A904042-E902-4EB0-BBE4-5B39C541ADA5}" type="presParOf" srcId="{0EBABBE2-5D42-401C-91D5-98B65BA2832D}" destId="{523073C2-FFAA-4647-B44B-03376F6AB088}" srcOrd="4" destOrd="0" presId="urn:microsoft.com/office/officeart/2018/2/layout/IconVerticalSolidList"/>
    <dgm:cxn modelId="{63198F64-AB77-42A9-9938-F3D5EABAA5D0}" type="presParOf" srcId="{523073C2-FFAA-4647-B44B-03376F6AB088}" destId="{4BA8898E-A6F0-477E-A600-C18288C51517}" srcOrd="0" destOrd="0" presId="urn:microsoft.com/office/officeart/2018/2/layout/IconVerticalSolidList"/>
    <dgm:cxn modelId="{2021EF84-4097-4834-876E-8257F13A7A98}" type="presParOf" srcId="{523073C2-FFAA-4647-B44B-03376F6AB088}" destId="{94BAA91D-E4BB-4A6E-8FF3-A2C11B86F32B}" srcOrd="1" destOrd="0" presId="urn:microsoft.com/office/officeart/2018/2/layout/IconVerticalSolidList"/>
    <dgm:cxn modelId="{FCCFC2DD-D182-4CEC-822E-417A5C4DFD3F}" type="presParOf" srcId="{523073C2-FFAA-4647-B44B-03376F6AB088}" destId="{0F7969B9-BFDB-4B28-9095-4FFB2F9ECC2E}" srcOrd="2" destOrd="0" presId="urn:microsoft.com/office/officeart/2018/2/layout/IconVerticalSolidList"/>
    <dgm:cxn modelId="{5A3158A2-5595-4D15-AE6E-BE2092EEACED}" type="presParOf" srcId="{523073C2-FFAA-4647-B44B-03376F6AB088}" destId="{F2917B64-C773-449B-9339-B725FA0E9D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A9346B-ECA1-4E16-BF4E-DFB47D6C8C7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20B42E-DCBB-4FA9-B642-DFA804C667F1}">
      <dgm:prSet/>
      <dgm:spPr/>
      <dgm:t>
        <a:bodyPr/>
        <a:lstStyle/>
        <a:p>
          <a:r>
            <a:rPr lang="pt-BR"/>
            <a:t>Em 1932, o escritor Plínio Salgado, Miguel Reale e outros intelectuais e políticos lançaram um manifesto à nação contendo os princípios do integralismo. </a:t>
          </a:r>
          <a:endParaRPr lang="en-US"/>
        </a:p>
      </dgm:t>
    </dgm:pt>
    <dgm:pt modelId="{4BC78DB2-FDF7-49C3-8E1B-DF49139DB62D}" type="parTrans" cxnId="{9DE1A372-E7CB-4CF4-9E1B-85BBFF2185E1}">
      <dgm:prSet/>
      <dgm:spPr/>
      <dgm:t>
        <a:bodyPr/>
        <a:lstStyle/>
        <a:p>
          <a:endParaRPr lang="en-US"/>
        </a:p>
      </dgm:t>
    </dgm:pt>
    <dgm:pt modelId="{44C8307B-E459-4C56-A9D4-14346B529E26}" type="sibTrans" cxnId="{9DE1A372-E7CB-4CF4-9E1B-85BBFF2185E1}">
      <dgm:prSet/>
      <dgm:spPr/>
      <dgm:t>
        <a:bodyPr/>
        <a:lstStyle/>
        <a:p>
          <a:endParaRPr lang="en-US"/>
        </a:p>
      </dgm:t>
    </dgm:pt>
    <dgm:pt modelId="{DC33F651-1201-4EA7-B8B8-D8BB8C15B806}">
      <dgm:prSet/>
      <dgm:spPr/>
      <dgm:t>
        <a:bodyPr/>
        <a:lstStyle/>
        <a:p>
          <a:r>
            <a:rPr lang="pt-BR"/>
            <a:t>Era uma espécie de cópia, adaptação ao Brasil, de ideias Nazifascistas . Assim, foi criada Ação Integralista Brasileira (AIB), organização política que se expandiu  pelo país, conquistando a simpatia de muitos empresários, parte da classe média , parte do clero e de oficiais das forças Armadas.</a:t>
          </a:r>
          <a:endParaRPr lang="en-US"/>
        </a:p>
      </dgm:t>
    </dgm:pt>
    <dgm:pt modelId="{7CF247CA-BBCA-4FCD-8A33-63BE052290B8}" type="parTrans" cxnId="{2436C60D-2437-4625-B653-1DD457BE70D3}">
      <dgm:prSet/>
      <dgm:spPr/>
      <dgm:t>
        <a:bodyPr/>
        <a:lstStyle/>
        <a:p>
          <a:endParaRPr lang="en-US"/>
        </a:p>
      </dgm:t>
    </dgm:pt>
    <dgm:pt modelId="{3F899AD3-3101-4F22-B657-245B19D264AC}" type="sibTrans" cxnId="{2436C60D-2437-4625-B653-1DD457BE70D3}">
      <dgm:prSet/>
      <dgm:spPr/>
      <dgm:t>
        <a:bodyPr/>
        <a:lstStyle/>
        <a:p>
          <a:endParaRPr lang="en-US"/>
        </a:p>
      </dgm:t>
    </dgm:pt>
    <dgm:pt modelId="{15E123F9-B93C-4E5B-A3A5-11965B0F13F4}">
      <dgm:prSet/>
      <dgm:spPr/>
      <dgm:t>
        <a:bodyPr/>
        <a:lstStyle/>
        <a:p>
          <a:r>
            <a:rPr lang="pt-BR"/>
            <a:t>Combatiam ao comunismo, nacionalismo exacerbado, o Estado todo poderoso, a disciplina e a hierarquia dentro da sociedade e a entrega do poder a um único  chefe integralista.</a:t>
          </a:r>
          <a:endParaRPr lang="en-US"/>
        </a:p>
      </dgm:t>
    </dgm:pt>
    <dgm:pt modelId="{8B88DC34-1FC3-4E62-86CA-4EA4AB524804}" type="parTrans" cxnId="{9D1B7677-7026-49A8-9B51-0427C3482D89}">
      <dgm:prSet/>
      <dgm:spPr/>
      <dgm:t>
        <a:bodyPr/>
        <a:lstStyle/>
        <a:p>
          <a:endParaRPr lang="en-US"/>
        </a:p>
      </dgm:t>
    </dgm:pt>
    <dgm:pt modelId="{218A6903-AC3D-4A9A-B5C0-A732EB760D46}" type="sibTrans" cxnId="{9D1B7677-7026-49A8-9B51-0427C3482D89}">
      <dgm:prSet/>
      <dgm:spPr/>
      <dgm:t>
        <a:bodyPr/>
        <a:lstStyle/>
        <a:p>
          <a:endParaRPr lang="en-US"/>
        </a:p>
      </dgm:t>
    </dgm:pt>
    <dgm:pt modelId="{C2CF7901-49EC-41D3-A582-668D8CDE3C12}" type="pres">
      <dgm:prSet presAssocID="{C0A9346B-ECA1-4E16-BF4E-DFB47D6C8C7B}" presName="linear" presStyleCnt="0">
        <dgm:presLayoutVars>
          <dgm:animLvl val="lvl"/>
          <dgm:resizeHandles val="exact"/>
        </dgm:presLayoutVars>
      </dgm:prSet>
      <dgm:spPr/>
    </dgm:pt>
    <dgm:pt modelId="{FA247275-F9C7-4D55-AE0F-CED6D9F671B0}" type="pres">
      <dgm:prSet presAssocID="{6120B42E-DCBB-4FA9-B642-DFA804C667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AC1B0AE-38FA-4B59-95B1-E5E795407140}" type="pres">
      <dgm:prSet presAssocID="{44C8307B-E459-4C56-A9D4-14346B529E26}" presName="spacer" presStyleCnt="0"/>
      <dgm:spPr/>
    </dgm:pt>
    <dgm:pt modelId="{024A1F2E-5025-417A-AD84-ED3736F8A801}" type="pres">
      <dgm:prSet presAssocID="{DC33F651-1201-4EA7-B8B8-D8BB8C15B8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FAB51B-B701-47D9-BFDC-15D201BEE167}" type="pres">
      <dgm:prSet presAssocID="{3F899AD3-3101-4F22-B657-245B19D264AC}" presName="spacer" presStyleCnt="0"/>
      <dgm:spPr/>
    </dgm:pt>
    <dgm:pt modelId="{4B9B8C27-7DBC-41CE-8D21-65E43D3FED96}" type="pres">
      <dgm:prSet presAssocID="{15E123F9-B93C-4E5B-A3A5-11965B0F13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36C60D-2437-4625-B653-1DD457BE70D3}" srcId="{C0A9346B-ECA1-4E16-BF4E-DFB47D6C8C7B}" destId="{DC33F651-1201-4EA7-B8B8-D8BB8C15B806}" srcOrd="1" destOrd="0" parTransId="{7CF247CA-BBCA-4FCD-8A33-63BE052290B8}" sibTransId="{3F899AD3-3101-4F22-B657-245B19D264AC}"/>
    <dgm:cxn modelId="{E5DCF813-12F1-46C4-9950-1886C04C6710}" type="presOf" srcId="{DC33F651-1201-4EA7-B8B8-D8BB8C15B806}" destId="{024A1F2E-5025-417A-AD84-ED3736F8A801}" srcOrd="0" destOrd="0" presId="urn:microsoft.com/office/officeart/2005/8/layout/vList2"/>
    <dgm:cxn modelId="{80BD9A18-8B0F-47CD-B20E-8C5A970DEF1E}" type="presOf" srcId="{15E123F9-B93C-4E5B-A3A5-11965B0F13F4}" destId="{4B9B8C27-7DBC-41CE-8D21-65E43D3FED96}" srcOrd="0" destOrd="0" presId="urn:microsoft.com/office/officeart/2005/8/layout/vList2"/>
    <dgm:cxn modelId="{9D9F9E5F-D50A-42F7-BC29-9D96D86790CC}" type="presOf" srcId="{6120B42E-DCBB-4FA9-B642-DFA804C667F1}" destId="{FA247275-F9C7-4D55-AE0F-CED6D9F671B0}" srcOrd="0" destOrd="0" presId="urn:microsoft.com/office/officeart/2005/8/layout/vList2"/>
    <dgm:cxn modelId="{9DE1A372-E7CB-4CF4-9E1B-85BBFF2185E1}" srcId="{C0A9346B-ECA1-4E16-BF4E-DFB47D6C8C7B}" destId="{6120B42E-DCBB-4FA9-B642-DFA804C667F1}" srcOrd="0" destOrd="0" parTransId="{4BC78DB2-FDF7-49C3-8E1B-DF49139DB62D}" sibTransId="{44C8307B-E459-4C56-A9D4-14346B529E26}"/>
    <dgm:cxn modelId="{9D1B7677-7026-49A8-9B51-0427C3482D89}" srcId="{C0A9346B-ECA1-4E16-BF4E-DFB47D6C8C7B}" destId="{15E123F9-B93C-4E5B-A3A5-11965B0F13F4}" srcOrd="2" destOrd="0" parTransId="{8B88DC34-1FC3-4E62-86CA-4EA4AB524804}" sibTransId="{218A6903-AC3D-4A9A-B5C0-A732EB760D46}"/>
    <dgm:cxn modelId="{087A01BB-F021-41D7-BCBD-935F9146DBD2}" type="presOf" srcId="{C0A9346B-ECA1-4E16-BF4E-DFB47D6C8C7B}" destId="{C2CF7901-49EC-41D3-A582-668D8CDE3C12}" srcOrd="0" destOrd="0" presId="urn:microsoft.com/office/officeart/2005/8/layout/vList2"/>
    <dgm:cxn modelId="{092395AC-053F-40D2-840E-86F4DA52CBE0}" type="presParOf" srcId="{C2CF7901-49EC-41D3-A582-668D8CDE3C12}" destId="{FA247275-F9C7-4D55-AE0F-CED6D9F671B0}" srcOrd="0" destOrd="0" presId="urn:microsoft.com/office/officeart/2005/8/layout/vList2"/>
    <dgm:cxn modelId="{172A784C-CF7C-4F5D-8FBD-087FDDA3B106}" type="presParOf" srcId="{C2CF7901-49EC-41D3-A582-668D8CDE3C12}" destId="{2AC1B0AE-38FA-4B59-95B1-E5E795407140}" srcOrd="1" destOrd="0" presId="urn:microsoft.com/office/officeart/2005/8/layout/vList2"/>
    <dgm:cxn modelId="{07A3A8AD-2300-43EE-B9C3-504D827A4EB6}" type="presParOf" srcId="{C2CF7901-49EC-41D3-A582-668D8CDE3C12}" destId="{024A1F2E-5025-417A-AD84-ED3736F8A801}" srcOrd="2" destOrd="0" presId="urn:microsoft.com/office/officeart/2005/8/layout/vList2"/>
    <dgm:cxn modelId="{6A86C29F-31CC-40EE-AC05-4CA2725B879D}" type="presParOf" srcId="{C2CF7901-49EC-41D3-A582-668D8CDE3C12}" destId="{ABFAB51B-B701-47D9-BFDC-15D201BEE167}" srcOrd="3" destOrd="0" presId="urn:microsoft.com/office/officeart/2005/8/layout/vList2"/>
    <dgm:cxn modelId="{026EEA0D-1CAB-4BB0-873E-E82AB955FAB7}" type="presParOf" srcId="{C2CF7901-49EC-41D3-A582-668D8CDE3C12}" destId="{4B9B8C27-7DBC-41CE-8D21-65E43D3FED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DF8CD6-ABB8-49C0-8B9B-B6DB82EAE2C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419613C-FF5D-454E-AF91-A2FB57665989}">
      <dgm:prSet/>
      <dgm:spPr/>
      <dgm:t>
        <a:bodyPr/>
        <a:lstStyle/>
        <a:p>
          <a:r>
            <a:rPr lang="pt-BR"/>
            <a:t>Agricultura do Café falida devido a crise de 1929, milhares de trabalhadores do campo desempregado.</a:t>
          </a:r>
          <a:endParaRPr lang="en-US"/>
        </a:p>
      </dgm:t>
    </dgm:pt>
    <dgm:pt modelId="{C351684A-CCDC-4E49-8FF8-7F5EC6E80D24}" type="parTrans" cxnId="{44E32882-3E29-4470-B391-A5DA8A04A926}">
      <dgm:prSet/>
      <dgm:spPr/>
      <dgm:t>
        <a:bodyPr/>
        <a:lstStyle/>
        <a:p>
          <a:endParaRPr lang="en-US"/>
        </a:p>
      </dgm:t>
    </dgm:pt>
    <dgm:pt modelId="{C324ACE8-3586-429D-AACD-AAABB717D72C}" type="sibTrans" cxnId="{44E32882-3E29-4470-B391-A5DA8A04A926}">
      <dgm:prSet/>
      <dgm:spPr/>
      <dgm:t>
        <a:bodyPr/>
        <a:lstStyle/>
        <a:p>
          <a:endParaRPr lang="en-US"/>
        </a:p>
      </dgm:t>
    </dgm:pt>
    <dgm:pt modelId="{20E9B936-955E-48CA-9D7E-84114BCD4E63}">
      <dgm:prSet/>
      <dgm:spPr/>
      <dgm:t>
        <a:bodyPr/>
        <a:lstStyle/>
        <a:p>
          <a:r>
            <a:rPr lang="pt-BR"/>
            <a:t>Vargas para combater a crise do café proibiu o plantio de café e mandou queimar milhões de sacas estocadas em depósitos do governo.</a:t>
          </a:r>
          <a:endParaRPr lang="en-US"/>
        </a:p>
      </dgm:t>
    </dgm:pt>
    <dgm:pt modelId="{F65176AB-0FD5-43C1-8155-9873F8BB21A2}" type="parTrans" cxnId="{7C267604-61A9-4CB4-97C4-40B05ACA0E3E}">
      <dgm:prSet/>
      <dgm:spPr/>
      <dgm:t>
        <a:bodyPr/>
        <a:lstStyle/>
        <a:p>
          <a:endParaRPr lang="en-US"/>
        </a:p>
      </dgm:t>
    </dgm:pt>
    <dgm:pt modelId="{CE5ABE58-7A05-420A-9A7B-51C701608592}" type="sibTrans" cxnId="{7C267604-61A9-4CB4-97C4-40B05ACA0E3E}">
      <dgm:prSet/>
      <dgm:spPr/>
      <dgm:t>
        <a:bodyPr/>
        <a:lstStyle/>
        <a:p>
          <a:endParaRPr lang="en-US"/>
        </a:p>
      </dgm:t>
    </dgm:pt>
    <dgm:pt modelId="{21877AC4-3A8C-435E-B381-8372F06E03EA}">
      <dgm:prSet/>
      <dgm:spPr/>
      <dgm:t>
        <a:bodyPr/>
        <a:lstStyle/>
        <a:p>
          <a:r>
            <a:rPr lang="pt-BR"/>
            <a:t>A partir de 1939 o café voltou a ter bom preço.</a:t>
          </a:r>
          <a:endParaRPr lang="en-US"/>
        </a:p>
      </dgm:t>
    </dgm:pt>
    <dgm:pt modelId="{875E1210-086A-4D23-965C-5E236E139D44}" type="parTrans" cxnId="{6E9F1E63-682F-41AF-806B-DDC36DE5BFA3}">
      <dgm:prSet/>
      <dgm:spPr/>
      <dgm:t>
        <a:bodyPr/>
        <a:lstStyle/>
        <a:p>
          <a:endParaRPr lang="en-US"/>
        </a:p>
      </dgm:t>
    </dgm:pt>
    <dgm:pt modelId="{5B5F97B5-E396-47AC-8944-41D72B22F94A}" type="sibTrans" cxnId="{6E9F1E63-682F-41AF-806B-DDC36DE5BFA3}">
      <dgm:prSet/>
      <dgm:spPr/>
      <dgm:t>
        <a:bodyPr/>
        <a:lstStyle/>
        <a:p>
          <a:endParaRPr lang="en-US"/>
        </a:p>
      </dgm:t>
    </dgm:pt>
    <dgm:pt modelId="{694CE900-84D0-4044-AF30-B9B839427553}">
      <dgm:prSet/>
      <dgm:spPr/>
      <dgm:t>
        <a:bodyPr/>
        <a:lstStyle/>
        <a:p>
          <a:r>
            <a:rPr lang="pt-BR"/>
            <a:t>Mas o governo buscou diversificar  a produção da agricultura dando incentivos ao algodão, cana-de açucar, óleos vegetais, frutas tropicais, mas o lucro dessas culturas eram inferiores ao café.</a:t>
          </a:r>
          <a:endParaRPr lang="en-US"/>
        </a:p>
      </dgm:t>
    </dgm:pt>
    <dgm:pt modelId="{9289EC51-57B4-4C59-8A4D-1F06246C6D4D}" type="parTrans" cxnId="{7F6DB19E-E900-47A2-99DC-F01BCBEF475F}">
      <dgm:prSet/>
      <dgm:spPr/>
      <dgm:t>
        <a:bodyPr/>
        <a:lstStyle/>
        <a:p>
          <a:endParaRPr lang="en-US"/>
        </a:p>
      </dgm:t>
    </dgm:pt>
    <dgm:pt modelId="{0BEC0965-19FB-4DB1-9A23-42E59DABAFE0}" type="sibTrans" cxnId="{7F6DB19E-E900-47A2-99DC-F01BCBEF475F}">
      <dgm:prSet/>
      <dgm:spPr/>
      <dgm:t>
        <a:bodyPr/>
        <a:lstStyle/>
        <a:p>
          <a:endParaRPr lang="en-US"/>
        </a:p>
      </dgm:t>
    </dgm:pt>
    <dgm:pt modelId="{E6ACFEE9-92DF-4C2D-910A-318F165E9484}" type="pres">
      <dgm:prSet presAssocID="{5EDF8CD6-ABB8-49C0-8B9B-B6DB82EAE2CE}" presName="root" presStyleCnt="0">
        <dgm:presLayoutVars>
          <dgm:dir/>
          <dgm:resizeHandles val="exact"/>
        </dgm:presLayoutVars>
      </dgm:prSet>
      <dgm:spPr/>
    </dgm:pt>
    <dgm:pt modelId="{33FADC29-A437-4599-96F2-7BC294335D71}" type="pres">
      <dgm:prSet presAssocID="{F419613C-FF5D-454E-AF91-A2FB57665989}" presName="compNode" presStyleCnt="0"/>
      <dgm:spPr/>
    </dgm:pt>
    <dgm:pt modelId="{05B663D5-606B-48FE-9384-97197A97A9C4}" type="pres">
      <dgm:prSet presAssocID="{F419613C-FF5D-454E-AF91-A2FB57665989}" presName="bgRect" presStyleLbl="bgShp" presStyleIdx="0" presStyleCnt="4"/>
      <dgm:spPr/>
    </dgm:pt>
    <dgm:pt modelId="{21A095C2-84DA-4650-B7B9-785C1FDDFDF6}" type="pres">
      <dgm:prSet presAssocID="{F419613C-FF5D-454E-AF91-A2FB5766598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iter"/>
        </a:ext>
      </dgm:extLst>
    </dgm:pt>
    <dgm:pt modelId="{AE480E12-E625-418C-8147-7556E2286777}" type="pres">
      <dgm:prSet presAssocID="{F419613C-FF5D-454E-AF91-A2FB57665989}" presName="spaceRect" presStyleCnt="0"/>
      <dgm:spPr/>
    </dgm:pt>
    <dgm:pt modelId="{5871428D-0337-44BB-A3DE-67D22D8EA6D8}" type="pres">
      <dgm:prSet presAssocID="{F419613C-FF5D-454E-AF91-A2FB57665989}" presName="parTx" presStyleLbl="revTx" presStyleIdx="0" presStyleCnt="4">
        <dgm:presLayoutVars>
          <dgm:chMax val="0"/>
          <dgm:chPref val="0"/>
        </dgm:presLayoutVars>
      </dgm:prSet>
      <dgm:spPr/>
    </dgm:pt>
    <dgm:pt modelId="{5DED1958-51C4-4B5A-A610-F0F28F6BC5E4}" type="pres">
      <dgm:prSet presAssocID="{C324ACE8-3586-429D-AACD-AAABB717D72C}" presName="sibTrans" presStyleCnt="0"/>
      <dgm:spPr/>
    </dgm:pt>
    <dgm:pt modelId="{D41CD1C8-9DEE-4631-AA71-F8720937F1F3}" type="pres">
      <dgm:prSet presAssocID="{20E9B936-955E-48CA-9D7E-84114BCD4E63}" presName="compNode" presStyleCnt="0"/>
      <dgm:spPr/>
    </dgm:pt>
    <dgm:pt modelId="{0E54975B-89E3-41BE-B56E-6675FF09C369}" type="pres">
      <dgm:prSet presAssocID="{20E9B936-955E-48CA-9D7E-84114BCD4E63}" presName="bgRect" presStyleLbl="bgShp" presStyleIdx="1" presStyleCnt="4"/>
      <dgm:spPr/>
    </dgm:pt>
    <dgm:pt modelId="{BBA1F755-90D9-4BE7-9328-42C1BC7D0EF6}" type="pres">
      <dgm:prSet presAssocID="{20E9B936-955E-48CA-9D7E-84114BCD4E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DF15916C-DDD3-4731-9440-F48D0549EA38}" type="pres">
      <dgm:prSet presAssocID="{20E9B936-955E-48CA-9D7E-84114BCD4E63}" presName="spaceRect" presStyleCnt="0"/>
      <dgm:spPr/>
    </dgm:pt>
    <dgm:pt modelId="{A75DDBC3-8BEB-493A-B022-7DCED2698111}" type="pres">
      <dgm:prSet presAssocID="{20E9B936-955E-48CA-9D7E-84114BCD4E63}" presName="parTx" presStyleLbl="revTx" presStyleIdx="1" presStyleCnt="4">
        <dgm:presLayoutVars>
          <dgm:chMax val="0"/>
          <dgm:chPref val="0"/>
        </dgm:presLayoutVars>
      </dgm:prSet>
      <dgm:spPr/>
    </dgm:pt>
    <dgm:pt modelId="{B7D61B81-8908-45A5-8A37-0D6CF951E125}" type="pres">
      <dgm:prSet presAssocID="{CE5ABE58-7A05-420A-9A7B-51C701608592}" presName="sibTrans" presStyleCnt="0"/>
      <dgm:spPr/>
    </dgm:pt>
    <dgm:pt modelId="{EC8EC4E2-4814-489B-872B-FC46E34A24D1}" type="pres">
      <dgm:prSet presAssocID="{21877AC4-3A8C-435E-B381-8372F06E03EA}" presName="compNode" presStyleCnt="0"/>
      <dgm:spPr/>
    </dgm:pt>
    <dgm:pt modelId="{B2ABD5E0-92F7-4D24-892B-18CC0ACE848A}" type="pres">
      <dgm:prSet presAssocID="{21877AC4-3A8C-435E-B381-8372F06E03EA}" presName="bgRect" presStyleLbl="bgShp" presStyleIdx="2" presStyleCnt="4"/>
      <dgm:spPr/>
    </dgm:pt>
    <dgm:pt modelId="{5AE82AA4-548E-4312-AE69-861FC7E8A162}" type="pres">
      <dgm:prSet presAssocID="{21877AC4-3A8C-435E-B381-8372F06E03E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"/>
        </a:ext>
      </dgm:extLst>
    </dgm:pt>
    <dgm:pt modelId="{7ECD33AC-1EAD-45EA-8E94-0286C4A97819}" type="pres">
      <dgm:prSet presAssocID="{21877AC4-3A8C-435E-B381-8372F06E03EA}" presName="spaceRect" presStyleCnt="0"/>
      <dgm:spPr/>
    </dgm:pt>
    <dgm:pt modelId="{05EB2629-6415-42BC-BE5C-219A6BA872AB}" type="pres">
      <dgm:prSet presAssocID="{21877AC4-3A8C-435E-B381-8372F06E03EA}" presName="parTx" presStyleLbl="revTx" presStyleIdx="2" presStyleCnt="4">
        <dgm:presLayoutVars>
          <dgm:chMax val="0"/>
          <dgm:chPref val="0"/>
        </dgm:presLayoutVars>
      </dgm:prSet>
      <dgm:spPr/>
    </dgm:pt>
    <dgm:pt modelId="{24560C11-574C-45F0-847A-67B55D7C0C89}" type="pres">
      <dgm:prSet presAssocID="{5B5F97B5-E396-47AC-8944-41D72B22F94A}" presName="sibTrans" presStyleCnt="0"/>
      <dgm:spPr/>
    </dgm:pt>
    <dgm:pt modelId="{5C2528BE-45C4-4B44-9230-7F6FC24934C0}" type="pres">
      <dgm:prSet presAssocID="{694CE900-84D0-4044-AF30-B9B839427553}" presName="compNode" presStyleCnt="0"/>
      <dgm:spPr/>
    </dgm:pt>
    <dgm:pt modelId="{CC66F35E-1F9B-440C-AD67-F9D10EE3C132}" type="pres">
      <dgm:prSet presAssocID="{694CE900-84D0-4044-AF30-B9B839427553}" presName="bgRect" presStyleLbl="bgShp" presStyleIdx="3" presStyleCnt="4"/>
      <dgm:spPr/>
    </dgm:pt>
    <dgm:pt modelId="{2F778ACE-89DA-4A2D-9932-8563E700C1C2}" type="pres">
      <dgm:prSet presAssocID="{694CE900-84D0-4044-AF30-B9B83942755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es"/>
        </a:ext>
      </dgm:extLst>
    </dgm:pt>
    <dgm:pt modelId="{130AB6D3-9E3D-460B-B714-246A51775ACA}" type="pres">
      <dgm:prSet presAssocID="{694CE900-84D0-4044-AF30-B9B839427553}" presName="spaceRect" presStyleCnt="0"/>
      <dgm:spPr/>
    </dgm:pt>
    <dgm:pt modelId="{5BC0F3AC-908B-44FB-A052-7684CE15214C}" type="pres">
      <dgm:prSet presAssocID="{694CE900-84D0-4044-AF30-B9B83942755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163CC01-4297-4A2A-908E-2756F97CF260}" type="presOf" srcId="{20E9B936-955E-48CA-9D7E-84114BCD4E63}" destId="{A75DDBC3-8BEB-493A-B022-7DCED2698111}" srcOrd="0" destOrd="0" presId="urn:microsoft.com/office/officeart/2018/2/layout/IconVerticalSolidList"/>
    <dgm:cxn modelId="{71C33004-9E84-462F-A15F-4DD57A7126F3}" type="presOf" srcId="{F419613C-FF5D-454E-AF91-A2FB57665989}" destId="{5871428D-0337-44BB-A3DE-67D22D8EA6D8}" srcOrd="0" destOrd="0" presId="urn:microsoft.com/office/officeart/2018/2/layout/IconVerticalSolidList"/>
    <dgm:cxn modelId="{7C267604-61A9-4CB4-97C4-40B05ACA0E3E}" srcId="{5EDF8CD6-ABB8-49C0-8B9B-B6DB82EAE2CE}" destId="{20E9B936-955E-48CA-9D7E-84114BCD4E63}" srcOrd="1" destOrd="0" parTransId="{F65176AB-0FD5-43C1-8155-9873F8BB21A2}" sibTransId="{CE5ABE58-7A05-420A-9A7B-51C701608592}"/>
    <dgm:cxn modelId="{6E9F1E63-682F-41AF-806B-DDC36DE5BFA3}" srcId="{5EDF8CD6-ABB8-49C0-8B9B-B6DB82EAE2CE}" destId="{21877AC4-3A8C-435E-B381-8372F06E03EA}" srcOrd="2" destOrd="0" parTransId="{875E1210-086A-4D23-965C-5E236E139D44}" sibTransId="{5B5F97B5-E396-47AC-8944-41D72B22F94A}"/>
    <dgm:cxn modelId="{3F843453-EC51-49ED-BEAF-E16D4DF28DBF}" type="presOf" srcId="{5EDF8CD6-ABB8-49C0-8B9B-B6DB82EAE2CE}" destId="{E6ACFEE9-92DF-4C2D-910A-318F165E9484}" srcOrd="0" destOrd="0" presId="urn:microsoft.com/office/officeart/2018/2/layout/IconVerticalSolidList"/>
    <dgm:cxn modelId="{44E32882-3E29-4470-B391-A5DA8A04A926}" srcId="{5EDF8CD6-ABB8-49C0-8B9B-B6DB82EAE2CE}" destId="{F419613C-FF5D-454E-AF91-A2FB57665989}" srcOrd="0" destOrd="0" parTransId="{C351684A-CCDC-4E49-8FF8-7F5EC6E80D24}" sibTransId="{C324ACE8-3586-429D-AACD-AAABB717D72C}"/>
    <dgm:cxn modelId="{7F6DB19E-E900-47A2-99DC-F01BCBEF475F}" srcId="{5EDF8CD6-ABB8-49C0-8B9B-B6DB82EAE2CE}" destId="{694CE900-84D0-4044-AF30-B9B839427553}" srcOrd="3" destOrd="0" parTransId="{9289EC51-57B4-4C59-8A4D-1F06246C6D4D}" sibTransId="{0BEC0965-19FB-4DB1-9A23-42E59DABAFE0}"/>
    <dgm:cxn modelId="{2C4D66B3-2DD0-4B73-BDB9-F0A6F346C77D}" type="presOf" srcId="{21877AC4-3A8C-435E-B381-8372F06E03EA}" destId="{05EB2629-6415-42BC-BE5C-219A6BA872AB}" srcOrd="0" destOrd="0" presId="urn:microsoft.com/office/officeart/2018/2/layout/IconVerticalSolidList"/>
    <dgm:cxn modelId="{35FCC3C4-1A24-4B6C-8A0B-E7D1E91DB9AA}" type="presOf" srcId="{694CE900-84D0-4044-AF30-B9B839427553}" destId="{5BC0F3AC-908B-44FB-A052-7684CE15214C}" srcOrd="0" destOrd="0" presId="urn:microsoft.com/office/officeart/2018/2/layout/IconVerticalSolidList"/>
    <dgm:cxn modelId="{5EA4E760-768D-44A4-A4F1-3E3D8CE0DECB}" type="presParOf" srcId="{E6ACFEE9-92DF-4C2D-910A-318F165E9484}" destId="{33FADC29-A437-4599-96F2-7BC294335D71}" srcOrd="0" destOrd="0" presId="urn:microsoft.com/office/officeart/2018/2/layout/IconVerticalSolidList"/>
    <dgm:cxn modelId="{BC9B7420-0600-4BA4-A9FA-7D906585CECA}" type="presParOf" srcId="{33FADC29-A437-4599-96F2-7BC294335D71}" destId="{05B663D5-606B-48FE-9384-97197A97A9C4}" srcOrd="0" destOrd="0" presId="urn:microsoft.com/office/officeart/2018/2/layout/IconVerticalSolidList"/>
    <dgm:cxn modelId="{1B074130-AB18-4926-BDC7-18D65869AF07}" type="presParOf" srcId="{33FADC29-A437-4599-96F2-7BC294335D71}" destId="{21A095C2-84DA-4650-B7B9-785C1FDDFDF6}" srcOrd="1" destOrd="0" presId="urn:microsoft.com/office/officeart/2018/2/layout/IconVerticalSolidList"/>
    <dgm:cxn modelId="{751C1E3A-9006-49BD-ABFD-FAC83EC73DEF}" type="presParOf" srcId="{33FADC29-A437-4599-96F2-7BC294335D71}" destId="{AE480E12-E625-418C-8147-7556E2286777}" srcOrd="2" destOrd="0" presId="urn:microsoft.com/office/officeart/2018/2/layout/IconVerticalSolidList"/>
    <dgm:cxn modelId="{B87B16F9-97A4-4196-AF03-CB82C8C72499}" type="presParOf" srcId="{33FADC29-A437-4599-96F2-7BC294335D71}" destId="{5871428D-0337-44BB-A3DE-67D22D8EA6D8}" srcOrd="3" destOrd="0" presId="urn:microsoft.com/office/officeart/2018/2/layout/IconVerticalSolidList"/>
    <dgm:cxn modelId="{5F225C5D-2B6D-42DA-8A1C-DBF1C60268DD}" type="presParOf" srcId="{E6ACFEE9-92DF-4C2D-910A-318F165E9484}" destId="{5DED1958-51C4-4B5A-A610-F0F28F6BC5E4}" srcOrd="1" destOrd="0" presId="urn:microsoft.com/office/officeart/2018/2/layout/IconVerticalSolidList"/>
    <dgm:cxn modelId="{62B42519-EF26-4C34-AA01-05FB50F3B714}" type="presParOf" srcId="{E6ACFEE9-92DF-4C2D-910A-318F165E9484}" destId="{D41CD1C8-9DEE-4631-AA71-F8720937F1F3}" srcOrd="2" destOrd="0" presId="urn:microsoft.com/office/officeart/2018/2/layout/IconVerticalSolidList"/>
    <dgm:cxn modelId="{821AEEE0-16A1-4072-AA43-DCF86A457EC3}" type="presParOf" srcId="{D41CD1C8-9DEE-4631-AA71-F8720937F1F3}" destId="{0E54975B-89E3-41BE-B56E-6675FF09C369}" srcOrd="0" destOrd="0" presId="urn:microsoft.com/office/officeart/2018/2/layout/IconVerticalSolidList"/>
    <dgm:cxn modelId="{008B45BD-6609-4493-BD5D-AD4D7EE2204B}" type="presParOf" srcId="{D41CD1C8-9DEE-4631-AA71-F8720937F1F3}" destId="{BBA1F755-90D9-4BE7-9328-42C1BC7D0EF6}" srcOrd="1" destOrd="0" presId="urn:microsoft.com/office/officeart/2018/2/layout/IconVerticalSolidList"/>
    <dgm:cxn modelId="{AB863610-335D-47C3-AB61-3923297AC34F}" type="presParOf" srcId="{D41CD1C8-9DEE-4631-AA71-F8720937F1F3}" destId="{DF15916C-DDD3-4731-9440-F48D0549EA38}" srcOrd="2" destOrd="0" presId="urn:microsoft.com/office/officeart/2018/2/layout/IconVerticalSolidList"/>
    <dgm:cxn modelId="{34A47828-587D-45F1-A104-23D1F0FBCBDE}" type="presParOf" srcId="{D41CD1C8-9DEE-4631-AA71-F8720937F1F3}" destId="{A75DDBC3-8BEB-493A-B022-7DCED2698111}" srcOrd="3" destOrd="0" presId="urn:microsoft.com/office/officeart/2018/2/layout/IconVerticalSolidList"/>
    <dgm:cxn modelId="{3535911F-BAC5-469A-8EAA-4808ABE0DD55}" type="presParOf" srcId="{E6ACFEE9-92DF-4C2D-910A-318F165E9484}" destId="{B7D61B81-8908-45A5-8A37-0D6CF951E125}" srcOrd="3" destOrd="0" presId="urn:microsoft.com/office/officeart/2018/2/layout/IconVerticalSolidList"/>
    <dgm:cxn modelId="{E58DBE79-5307-4993-9177-EF3E318B346A}" type="presParOf" srcId="{E6ACFEE9-92DF-4C2D-910A-318F165E9484}" destId="{EC8EC4E2-4814-489B-872B-FC46E34A24D1}" srcOrd="4" destOrd="0" presId="urn:microsoft.com/office/officeart/2018/2/layout/IconVerticalSolidList"/>
    <dgm:cxn modelId="{4F62A7CF-07D4-4855-8A2E-712D9517C38F}" type="presParOf" srcId="{EC8EC4E2-4814-489B-872B-FC46E34A24D1}" destId="{B2ABD5E0-92F7-4D24-892B-18CC0ACE848A}" srcOrd="0" destOrd="0" presId="urn:microsoft.com/office/officeart/2018/2/layout/IconVerticalSolidList"/>
    <dgm:cxn modelId="{A185AC72-69C0-46DD-A22F-F781B17E8853}" type="presParOf" srcId="{EC8EC4E2-4814-489B-872B-FC46E34A24D1}" destId="{5AE82AA4-548E-4312-AE69-861FC7E8A162}" srcOrd="1" destOrd="0" presId="urn:microsoft.com/office/officeart/2018/2/layout/IconVerticalSolidList"/>
    <dgm:cxn modelId="{99A9BD46-1E64-4E0C-AF1B-0E6C51636527}" type="presParOf" srcId="{EC8EC4E2-4814-489B-872B-FC46E34A24D1}" destId="{7ECD33AC-1EAD-45EA-8E94-0286C4A97819}" srcOrd="2" destOrd="0" presId="urn:microsoft.com/office/officeart/2018/2/layout/IconVerticalSolidList"/>
    <dgm:cxn modelId="{F0676371-68B6-403A-B0C2-00D91075F49F}" type="presParOf" srcId="{EC8EC4E2-4814-489B-872B-FC46E34A24D1}" destId="{05EB2629-6415-42BC-BE5C-219A6BA872AB}" srcOrd="3" destOrd="0" presId="urn:microsoft.com/office/officeart/2018/2/layout/IconVerticalSolidList"/>
    <dgm:cxn modelId="{F47A90AE-1039-4340-BB5D-475C5CF65C02}" type="presParOf" srcId="{E6ACFEE9-92DF-4C2D-910A-318F165E9484}" destId="{24560C11-574C-45F0-847A-67B55D7C0C89}" srcOrd="5" destOrd="0" presId="urn:microsoft.com/office/officeart/2018/2/layout/IconVerticalSolidList"/>
    <dgm:cxn modelId="{57C0008A-73E4-4FA5-B1EA-7C234490764C}" type="presParOf" srcId="{E6ACFEE9-92DF-4C2D-910A-318F165E9484}" destId="{5C2528BE-45C4-4B44-9230-7F6FC24934C0}" srcOrd="6" destOrd="0" presId="urn:microsoft.com/office/officeart/2018/2/layout/IconVerticalSolidList"/>
    <dgm:cxn modelId="{79F506F1-209E-441A-A072-30DF21D74914}" type="presParOf" srcId="{5C2528BE-45C4-4B44-9230-7F6FC24934C0}" destId="{CC66F35E-1F9B-440C-AD67-F9D10EE3C132}" srcOrd="0" destOrd="0" presId="urn:microsoft.com/office/officeart/2018/2/layout/IconVerticalSolidList"/>
    <dgm:cxn modelId="{748DBD90-796C-4316-99B6-D8E35C35B11F}" type="presParOf" srcId="{5C2528BE-45C4-4B44-9230-7F6FC24934C0}" destId="{2F778ACE-89DA-4A2D-9932-8563E700C1C2}" srcOrd="1" destOrd="0" presId="urn:microsoft.com/office/officeart/2018/2/layout/IconVerticalSolidList"/>
    <dgm:cxn modelId="{993BFF17-B850-44E4-92AF-1BF86124CFB4}" type="presParOf" srcId="{5C2528BE-45C4-4B44-9230-7F6FC24934C0}" destId="{130AB6D3-9E3D-460B-B714-246A51775ACA}" srcOrd="2" destOrd="0" presId="urn:microsoft.com/office/officeart/2018/2/layout/IconVerticalSolidList"/>
    <dgm:cxn modelId="{F00D9FA1-C266-42C8-B8F2-33E1383682B5}" type="presParOf" srcId="{5C2528BE-45C4-4B44-9230-7F6FC24934C0}" destId="{5BC0F3AC-908B-44FB-A052-7684CE1521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89C183-5E39-4186-90AD-914D68B7779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EAB1AB-3FC7-4571-A15E-FA06C27FCBCA}">
      <dgm:prSet/>
      <dgm:spPr/>
      <dgm:t>
        <a:bodyPr/>
        <a:lstStyle/>
        <a:p>
          <a:r>
            <a:rPr lang="pt-BR"/>
            <a:t>Getulio incentivou o aumento da industrialização nacional.</a:t>
          </a:r>
          <a:endParaRPr lang="en-US"/>
        </a:p>
      </dgm:t>
    </dgm:pt>
    <dgm:pt modelId="{59293C0D-CB3F-4414-8239-1A37E525A6A8}" type="parTrans" cxnId="{8740816D-B274-4CC9-90E5-112D74794BBB}">
      <dgm:prSet/>
      <dgm:spPr/>
      <dgm:t>
        <a:bodyPr/>
        <a:lstStyle/>
        <a:p>
          <a:endParaRPr lang="en-US"/>
        </a:p>
      </dgm:t>
    </dgm:pt>
    <dgm:pt modelId="{3D50B5A3-201A-4BEF-8E23-64832C6612B2}" type="sibTrans" cxnId="{8740816D-B274-4CC9-90E5-112D74794BBB}">
      <dgm:prSet/>
      <dgm:spPr/>
      <dgm:t>
        <a:bodyPr/>
        <a:lstStyle/>
        <a:p>
          <a:endParaRPr lang="en-US"/>
        </a:p>
      </dgm:t>
    </dgm:pt>
    <dgm:pt modelId="{9C83C944-3BD8-446D-80EF-6E686C05D405}">
      <dgm:prSet/>
      <dgm:spPr/>
      <dgm:t>
        <a:bodyPr/>
        <a:lstStyle/>
        <a:p>
          <a:r>
            <a:rPr lang="pt-BR"/>
            <a:t>A política de industrialização de Vargas visava substituir as importações de artigos estrangeiros por artigos e fabricação nacional.</a:t>
          </a:r>
          <a:endParaRPr lang="en-US"/>
        </a:p>
      </dgm:t>
    </dgm:pt>
    <dgm:pt modelId="{EE798422-F643-4042-9F60-4F97DA66972D}" type="parTrans" cxnId="{66EDABCF-57C2-443B-A36A-CA33F7FFE92F}">
      <dgm:prSet/>
      <dgm:spPr/>
      <dgm:t>
        <a:bodyPr/>
        <a:lstStyle/>
        <a:p>
          <a:endParaRPr lang="en-US"/>
        </a:p>
      </dgm:t>
    </dgm:pt>
    <dgm:pt modelId="{BEC85671-5235-4DC6-B2A2-895D62FA3B36}" type="sibTrans" cxnId="{66EDABCF-57C2-443B-A36A-CA33F7FFE92F}">
      <dgm:prSet/>
      <dgm:spPr/>
      <dgm:t>
        <a:bodyPr/>
        <a:lstStyle/>
        <a:p>
          <a:endParaRPr lang="en-US"/>
        </a:p>
      </dgm:t>
    </dgm:pt>
    <dgm:pt modelId="{8ABB6A1C-D163-4856-8202-500CAC8DCB5B}">
      <dgm:prSet/>
      <dgm:spPr/>
      <dgm:t>
        <a:bodyPr/>
        <a:lstStyle/>
        <a:p>
          <a:r>
            <a:rPr lang="pt-BR"/>
            <a:t>Em consequência, o número de fabricas da indústria nacional (alimentos,</a:t>
          </a:r>
          <a:endParaRPr lang="en-US"/>
        </a:p>
      </dgm:t>
    </dgm:pt>
    <dgm:pt modelId="{6A19C3F7-EFDC-494A-A030-52B0773E25E8}" type="parTrans" cxnId="{DBACACC8-5C04-4E0D-9F24-127776689D96}">
      <dgm:prSet/>
      <dgm:spPr/>
      <dgm:t>
        <a:bodyPr/>
        <a:lstStyle/>
        <a:p>
          <a:endParaRPr lang="en-US"/>
        </a:p>
      </dgm:t>
    </dgm:pt>
    <dgm:pt modelId="{211EE667-895F-4324-AA10-CE9B50BF0C28}" type="sibTrans" cxnId="{DBACACC8-5C04-4E0D-9F24-127776689D96}">
      <dgm:prSet/>
      <dgm:spPr/>
      <dgm:t>
        <a:bodyPr/>
        <a:lstStyle/>
        <a:p>
          <a:endParaRPr lang="en-US"/>
        </a:p>
      </dgm:t>
    </dgm:pt>
    <dgm:pt modelId="{6B0890F3-3C4D-43D7-ACBA-EDCE7AA76DD0}" type="pres">
      <dgm:prSet presAssocID="{F789C183-5E39-4186-90AD-914D68B7779D}" presName="linear" presStyleCnt="0">
        <dgm:presLayoutVars>
          <dgm:animLvl val="lvl"/>
          <dgm:resizeHandles val="exact"/>
        </dgm:presLayoutVars>
      </dgm:prSet>
      <dgm:spPr/>
    </dgm:pt>
    <dgm:pt modelId="{343EA2CE-33D0-4DE6-AC7F-7CECBD245234}" type="pres">
      <dgm:prSet presAssocID="{35EAB1AB-3FC7-4571-A15E-FA06C27FCB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D1DAEE-DF1C-4DBB-AF0B-F62AB6AD06C0}" type="pres">
      <dgm:prSet presAssocID="{3D50B5A3-201A-4BEF-8E23-64832C6612B2}" presName="spacer" presStyleCnt="0"/>
      <dgm:spPr/>
    </dgm:pt>
    <dgm:pt modelId="{86E83D9C-2C59-48A0-BFF3-118AB21C932D}" type="pres">
      <dgm:prSet presAssocID="{9C83C944-3BD8-446D-80EF-6E686C05D4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3ADD46-795E-4EA9-9835-44D9B3B5FAB5}" type="pres">
      <dgm:prSet presAssocID="{BEC85671-5235-4DC6-B2A2-895D62FA3B36}" presName="spacer" presStyleCnt="0"/>
      <dgm:spPr/>
    </dgm:pt>
    <dgm:pt modelId="{D44741E4-7D74-4B82-AE0B-76245F3C49B2}" type="pres">
      <dgm:prSet presAssocID="{8ABB6A1C-D163-4856-8202-500CAC8DCB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FC4E11C-4BA2-4975-ADA8-33BADD6C087C}" type="presOf" srcId="{35EAB1AB-3FC7-4571-A15E-FA06C27FCBCA}" destId="{343EA2CE-33D0-4DE6-AC7F-7CECBD245234}" srcOrd="0" destOrd="0" presId="urn:microsoft.com/office/officeart/2005/8/layout/vList2"/>
    <dgm:cxn modelId="{E1964F38-6BA6-46D2-9D0D-59F222084BE1}" type="presOf" srcId="{F789C183-5E39-4186-90AD-914D68B7779D}" destId="{6B0890F3-3C4D-43D7-ACBA-EDCE7AA76DD0}" srcOrd="0" destOrd="0" presId="urn:microsoft.com/office/officeart/2005/8/layout/vList2"/>
    <dgm:cxn modelId="{461DDA43-5ED6-44E4-BC64-8C7C77F7A99F}" type="presOf" srcId="{9C83C944-3BD8-446D-80EF-6E686C05D405}" destId="{86E83D9C-2C59-48A0-BFF3-118AB21C932D}" srcOrd="0" destOrd="0" presId="urn:microsoft.com/office/officeart/2005/8/layout/vList2"/>
    <dgm:cxn modelId="{8740816D-B274-4CC9-90E5-112D74794BBB}" srcId="{F789C183-5E39-4186-90AD-914D68B7779D}" destId="{35EAB1AB-3FC7-4571-A15E-FA06C27FCBCA}" srcOrd="0" destOrd="0" parTransId="{59293C0D-CB3F-4414-8239-1A37E525A6A8}" sibTransId="{3D50B5A3-201A-4BEF-8E23-64832C6612B2}"/>
    <dgm:cxn modelId="{20665FB4-4780-4F63-8DBE-3DDE764A646B}" type="presOf" srcId="{8ABB6A1C-D163-4856-8202-500CAC8DCB5B}" destId="{D44741E4-7D74-4B82-AE0B-76245F3C49B2}" srcOrd="0" destOrd="0" presId="urn:microsoft.com/office/officeart/2005/8/layout/vList2"/>
    <dgm:cxn modelId="{DBACACC8-5C04-4E0D-9F24-127776689D96}" srcId="{F789C183-5E39-4186-90AD-914D68B7779D}" destId="{8ABB6A1C-D163-4856-8202-500CAC8DCB5B}" srcOrd="2" destOrd="0" parTransId="{6A19C3F7-EFDC-494A-A030-52B0773E25E8}" sibTransId="{211EE667-895F-4324-AA10-CE9B50BF0C28}"/>
    <dgm:cxn modelId="{66EDABCF-57C2-443B-A36A-CA33F7FFE92F}" srcId="{F789C183-5E39-4186-90AD-914D68B7779D}" destId="{9C83C944-3BD8-446D-80EF-6E686C05D405}" srcOrd="1" destOrd="0" parTransId="{EE798422-F643-4042-9F60-4F97DA66972D}" sibTransId="{BEC85671-5235-4DC6-B2A2-895D62FA3B36}"/>
    <dgm:cxn modelId="{07FD3F47-8CD6-4938-B788-A873632C17D0}" type="presParOf" srcId="{6B0890F3-3C4D-43D7-ACBA-EDCE7AA76DD0}" destId="{343EA2CE-33D0-4DE6-AC7F-7CECBD245234}" srcOrd="0" destOrd="0" presId="urn:microsoft.com/office/officeart/2005/8/layout/vList2"/>
    <dgm:cxn modelId="{3822387B-6C42-4C4D-A4E2-266E17FF8C3A}" type="presParOf" srcId="{6B0890F3-3C4D-43D7-ACBA-EDCE7AA76DD0}" destId="{BED1DAEE-DF1C-4DBB-AF0B-F62AB6AD06C0}" srcOrd="1" destOrd="0" presId="urn:microsoft.com/office/officeart/2005/8/layout/vList2"/>
    <dgm:cxn modelId="{F45C43E0-6E0D-4B24-B155-2AF25B15F5A7}" type="presParOf" srcId="{6B0890F3-3C4D-43D7-ACBA-EDCE7AA76DD0}" destId="{86E83D9C-2C59-48A0-BFF3-118AB21C932D}" srcOrd="2" destOrd="0" presId="urn:microsoft.com/office/officeart/2005/8/layout/vList2"/>
    <dgm:cxn modelId="{F1B85063-AA00-4963-89FB-6AA54DF27DA0}" type="presParOf" srcId="{6B0890F3-3C4D-43D7-ACBA-EDCE7AA76DD0}" destId="{5B3ADD46-795E-4EA9-9835-44D9B3B5FAB5}" srcOrd="3" destOrd="0" presId="urn:microsoft.com/office/officeart/2005/8/layout/vList2"/>
    <dgm:cxn modelId="{6B2F8CF1-ADD0-4588-AD17-C1A196217F23}" type="presParOf" srcId="{6B0890F3-3C4D-43D7-ACBA-EDCE7AA76DD0}" destId="{D44741E4-7D74-4B82-AE0B-76245F3C49B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80E82-765B-4EAC-9676-4FAFDCE00FBD}">
      <dsp:nvSpPr>
        <dsp:cNvPr id="0" name=""/>
        <dsp:cNvSpPr/>
      </dsp:nvSpPr>
      <dsp:spPr>
        <a:xfrm>
          <a:off x="0" y="2613"/>
          <a:ext cx="4971603" cy="617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E2047-EFC6-417E-9B3B-6338A180220A}">
      <dsp:nvSpPr>
        <dsp:cNvPr id="0" name=""/>
        <dsp:cNvSpPr/>
      </dsp:nvSpPr>
      <dsp:spPr>
        <a:xfrm>
          <a:off x="18692" y="16517"/>
          <a:ext cx="33986" cy="339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70107-5F18-4779-84D1-06B9B1604823}">
      <dsp:nvSpPr>
        <dsp:cNvPr id="0" name=""/>
        <dsp:cNvSpPr/>
      </dsp:nvSpPr>
      <dsp:spPr>
        <a:xfrm>
          <a:off x="71371" y="2613"/>
          <a:ext cx="4590756" cy="151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25" tIns="160225" rIns="160225" bIns="1602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Voto Secreto – eleição dos candidatos aos poderes Executivo e Legislativo seria feita por meio  do voto secreto.</a:t>
          </a:r>
          <a:endParaRPr lang="en-US" sz="1400" kern="1200"/>
        </a:p>
      </dsp:txBody>
      <dsp:txXfrm>
        <a:off x="71371" y="2613"/>
        <a:ext cx="4590756" cy="1513933"/>
      </dsp:txXfrm>
    </dsp:sp>
    <dsp:sp modelId="{756F21D8-52A7-4A06-9FF9-CF5F9057C2DD}">
      <dsp:nvSpPr>
        <dsp:cNvPr id="0" name=""/>
        <dsp:cNvSpPr/>
      </dsp:nvSpPr>
      <dsp:spPr>
        <a:xfrm>
          <a:off x="0" y="1732823"/>
          <a:ext cx="4971603" cy="617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2F876-D426-4807-B102-3914249DF430}">
      <dsp:nvSpPr>
        <dsp:cNvPr id="0" name=""/>
        <dsp:cNvSpPr/>
      </dsp:nvSpPr>
      <dsp:spPr>
        <a:xfrm>
          <a:off x="18692" y="1746727"/>
          <a:ext cx="33986" cy="339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8E495-946F-4C7C-8ABC-63179379E485}">
      <dsp:nvSpPr>
        <dsp:cNvPr id="0" name=""/>
        <dsp:cNvSpPr/>
      </dsp:nvSpPr>
      <dsp:spPr>
        <a:xfrm>
          <a:off x="71371" y="1732823"/>
          <a:ext cx="4590756" cy="151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25" tIns="160225" rIns="160225" bIns="1602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Direitos Trabalhistas – direitos fundamentais teriam que ser garantido pelos empregadores, como salários mínimo, jornada de trabalho não superior a oito horas diárias, férias anuais remuneradas e indenização na demissão sem justa causa, entre outras medidas. Tambem foi proibido o trabalho de menores de 14 anos.</a:t>
          </a:r>
          <a:endParaRPr lang="en-US" sz="1400" kern="1200"/>
        </a:p>
      </dsp:txBody>
      <dsp:txXfrm>
        <a:off x="71371" y="1732823"/>
        <a:ext cx="4590756" cy="1513933"/>
      </dsp:txXfrm>
    </dsp:sp>
    <dsp:sp modelId="{4BA8898E-A6F0-477E-A600-C18288C51517}">
      <dsp:nvSpPr>
        <dsp:cNvPr id="0" name=""/>
        <dsp:cNvSpPr/>
      </dsp:nvSpPr>
      <dsp:spPr>
        <a:xfrm>
          <a:off x="0" y="3463033"/>
          <a:ext cx="4971603" cy="617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AA91D-E4BB-4A6E-8FF3-A2C11B86F32B}">
      <dsp:nvSpPr>
        <dsp:cNvPr id="0" name=""/>
        <dsp:cNvSpPr/>
      </dsp:nvSpPr>
      <dsp:spPr>
        <a:xfrm>
          <a:off x="18692" y="3476937"/>
          <a:ext cx="33986" cy="339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17B64-C773-449B-9339-B725FA0E9DE0}">
      <dsp:nvSpPr>
        <dsp:cNvPr id="0" name=""/>
        <dsp:cNvSpPr/>
      </dsp:nvSpPr>
      <dsp:spPr>
        <a:xfrm>
          <a:off x="71371" y="3463033"/>
          <a:ext cx="4590756" cy="151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25" tIns="160225" rIns="160225" bIns="1602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Nacionalismo econômico – As riquezas naturais do país, como jazidas minerais e quedas da agua capazes de gerar energia, ficaram sob a proteção do Estado brasileiro.</a:t>
          </a:r>
          <a:endParaRPr lang="en-US" sz="1400" kern="1200"/>
        </a:p>
      </dsp:txBody>
      <dsp:txXfrm>
        <a:off x="71371" y="3463033"/>
        <a:ext cx="4590756" cy="1513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47275-F9C7-4D55-AE0F-CED6D9F671B0}">
      <dsp:nvSpPr>
        <dsp:cNvPr id="0" name=""/>
        <dsp:cNvSpPr/>
      </dsp:nvSpPr>
      <dsp:spPr>
        <a:xfrm>
          <a:off x="0" y="262438"/>
          <a:ext cx="4971603" cy="14561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Em 1932, o escritor Plínio Salgado, Miguel Reale e outros intelectuais e políticos lançaram um manifesto à nação contendo os princípios do integralismo. </a:t>
          </a:r>
          <a:endParaRPr lang="en-US" sz="1500" kern="1200"/>
        </a:p>
      </dsp:txBody>
      <dsp:txXfrm>
        <a:off x="71081" y="333519"/>
        <a:ext cx="4829441" cy="1313939"/>
      </dsp:txXfrm>
    </dsp:sp>
    <dsp:sp modelId="{024A1F2E-5025-417A-AD84-ED3736F8A801}">
      <dsp:nvSpPr>
        <dsp:cNvPr id="0" name=""/>
        <dsp:cNvSpPr/>
      </dsp:nvSpPr>
      <dsp:spPr>
        <a:xfrm>
          <a:off x="0" y="1761739"/>
          <a:ext cx="4971603" cy="1456101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Era uma espécie de cópia, adaptação ao Brasil, de ideias Nazifascistas . Assim, foi criada Ação Integralista Brasileira (AIB), organização política que se expandiu  pelo país, conquistando a simpatia de muitos empresários, parte da classe média , parte do clero e de oficiais das forças Armadas.</a:t>
          </a:r>
          <a:endParaRPr lang="en-US" sz="1500" kern="1200"/>
        </a:p>
      </dsp:txBody>
      <dsp:txXfrm>
        <a:off x="71081" y="1832820"/>
        <a:ext cx="4829441" cy="1313939"/>
      </dsp:txXfrm>
    </dsp:sp>
    <dsp:sp modelId="{4B9B8C27-7DBC-41CE-8D21-65E43D3FED96}">
      <dsp:nvSpPr>
        <dsp:cNvPr id="0" name=""/>
        <dsp:cNvSpPr/>
      </dsp:nvSpPr>
      <dsp:spPr>
        <a:xfrm>
          <a:off x="0" y="3261041"/>
          <a:ext cx="4971603" cy="1456101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Combatiam ao comunismo, nacionalismo exacerbado, o Estado todo poderoso, a disciplina e a hierarquia dentro da sociedade e a entrega do poder a um único  chefe integralista.</a:t>
          </a:r>
          <a:endParaRPr lang="en-US" sz="1500" kern="1200"/>
        </a:p>
      </dsp:txBody>
      <dsp:txXfrm>
        <a:off x="71081" y="3332122"/>
        <a:ext cx="4829441" cy="1313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663D5-606B-48FE-9384-97197A97A9C4}">
      <dsp:nvSpPr>
        <dsp:cNvPr id="0" name=""/>
        <dsp:cNvSpPr/>
      </dsp:nvSpPr>
      <dsp:spPr>
        <a:xfrm>
          <a:off x="0" y="4843"/>
          <a:ext cx="5061049" cy="10610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095C2-84DA-4650-B7B9-785C1FDDFDF6}">
      <dsp:nvSpPr>
        <dsp:cNvPr id="0" name=""/>
        <dsp:cNvSpPr/>
      </dsp:nvSpPr>
      <dsp:spPr>
        <a:xfrm>
          <a:off x="320972" y="243583"/>
          <a:ext cx="584156" cy="583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1428D-0337-44BB-A3DE-67D22D8EA6D8}">
      <dsp:nvSpPr>
        <dsp:cNvPr id="0" name=""/>
        <dsp:cNvSpPr/>
      </dsp:nvSpPr>
      <dsp:spPr>
        <a:xfrm>
          <a:off x="1226102" y="4843"/>
          <a:ext cx="3797810" cy="112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15" tIns="119315" rIns="119315" bIns="1193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Agricultura do Café falida devido a crise de 1929, milhares de trabalhadores do campo desempregado.</a:t>
          </a:r>
          <a:endParaRPr lang="en-US" sz="1400" kern="1200"/>
        </a:p>
      </dsp:txBody>
      <dsp:txXfrm>
        <a:off x="1226102" y="4843"/>
        <a:ext cx="3797810" cy="1127382"/>
      </dsp:txXfrm>
    </dsp:sp>
    <dsp:sp modelId="{0E54975B-89E3-41BE-B56E-6675FF09C369}">
      <dsp:nvSpPr>
        <dsp:cNvPr id="0" name=""/>
        <dsp:cNvSpPr/>
      </dsp:nvSpPr>
      <dsp:spPr>
        <a:xfrm>
          <a:off x="0" y="1414072"/>
          <a:ext cx="5061049" cy="1061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1F755-90D9-4BE7-9328-42C1BC7D0EF6}">
      <dsp:nvSpPr>
        <dsp:cNvPr id="0" name=""/>
        <dsp:cNvSpPr/>
      </dsp:nvSpPr>
      <dsp:spPr>
        <a:xfrm>
          <a:off x="320972" y="1652812"/>
          <a:ext cx="584156" cy="583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DDBC3-8BEB-493A-B022-7DCED2698111}">
      <dsp:nvSpPr>
        <dsp:cNvPr id="0" name=""/>
        <dsp:cNvSpPr/>
      </dsp:nvSpPr>
      <dsp:spPr>
        <a:xfrm>
          <a:off x="1226102" y="1414072"/>
          <a:ext cx="3797810" cy="112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15" tIns="119315" rIns="119315" bIns="1193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Vargas para combater a crise do café proibiu o plantio de café e mandou queimar milhões de sacas estocadas em depósitos do governo.</a:t>
          </a:r>
          <a:endParaRPr lang="en-US" sz="1400" kern="1200"/>
        </a:p>
      </dsp:txBody>
      <dsp:txXfrm>
        <a:off x="1226102" y="1414072"/>
        <a:ext cx="3797810" cy="1127382"/>
      </dsp:txXfrm>
    </dsp:sp>
    <dsp:sp modelId="{B2ABD5E0-92F7-4D24-892B-18CC0ACE848A}">
      <dsp:nvSpPr>
        <dsp:cNvPr id="0" name=""/>
        <dsp:cNvSpPr/>
      </dsp:nvSpPr>
      <dsp:spPr>
        <a:xfrm>
          <a:off x="0" y="2823301"/>
          <a:ext cx="5061049" cy="10610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82AA4-548E-4312-AE69-861FC7E8A162}">
      <dsp:nvSpPr>
        <dsp:cNvPr id="0" name=""/>
        <dsp:cNvSpPr/>
      </dsp:nvSpPr>
      <dsp:spPr>
        <a:xfrm>
          <a:off x="320972" y="3062041"/>
          <a:ext cx="584156" cy="583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B2629-6415-42BC-BE5C-219A6BA872AB}">
      <dsp:nvSpPr>
        <dsp:cNvPr id="0" name=""/>
        <dsp:cNvSpPr/>
      </dsp:nvSpPr>
      <dsp:spPr>
        <a:xfrm>
          <a:off x="1226102" y="2823301"/>
          <a:ext cx="3797810" cy="112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15" tIns="119315" rIns="119315" bIns="1193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 partir de 1939 o café voltou a ter bom preço.</a:t>
          </a:r>
          <a:endParaRPr lang="en-US" sz="1400" kern="1200"/>
        </a:p>
      </dsp:txBody>
      <dsp:txXfrm>
        <a:off x="1226102" y="2823301"/>
        <a:ext cx="3797810" cy="1127382"/>
      </dsp:txXfrm>
    </dsp:sp>
    <dsp:sp modelId="{CC66F35E-1F9B-440C-AD67-F9D10EE3C132}">
      <dsp:nvSpPr>
        <dsp:cNvPr id="0" name=""/>
        <dsp:cNvSpPr/>
      </dsp:nvSpPr>
      <dsp:spPr>
        <a:xfrm>
          <a:off x="0" y="4232530"/>
          <a:ext cx="5061049" cy="1061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78ACE-89DA-4A2D-9932-8563E700C1C2}">
      <dsp:nvSpPr>
        <dsp:cNvPr id="0" name=""/>
        <dsp:cNvSpPr/>
      </dsp:nvSpPr>
      <dsp:spPr>
        <a:xfrm>
          <a:off x="321286" y="4471270"/>
          <a:ext cx="584156" cy="5835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0F3AC-908B-44FB-A052-7684CE15214C}">
      <dsp:nvSpPr>
        <dsp:cNvPr id="0" name=""/>
        <dsp:cNvSpPr/>
      </dsp:nvSpPr>
      <dsp:spPr>
        <a:xfrm>
          <a:off x="1226729" y="4232530"/>
          <a:ext cx="3757649" cy="112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15" tIns="119315" rIns="119315" bIns="11931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Mas o governo buscou diversificar  a produção da agricultura dando incentivos ao algodão, cana-de açucar, óleos vegetais, frutas tropicais, mas o lucro dessas culturas eram inferiores ao café.</a:t>
          </a:r>
          <a:endParaRPr lang="en-US" sz="1400" kern="1200"/>
        </a:p>
      </dsp:txBody>
      <dsp:txXfrm>
        <a:off x="1226729" y="4232530"/>
        <a:ext cx="3757649" cy="11273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EA2CE-33D0-4DE6-AC7F-7CECBD245234}">
      <dsp:nvSpPr>
        <dsp:cNvPr id="0" name=""/>
        <dsp:cNvSpPr/>
      </dsp:nvSpPr>
      <dsp:spPr>
        <a:xfrm>
          <a:off x="0" y="196702"/>
          <a:ext cx="4971603" cy="14864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Getulio incentivou o aumento da industrialização nacional.</a:t>
          </a:r>
          <a:endParaRPr lang="en-US" sz="2200" kern="1200"/>
        </a:p>
      </dsp:txBody>
      <dsp:txXfrm>
        <a:off x="72564" y="269266"/>
        <a:ext cx="4826475" cy="1341357"/>
      </dsp:txXfrm>
    </dsp:sp>
    <dsp:sp modelId="{86E83D9C-2C59-48A0-BFF3-118AB21C932D}">
      <dsp:nvSpPr>
        <dsp:cNvPr id="0" name=""/>
        <dsp:cNvSpPr/>
      </dsp:nvSpPr>
      <dsp:spPr>
        <a:xfrm>
          <a:off x="0" y="1746547"/>
          <a:ext cx="4971603" cy="1486485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 política de industrialização de Vargas visava substituir as importações de artigos estrangeiros por artigos e fabricação nacional.</a:t>
          </a:r>
          <a:endParaRPr lang="en-US" sz="2200" kern="1200"/>
        </a:p>
      </dsp:txBody>
      <dsp:txXfrm>
        <a:off x="72564" y="1819111"/>
        <a:ext cx="4826475" cy="1341357"/>
      </dsp:txXfrm>
    </dsp:sp>
    <dsp:sp modelId="{D44741E4-7D74-4B82-AE0B-76245F3C49B2}">
      <dsp:nvSpPr>
        <dsp:cNvPr id="0" name=""/>
        <dsp:cNvSpPr/>
      </dsp:nvSpPr>
      <dsp:spPr>
        <a:xfrm>
          <a:off x="0" y="3296393"/>
          <a:ext cx="4971603" cy="1486485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Em consequência, o número de fabricas da indústria nacional (alimentos,</a:t>
          </a:r>
          <a:endParaRPr lang="en-US" sz="2200" kern="1200"/>
        </a:p>
      </dsp:txBody>
      <dsp:txXfrm>
        <a:off x="72564" y="3368957"/>
        <a:ext cx="4826475" cy="1341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16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88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19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72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3523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85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32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40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11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46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52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83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61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2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34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6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11760" y="2996952"/>
            <a:ext cx="6480048" cy="2301240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 – Era Vargas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63952" y="5373216"/>
            <a:ext cx="6480048" cy="1752600"/>
          </a:xfrm>
        </p:spPr>
        <p:txBody>
          <a:bodyPr/>
          <a:lstStyle/>
          <a:p>
            <a:r>
              <a:rPr lang="pt-BR" dirty="0" err="1"/>
              <a:t>Profº</a:t>
            </a:r>
            <a:r>
              <a:rPr lang="pt-BR" dirty="0"/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governo provisor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8" r="23291" b="2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035422" y="1678665"/>
            <a:ext cx="291587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600"/>
              <a:t>Governo Provisório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035422" y="4050833"/>
            <a:ext cx="2920080" cy="1096899"/>
          </a:xfrm>
        </p:spPr>
        <p:txBody>
          <a:bodyPr>
            <a:normAutofit/>
          </a:bodyPr>
          <a:lstStyle/>
          <a:p>
            <a:r>
              <a:rPr lang="pt-BR" dirty="0" err="1"/>
              <a:t>Profº</a:t>
            </a:r>
            <a:r>
              <a:rPr lang="pt-BR" dirty="0"/>
              <a:t> Bruno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Governo Provisório ( 1930 – 1934)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Getulio suspende a constituição de </a:t>
            </a:r>
            <a:r>
              <a:rPr lang="pt-BR"/>
              <a:t>1891, fecha o congresso nacional, assembleias legislativas </a:t>
            </a:r>
            <a:r>
              <a:rPr lang="pt-BR" dirty="0"/>
              <a:t>e camarás municipais, indica interventores militares para chefiar os estados.</a:t>
            </a:r>
            <a:endParaRPr lang="pt-BR"/>
          </a:p>
          <a:p>
            <a:r>
              <a:rPr lang="pt-BR"/>
              <a:t>Getulio com a entrega dos poderes estaduais aos militares tenentistas eliminar  a velha estrutura oligárquica e forças políticas tradicionais</a:t>
            </a:r>
            <a:r>
              <a:rPr lang="pt-BR" dirty="0"/>
              <a:t>, não eliminaram mas reduziram o poder das velhas oligarquias.</a:t>
            </a:r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pt-BR" sz="3300">
                <a:solidFill>
                  <a:schemeClr val="bg1"/>
                </a:solidFill>
              </a:rPr>
              <a:t>Revolta de São Paulo (1932)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>
                <a:solidFill>
                  <a:schemeClr val="bg1"/>
                </a:solidFill>
              </a:rPr>
              <a:t>Centralização do poder</a:t>
            </a:r>
          </a:p>
          <a:p>
            <a:pPr>
              <a:lnSpc>
                <a:spcPct val="90000"/>
              </a:lnSpc>
            </a:pPr>
            <a:r>
              <a:rPr lang="pt-BR" sz="1400">
                <a:solidFill>
                  <a:schemeClr val="bg1"/>
                </a:solidFill>
              </a:rPr>
              <a:t>Preocupação com questões sociais dos trabalhadores.</a:t>
            </a:r>
          </a:p>
          <a:p>
            <a:pPr>
              <a:lnSpc>
                <a:spcPct val="90000"/>
              </a:lnSpc>
            </a:pPr>
            <a:r>
              <a:rPr lang="pt-BR" sz="1400">
                <a:solidFill>
                  <a:schemeClr val="bg1"/>
                </a:solidFill>
              </a:rPr>
              <a:t>Interesse de defesa nacional</a:t>
            </a:r>
          </a:p>
          <a:p>
            <a:pPr>
              <a:lnSpc>
                <a:spcPct val="90000"/>
              </a:lnSpc>
            </a:pPr>
            <a:r>
              <a:rPr lang="pt-BR" sz="1400">
                <a:solidFill>
                  <a:schemeClr val="bg1"/>
                </a:solidFill>
              </a:rPr>
              <a:t>Assustando paulistas que queriam a volta da republica velha.</a:t>
            </a:r>
          </a:p>
          <a:p>
            <a:pPr>
              <a:lnSpc>
                <a:spcPct val="90000"/>
              </a:lnSpc>
            </a:pPr>
            <a:r>
              <a:rPr lang="pt-BR" sz="1400">
                <a:solidFill>
                  <a:schemeClr val="bg1"/>
                </a:solidFill>
              </a:rPr>
              <a:t>Paulistas organizam-se em volta do PD – Partido Democrático  que tinha apoiado a revolução de 30 mas estavam descontentes.</a:t>
            </a:r>
          </a:p>
          <a:p>
            <a:pPr>
              <a:lnSpc>
                <a:spcPct val="90000"/>
              </a:lnSpc>
            </a:pPr>
            <a:r>
              <a:rPr lang="pt-BR" sz="1400">
                <a:solidFill>
                  <a:schemeClr val="bg1"/>
                </a:solidFill>
              </a:rPr>
              <a:t>A oposição exigia a nomeação de um interventor civil.</a:t>
            </a:r>
          </a:p>
        </p:txBody>
      </p:sp>
      <p:pic>
        <p:nvPicPr>
          <p:cNvPr id="6148" name="Picture 4" descr="Resultado de imagem para governo proviso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976133"/>
            <a:ext cx="3857625" cy="2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AutoShape 2" descr="Resultado de imagem para governo proviso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" y="-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9940" name="Picture 4" descr="http://www.museudantu.org.br/RiodeJaneiro/bondflor.jpg"/>
          <p:cNvPicPr>
            <a:picLocks noChangeAspect="1" noChangeArrowheads="1"/>
          </p:cNvPicPr>
          <p:nvPr/>
        </p:nvPicPr>
        <p:blipFill rotWithShape="1">
          <a:blip r:embed="rId2" cstate="print"/>
          <a:srcRect l="30969" r="21229" b="2"/>
          <a:stretch/>
        </p:blipFill>
        <p:spPr bwMode="auto">
          <a:xfrm>
            <a:off x="4645776" y="10"/>
            <a:ext cx="4498224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</p:spPr>
      </p:pic>
      <p:pic>
        <p:nvPicPr>
          <p:cNvPr id="39938" name="Picture 2" descr="http://historiadorio.files.wordpress.com/2012/10/antiga-central-do-brasil.jpg"/>
          <p:cNvPicPr>
            <a:picLocks noChangeAspect="1" noChangeArrowheads="1"/>
          </p:cNvPicPr>
          <p:nvPr/>
        </p:nvPicPr>
        <p:blipFill rotWithShape="1">
          <a:blip r:embed="rId3" cstate="print"/>
          <a:srcRect r="2276" b="2"/>
          <a:stretch/>
        </p:blipFill>
        <p:spPr bwMode="auto">
          <a:xfrm>
            <a:off x="20" y="10"/>
            <a:ext cx="6856287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4826087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548" y="2093887"/>
            <a:ext cx="3145357" cy="880985"/>
          </a:xfrm>
        </p:spPr>
        <p:txBody>
          <a:bodyPr anchor="ctr">
            <a:normAutofit/>
          </a:bodyPr>
          <a:lstStyle/>
          <a:p>
            <a:r>
              <a:rPr lang="pt-BR" sz="2400"/>
              <a:t>O velho e o novo vivem lado a lado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500"/>
              <a:t>Constituição de 1934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id="{F166BC6F-1F9E-4A27-B01C-12944E222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65684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Governo Constitucional  1934 - 1937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39476" y="5569874"/>
            <a:ext cx="6216024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/>
          </a:p>
        </p:txBody>
      </p:sp>
      <p:pic>
        <p:nvPicPr>
          <p:cNvPr id="9218" name="Picture 2" descr="Resultado de imagem para governo constitucional era varg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1"/>
          <a:stretch/>
        </p:blipFill>
        <p:spPr bwMode="auto">
          <a:xfrm>
            <a:off x="508000" y="468621"/>
            <a:ext cx="6206002" cy="3635025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8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sz="2800" dirty="0"/>
              <a:t>Governo Constitucional (1934 – 1937) – INTEGRALISMO E ALIANCISMO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Nessa fase do período Getulista, dois grupos políticos, com ideologias totalmente diversas, destacaram-se na vida pública brasileira: os integralistas e os aliancistas.</a:t>
            </a:r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500"/>
              <a:t>Integralismo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FEC1F48-5F53-4360-B5F3-783022ECC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75589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http://www.brasilescola.com/upload/conteudo/images/a-ideologia-as-acoes-integralismo-no-brasil-1318935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21285" y="1131994"/>
            <a:ext cx="6902836" cy="4590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i.ebayimg.com/t/BRAZIL-O-BRASIL-PRECISA-DE-VOCE-FORA-DO-INTEGRALISMO-NAO-HA-NACIONALISMO-/00/s/Nzk5WDU2OQ==/$(KGrHqR,!jYE6D0u1twHBOnr8SKctQ~~60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27204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Agonia da República Velha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/>
              <a:t>- Crise econômica de 1929 afeta o Brasil e o Mundo.</a:t>
            </a:r>
          </a:p>
          <a:p>
            <a:pPr>
              <a:lnSpc>
                <a:spcPct val="90000"/>
              </a:lnSpc>
            </a:pPr>
            <a:r>
              <a:rPr lang="pt-BR" sz="1700"/>
              <a:t>- O Brasil dependia das exportações de café para os Norte americanos, em consequência o café subiu.</a:t>
            </a:r>
          </a:p>
          <a:p>
            <a:pPr>
              <a:lnSpc>
                <a:spcPct val="90000"/>
              </a:lnSpc>
            </a:pPr>
            <a:r>
              <a:rPr lang="pt-BR" sz="1700"/>
              <a:t>- Numa tentativa de segurar os preços milhares de sacas de café foram queimadas, foi em vão, a estrutura da Republica velha foi abalada.</a:t>
            </a:r>
          </a:p>
        </p:txBody>
      </p:sp>
      <p:pic>
        <p:nvPicPr>
          <p:cNvPr id="1026" name="Picture 2" descr="Resultado de imagem para republica velh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r="13422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Aliancismo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ANL  - Aliança Nacional Liberal</a:t>
            </a:r>
          </a:p>
          <a:p>
            <a:r>
              <a:rPr lang="pt-BR">
                <a:solidFill>
                  <a:srgbClr val="FFFFFF"/>
                </a:solidFill>
              </a:rPr>
              <a:t>Reunia grupos de varias tendências – Sociais Democratas, Socialistas, Anarquistas e Comunistas.</a:t>
            </a:r>
          </a:p>
          <a:p>
            <a:r>
              <a:rPr lang="pt-BR">
                <a:solidFill>
                  <a:srgbClr val="FFFFFF"/>
                </a:solidFill>
              </a:rPr>
              <a:t>Principal corrente comunista – Luís Carlos Prestes</a:t>
            </a:r>
          </a:p>
          <a:p>
            <a:r>
              <a:rPr lang="pt-BR">
                <a:solidFill>
                  <a:srgbClr val="FFFFFF"/>
                </a:solidFill>
              </a:rPr>
              <a:t>Nacionalização das empresas estrangeiras</a:t>
            </a:r>
          </a:p>
          <a:p>
            <a:r>
              <a:rPr lang="pt-BR">
                <a:solidFill>
                  <a:srgbClr val="FFFFFF"/>
                </a:solidFill>
              </a:rPr>
              <a:t>6 – Mil Sedes espalhadas pelo país</a:t>
            </a:r>
          </a:p>
          <a:p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04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INTENTONA COMUNISTA (1935)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Em novembro de 1935, eclodiu a chamada Intentona Comunista, uma tentativa de golpe militar para a conquista do poder que, efetivamente, ficou restrita a batalhões  o Rio Grande do Norte Pernambuco e Rio de Janeiro, Todas foram prontamente dominadas pelas forças governamentais.</a:t>
            </a:r>
          </a:p>
          <a:p>
            <a:r>
              <a:rPr lang="pt-BR">
                <a:solidFill>
                  <a:srgbClr val="FFFFFF"/>
                </a:solidFill>
              </a:rPr>
              <a:t>A intentona Comunista serviu de pretexto para o governo tornar-se ainda mais autoritário. Em nome do ‘Perigo Comunista”, foram presos milhares de sindicalistas, operários, militares e intelectuais acusados de atividades subversivas contra o governo.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dirty="0"/>
              <a:t>PESQUISAS RECENTES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r>
              <a:rPr lang="pt-BR"/>
              <a:t>Tendo pesquisado os arquivos secretos de Moscou (1993), o jornalista </a:t>
            </a:r>
            <a:r>
              <a:rPr lang="pt-BR" err="1"/>
              <a:t>william</a:t>
            </a:r>
            <a:r>
              <a:rPr lang="pt-BR"/>
              <a:t> </a:t>
            </a:r>
            <a:r>
              <a:rPr lang="pt-BR" err="1"/>
              <a:t>waack</a:t>
            </a:r>
            <a:r>
              <a:rPr lang="pt-BR"/>
              <a:t> revelou as estreitas ligações entre os comunistas brasileiros e a liderança mundial do comunismo (a internacional comunista). </a:t>
            </a:r>
          </a:p>
          <a:p>
            <a:r>
              <a:rPr lang="pt-BR"/>
              <a:t>As pesquisas mostram a ação, do Rio de Janeiro, da primeira filial dos serviços secretos de Moscou, da qual faria parte Olga Benário (espiã soviética), a primeira mulher de Luíz Carlos Prestes.</a:t>
            </a:r>
          </a:p>
          <a:p>
            <a:r>
              <a:rPr lang="pt-BR"/>
              <a:t>A partir de informações distorcidas sobre o Brasil, transmitidas por Prestes, a internacional comunista autorizou o levante de 1935, que </a:t>
            </a:r>
            <a:r>
              <a:rPr lang="pt-BR" err="1"/>
              <a:t>acbou</a:t>
            </a:r>
            <a:r>
              <a:rPr lang="pt-BR"/>
              <a:t> fracassando.</a:t>
            </a:r>
            <a:endParaRPr lang="pt-BR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Governo Ditatorial (1937 – 1945)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 mandado de GV terminava em 1938.</a:t>
            </a:r>
          </a:p>
          <a:p>
            <a:r>
              <a:rPr lang="pt-BR">
                <a:solidFill>
                  <a:srgbClr val="FFFFFF"/>
                </a:solidFill>
              </a:rPr>
              <a:t>GV falava que iria respeitar o prazo mas nos bastidores planejava um golpe de estado.</a:t>
            </a:r>
          </a:p>
          <a:p>
            <a:r>
              <a:rPr lang="pt-BR">
                <a:solidFill>
                  <a:srgbClr val="FFFFFF"/>
                </a:solidFill>
              </a:rPr>
              <a:t>Em setembro de 1937 o exercito havia descoberto um suposto Plano Cohen que seria pra destruir regime democrático.</a:t>
            </a:r>
          </a:p>
          <a:p>
            <a:r>
              <a:rPr lang="pt-BR">
                <a:solidFill>
                  <a:srgbClr val="FFFFFF"/>
                </a:solidFill>
              </a:rPr>
              <a:t>Na verdade tratava de uma farsa armada pelo próprio governo com ajuda dos integralistas.</a:t>
            </a:r>
          </a:p>
          <a:p>
            <a:r>
              <a:rPr lang="pt-BR">
                <a:solidFill>
                  <a:srgbClr val="FFFFFF"/>
                </a:solidFill>
              </a:rPr>
              <a:t>Em 1937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8" name="Group 7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0752" y="1265314"/>
            <a:ext cx="3224750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Estado Novo – 1939 - 1945</a:t>
            </a:r>
          </a:p>
        </p:txBody>
      </p:sp>
      <p:sp>
        <p:nvSpPr>
          <p:cNvPr id="8199" name="Isosceles Triangle 84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6" name="Picture 4" descr="Resultado de imagem para Estado No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453" y="1301461"/>
            <a:ext cx="2824269" cy="42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82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Culto a Vargas </a:t>
            </a:r>
            <a:br>
              <a:rPr lang="pt-BR" sz="2800"/>
            </a:br>
            <a:r>
              <a:rPr lang="pt-BR" sz="2800"/>
              <a:t>A propaganda política durante </a:t>
            </a:r>
            <a:br>
              <a:rPr lang="pt-BR" sz="2800"/>
            </a:br>
            <a:r>
              <a:rPr lang="pt-BR" sz="2800"/>
              <a:t>O Estado Novo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26" y="2160590"/>
            <a:ext cx="6353174" cy="34292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Em 1941, o governo implanta o Departamento de imprensa e propaganda (DIP) como órgão da presidência da Republica para o culto à personalidade de Getulio.</a:t>
            </a:r>
          </a:p>
          <a:p>
            <a:pPr>
              <a:lnSpc>
                <a:spcPct val="90000"/>
              </a:lnSpc>
            </a:pPr>
            <a:r>
              <a:rPr lang="pt-BR" sz="1100"/>
              <a:t>O mais importante veiculo de propaganda utilizando pelo DIP era a Rádio Nacional – que logo contratou enorme elenco de artistas e alcançou público incontável. Outros veículos fundamentais  utilizados eram os jornais A manha e A Noite, do Rio, A noite, de S. Paulo, todos integrados nas empresas incorporadas ao Patrimônio da União.</a:t>
            </a:r>
          </a:p>
          <a:p>
            <a:pPr>
              <a:lnSpc>
                <a:spcPct val="90000"/>
              </a:lnSpc>
            </a:pPr>
            <a:r>
              <a:rPr lang="pt-BR" sz="1100"/>
              <a:t>Intelectuais como Almir  de Andrade, </a:t>
            </a:r>
            <a:r>
              <a:rPr lang="pt-BR" sz="1100" err="1"/>
              <a:t>Múcio</a:t>
            </a:r>
            <a:r>
              <a:rPr lang="pt-BR" sz="1100"/>
              <a:t> Leão, Cassiano Ricardo, </a:t>
            </a:r>
            <a:r>
              <a:rPr lang="pt-BR" sz="1100" err="1"/>
              <a:t>Origenes</a:t>
            </a:r>
            <a:r>
              <a:rPr lang="pt-BR" sz="1100"/>
              <a:t> Lessa e diversos outros </a:t>
            </a:r>
            <a:r>
              <a:rPr lang="pt-BR" sz="1100" err="1"/>
              <a:t>atraves</a:t>
            </a:r>
            <a:r>
              <a:rPr lang="pt-BR" sz="1100"/>
              <a:t> da Radio Nacional, mobilizava compositores como Lamartine Babo, Ari Barroso, Almirante, </a:t>
            </a:r>
            <a:r>
              <a:rPr lang="pt-BR" sz="1100" err="1"/>
              <a:t>Oduvaldo</a:t>
            </a:r>
            <a:r>
              <a:rPr lang="pt-BR" sz="1100"/>
              <a:t> </a:t>
            </a:r>
            <a:r>
              <a:rPr lang="pt-BR" sz="1100" err="1"/>
              <a:t>viana</a:t>
            </a:r>
            <a:r>
              <a:rPr lang="pt-BR" sz="1100"/>
              <a:t> e diversos outros grandes figuras da música popular.</a:t>
            </a:r>
          </a:p>
          <a:p>
            <a:pPr>
              <a:lnSpc>
                <a:spcPct val="90000"/>
              </a:lnSpc>
            </a:pPr>
            <a:r>
              <a:rPr lang="pt-BR" sz="1100"/>
              <a:t>O Estado Novo recrutou </a:t>
            </a:r>
            <a:r>
              <a:rPr lang="pt-BR" sz="1100" err="1"/>
              <a:t>tambem</a:t>
            </a:r>
            <a:r>
              <a:rPr lang="pt-BR" sz="1100"/>
              <a:t>, para seu aparato </a:t>
            </a:r>
            <a:r>
              <a:rPr lang="pt-BR" sz="1100" err="1"/>
              <a:t>politico</a:t>
            </a:r>
            <a:r>
              <a:rPr lang="pt-BR" sz="1100"/>
              <a:t>, o sistema escolar, através da revisão dos programas, da </a:t>
            </a:r>
            <a:r>
              <a:rPr lang="pt-BR" sz="1100" err="1"/>
              <a:t>obrigatoridade</a:t>
            </a:r>
            <a:r>
              <a:rPr lang="pt-BR" sz="1100"/>
              <a:t> do ensino </a:t>
            </a:r>
            <a:r>
              <a:rPr lang="pt-BR" sz="1100" err="1"/>
              <a:t>civico</a:t>
            </a:r>
            <a:r>
              <a:rPr lang="pt-BR" sz="1100"/>
              <a:t>, dos desportos, do canto coral e de desfiles majestosos, além da edição de livros didáticos, que eram manuais de propaganda do regime e culto a Getúlio Vargas.</a:t>
            </a:r>
          </a:p>
          <a:p>
            <a:pPr>
              <a:lnSpc>
                <a:spcPct val="90000"/>
              </a:lnSpc>
            </a:pPr>
            <a:endParaRPr lang="pt-BR" sz="1100"/>
          </a:p>
          <a:p>
            <a:pPr>
              <a:lnSpc>
                <a:spcPct val="90000"/>
              </a:lnSpc>
            </a:pPr>
            <a:r>
              <a:rPr lang="pt-BR" sz="1100"/>
              <a:t>Darcy Ribeiro – Aos trancos e Barrancos – como o Brasil deu no que deu, Rio de Janeiro, Guanabara, 1985. Texto adaptado.</a:t>
            </a:r>
          </a:p>
          <a:p>
            <a:pPr>
              <a:lnSpc>
                <a:spcPct val="90000"/>
              </a:lnSpc>
            </a:pPr>
            <a:endParaRPr lang="pt-BR" sz="110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476" y="4473226"/>
            <a:ext cx="6216026" cy="1096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Culto a Vargas</a:t>
            </a:r>
          </a:p>
        </p:txBody>
      </p:sp>
      <p:pic>
        <p:nvPicPr>
          <p:cNvPr id="40962" name="Picture 2" descr="https://encrypted-tbn1.gstatic.com/images?q=tbn:ANd9GcSTROfeT6PbYELAuXgY9uUNwFrtQ7PDspMK6zngaaV0R2CucoxG"/>
          <p:cNvPicPr>
            <a:picLocks noChangeAspect="1" noChangeArrowheads="1"/>
          </p:cNvPicPr>
          <p:nvPr/>
        </p:nvPicPr>
        <p:blipFill rotWithShape="1">
          <a:blip r:embed="rId2" cstate="print"/>
          <a:srcRect t="5054" r="-1" b="15198"/>
          <a:stretch/>
        </p:blipFill>
        <p:spPr bwMode="auto">
          <a:xfrm>
            <a:off x="739476" y="609600"/>
            <a:ext cx="3022287" cy="3635025"/>
          </a:xfrm>
          <a:prstGeom prst="rect">
            <a:avLst/>
          </a:prstGeom>
          <a:noFill/>
        </p:spPr>
      </p:pic>
      <p:pic>
        <p:nvPicPr>
          <p:cNvPr id="40964" name="Picture 4" descr="http://2.bp.blogspot.com/_lOSe7CxJx6Q/SX_TJkhKhHI/AAAAAAAAApQ/H3MGkr1Y8qM/s400/Vargas+-+exalta%C3%A7%C3%A3o+de+Getulio+em+Cartaz+produzido+pela+DIP+convocando+trabalhadores+para+comemorar+o+1+de+maio.jpg"/>
          <p:cNvPicPr>
            <a:picLocks noChangeAspect="1" noChangeArrowheads="1"/>
          </p:cNvPicPr>
          <p:nvPr/>
        </p:nvPicPr>
        <p:blipFill rotWithShape="1">
          <a:blip r:embed="rId3" cstate="print"/>
          <a:srcRect t="3023" r="4" b="17900"/>
          <a:stretch/>
        </p:blipFill>
        <p:spPr bwMode="auto">
          <a:xfrm>
            <a:off x="3933214" y="608009"/>
            <a:ext cx="3022287" cy="363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Estado Novo e Segunda Guerra Mundial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De  1939 – 1945, o mundo foi abalado pela Segunda Guerra Mundial.</a:t>
            </a:r>
          </a:p>
          <a:p>
            <a:r>
              <a:rPr lang="pt-BR" dirty="0"/>
              <a:t>Getulio tentou manter o Brasil neutro e com isso soube tirar vantagens econômicas.</a:t>
            </a:r>
          </a:p>
          <a:p>
            <a:r>
              <a:rPr lang="pt-BR" dirty="0"/>
              <a:t>Em seus ministérios havia simpatizantes tanto das potencias do eixo como defensores das potencias aliadas.</a:t>
            </a:r>
          </a:p>
          <a:p>
            <a:r>
              <a:rPr lang="pt-BR" dirty="0"/>
              <a:t>O Brasil a partir de 1941 obteve apoio dos </a:t>
            </a:r>
            <a:r>
              <a:rPr lang="pt-BR" dirty="0" err="1"/>
              <a:t>E.U.</a:t>
            </a:r>
            <a:r>
              <a:rPr lang="pt-BR" dirty="0"/>
              <a:t>A conseguindo empréstimo para o financiamento da Siderúrgica Nacional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Política econômica do Estado Novo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Com relação à economia, Vargas empenhou-se em estabilizar a situação da cafeicultura e, ao mesmo tempo, diversificar a produção agrícola além  disso, estimulou  o desenvolvimento industrial.</a:t>
            </a:r>
          </a:p>
          <a:p>
            <a:endParaRPr lang="pt-BR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800"/>
              <a:t>Agricultura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28AFEAF-A4CD-4A85-813A-E3C052810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794364"/>
              </p:ext>
            </p:extLst>
          </p:nvPr>
        </p:nvGraphicFramePr>
        <p:xfrm>
          <a:off x="3687414" y="944563"/>
          <a:ext cx="5061050" cy="536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4" descr="Resultado de imagem para politica do cafe com lei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446" y="1131994"/>
            <a:ext cx="6120514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63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2700"/>
              <a:t>Industrialização</a:t>
            </a: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Espaço Reservado para Conteúdo 2">
            <a:extLst>
              <a:ext uri="{FF2B5EF4-FFF2-40B4-BE49-F238E27FC236}">
                <a16:creationId xmlns:a16="http://schemas.microsoft.com/office/drawing/2014/main" id="{BB0C3B20-1270-4DE5-93EB-F31E95F5D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62036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Política Trabalhista do Estado Novo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>
                <a:solidFill>
                  <a:srgbClr val="FFFFFF"/>
                </a:solidFill>
              </a:rPr>
              <a:t>Desenvolvimento urbano de São Paulo e rio vinda de trabalhadores rurais vindo do nordeste, fugindo da miséria e exploração que sofriam aumentando a mão de obra nas industrias do sudeste.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rgbClr val="FFFFFF"/>
                </a:solidFill>
              </a:rPr>
              <a:t>Aumento o numero de operários e muitos queriam aumentar o seu direito, Getulio Vargas elaborou uma nova política trabalhista, exercendo o controle sobre esses traves dos sindicatos.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rgbClr val="FFFFFF"/>
                </a:solidFill>
              </a:rPr>
              <a:t>Esta política é inspirada na carta do Lavoro (carta do trabalho), criada pelo fascismo italiano.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rgbClr val="FFFFFF"/>
                </a:solidFill>
              </a:rPr>
              <a:t>Leis trabalhistas asseguravam direitos  básicos como: férias remuneradas, jornada diária não superior a oito horas, proteção ao trabalho da mulher e do menor, estabilidade do emprego.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rgbClr val="FFFFFF"/>
                </a:solidFill>
              </a:rPr>
              <a:t>Em 1943 fundou-se a CLT – Consolidação das Leis trabalhistas.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rgbClr val="FFFFFF"/>
                </a:solidFill>
              </a:rPr>
              <a:t>Criou-se com isso a ideia que GV era o “pai dos pobres”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rgbClr val="FFFFFF"/>
                </a:solidFill>
              </a:rPr>
              <a:t>Ele sustentava essa imagem por um estilo populista de governo.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rgbClr val="FFFFFF"/>
                </a:solidFill>
              </a:rPr>
              <a:t>Pregava a conciliação de trabalhadores e empresários e colocava o governo como juiz supremo dos conflitos, controlando os trabalhadores a mudanças mais profundas 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rgbClr val="FFFFFF"/>
                </a:solidFill>
              </a:rPr>
              <a:t>Para os empresários o governo dava uma garantia de ordem publica e estabilidade social.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622592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5" name="Picture 2" descr="https://encrypted-tbn0.gstatic.com/images?q=tbn:ANd9GcT-AdYgXYZR7Y7WPBDqaVgTGMb9-qjma6qVCHH5pyXFnZUnwgm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4732" y="1387914"/>
            <a:ext cx="5252672" cy="4078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Fim da Era Vargas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>
                <a:solidFill>
                  <a:srgbClr val="FFFFFF"/>
                </a:solidFill>
              </a:rPr>
              <a:t>A Brasil foi guerrear contra os nazistas e fascistas combater um estado autoritário sendo que vivia em uma ditadura.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rgbClr val="FFFFFF"/>
                </a:solidFill>
              </a:rPr>
              <a:t>Sentindo a Onda Liberal Getúlio procurou liberar a abertura democrática.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rgbClr val="FFFFFF"/>
                </a:solidFill>
              </a:rPr>
              <a:t>Em fevereiro de 1945, o governo fixou prazo para a eleição presidencial. Concedeu anistia a todos os condenados políticos. Libertou os comunistas  presos, entre os quais Luís Carlos Prestes. Permitiu a volta dos exilados no país.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rgbClr val="FFFFFF"/>
                </a:solidFill>
              </a:rPr>
              <a:t>Nesse clima organizaram diversos partidos como UDN, PSD, PTB, PSP e o PCB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rgbClr val="FFFFFF"/>
                </a:solidFill>
              </a:rPr>
              <a:t>As eleições presidenciais foram marcadas para 2 de dezembro de 1945 concorreriam três candidatos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rgbClr val="FFFFFF"/>
                </a:solidFill>
              </a:rPr>
              <a:t>General Gaspar Dutra – PSD e PTB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rgbClr val="FFFFFF"/>
                </a:solidFill>
              </a:rPr>
              <a:t>Brigadeiro Eduardo Gomes – UDN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rgbClr val="FFFFFF"/>
                </a:solidFill>
              </a:rPr>
              <a:t>Yedo Fiúza - PCB</a:t>
            </a:r>
          </a:p>
          <a:p>
            <a:pPr>
              <a:lnSpc>
                <a:spcPct val="90000"/>
              </a:lnSpc>
            </a:pPr>
            <a:endParaRPr lang="pt-BR" sz="15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Queremismo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r>
              <a:rPr lang="pt-BR" dirty="0"/>
              <a:t>Era um movimento popular que pedia sua permanência no poder o “Queremismo” palavra derivada dos gritos populares de queremos Getúlio. </a:t>
            </a:r>
          </a:p>
          <a:p>
            <a:endParaRPr lang="pt-BR" dirty="0"/>
          </a:p>
        </p:txBody>
      </p:sp>
      <p:pic>
        <p:nvPicPr>
          <p:cNvPr id="7170" name="Picture 2" descr="Resultado de imagem para governo constitucio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3" r="23235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r="13362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000"/>
              <a:t>1 – Comente sobre as medidas tomadas Vargas ao assumir o poder em 1930.</a:t>
            </a:r>
          </a:p>
          <a:p>
            <a:pPr>
              <a:lnSpc>
                <a:spcPct val="90000"/>
              </a:lnSpc>
            </a:pPr>
            <a:r>
              <a:rPr lang="pt-BR" sz="1000"/>
              <a:t>2  - Explique:</a:t>
            </a:r>
          </a:p>
          <a:p>
            <a:pPr>
              <a:lnSpc>
                <a:spcPct val="90000"/>
              </a:lnSpc>
            </a:pPr>
            <a:r>
              <a:rPr lang="pt-BR" sz="1000"/>
              <a:t>A – que grupos sociais ‘apoiaram” a revolta constitucionalista  de 1932; </a:t>
            </a:r>
          </a:p>
          <a:p>
            <a:pPr>
              <a:lnSpc>
                <a:spcPct val="90000"/>
              </a:lnSpc>
            </a:pPr>
            <a:r>
              <a:rPr lang="pt-BR" sz="1000"/>
              <a:t>B – Quais eram os interesses dos revoltosos.</a:t>
            </a:r>
          </a:p>
          <a:p>
            <a:pPr>
              <a:lnSpc>
                <a:spcPct val="90000"/>
              </a:lnSpc>
            </a:pPr>
            <a:r>
              <a:rPr lang="pt-BR" sz="1000"/>
              <a:t>3 – Sintetize as inovações introduzidas pela constituição de 1934.</a:t>
            </a:r>
          </a:p>
          <a:p>
            <a:pPr>
              <a:lnSpc>
                <a:spcPct val="90000"/>
              </a:lnSpc>
            </a:pPr>
            <a:r>
              <a:rPr lang="pt-BR" sz="1000"/>
              <a:t>4 – Elabore um quadro comparativo entre integralismo e </a:t>
            </a:r>
            <a:r>
              <a:rPr lang="pt-BR" sz="1000" err="1"/>
              <a:t>aliancismo</a:t>
            </a:r>
            <a:r>
              <a:rPr lang="pt-BR" sz="1000"/>
              <a:t>, caracterizando esses movimentos políticos.</a:t>
            </a:r>
          </a:p>
          <a:p>
            <a:pPr>
              <a:lnSpc>
                <a:spcPct val="90000"/>
              </a:lnSpc>
            </a:pPr>
            <a:r>
              <a:rPr lang="pt-BR" sz="1000"/>
              <a:t>5 – Explique o que foi intentona comunista o que uso o governo fez desse movimento.</a:t>
            </a:r>
          </a:p>
          <a:p>
            <a:pPr>
              <a:lnSpc>
                <a:spcPct val="90000"/>
              </a:lnSpc>
            </a:pPr>
            <a:r>
              <a:rPr lang="pt-BR" sz="1000"/>
              <a:t>6 – Sintetize os principais “novidades” da Constituição de 1937.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Responda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7 – Responda:</a:t>
            </a:r>
          </a:p>
          <a:p>
            <a:pPr>
              <a:lnSpc>
                <a:spcPct val="90000"/>
              </a:lnSpc>
            </a:pPr>
            <a:r>
              <a:rPr lang="pt-BR" sz="1500"/>
              <a:t>A – De que modo a Segunda Guerra Mundial colaborou para estimular a industrialização do Brasil e qual foi o papel do governo nesse processo?</a:t>
            </a:r>
          </a:p>
          <a:p>
            <a:pPr>
              <a:lnSpc>
                <a:spcPct val="90000"/>
              </a:lnSpc>
            </a:pPr>
            <a:r>
              <a:rPr lang="pt-BR" sz="1500"/>
              <a:t>B – Qual foi a atuação do Brasil na Guerra?</a:t>
            </a:r>
          </a:p>
          <a:p>
            <a:pPr>
              <a:lnSpc>
                <a:spcPct val="90000"/>
              </a:lnSpc>
            </a:pPr>
            <a:r>
              <a:rPr lang="pt-BR" sz="1500"/>
              <a:t>8 – Comente as seguintes medidas tomadas por </a:t>
            </a:r>
            <a:r>
              <a:rPr lang="pt-BR" sz="1500" err="1"/>
              <a:t>vargas</a:t>
            </a:r>
            <a:r>
              <a:rPr lang="pt-BR" sz="1500"/>
              <a:t> para incentivar o desenvolvimento industrial brasileiro:</a:t>
            </a:r>
          </a:p>
          <a:p>
            <a:pPr>
              <a:lnSpc>
                <a:spcPct val="90000"/>
              </a:lnSpc>
            </a:pPr>
            <a:r>
              <a:rPr lang="pt-BR" sz="1500"/>
              <a:t>A – Substituição de importações;</a:t>
            </a:r>
          </a:p>
          <a:p>
            <a:pPr>
              <a:lnSpc>
                <a:spcPct val="90000"/>
              </a:lnSpc>
            </a:pPr>
            <a:r>
              <a:rPr lang="pt-BR" sz="1500"/>
              <a:t>B – Criação de empresas estatais.</a:t>
            </a:r>
          </a:p>
          <a:p>
            <a:pPr>
              <a:lnSpc>
                <a:spcPct val="90000"/>
              </a:lnSpc>
            </a:pPr>
            <a:r>
              <a:rPr lang="pt-BR" sz="1500"/>
              <a:t>9 – Responda:</a:t>
            </a:r>
          </a:p>
          <a:p>
            <a:pPr>
              <a:lnSpc>
                <a:spcPct val="90000"/>
              </a:lnSpc>
            </a:pPr>
            <a:r>
              <a:rPr lang="pt-BR" sz="1500"/>
              <a:t>A – De que modo a onda liberal do pós – Guerra contribuiu para acabar com o Estado Novo?</a:t>
            </a:r>
          </a:p>
          <a:p>
            <a:pPr>
              <a:lnSpc>
                <a:spcPct val="90000"/>
              </a:lnSpc>
            </a:pPr>
            <a:r>
              <a:rPr lang="pt-BR" sz="1500"/>
              <a:t>B – O que foi o queremismo?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Reflexão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Pesquise Sobre Getulio Vargas, um dos políticos mais controvertidos e polêmicos da história republicana. Escreva suas conclusões, apontando prós e contras.</a:t>
            </a:r>
          </a:p>
          <a:p>
            <a:r>
              <a:rPr lang="pt-BR" dirty="0"/>
              <a:t>A – Caracterize o populismo de Vargas</a:t>
            </a:r>
          </a:p>
          <a:p>
            <a:r>
              <a:rPr lang="pt-BR" dirty="0"/>
              <a:t>B – Comente sobre a função da política trabalhista.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476" y="4473225"/>
            <a:ext cx="6216026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/>
              <a:t>Para Saber Mais</a:t>
            </a:r>
          </a:p>
        </p:txBody>
      </p:sp>
      <p:pic>
        <p:nvPicPr>
          <p:cNvPr id="1026" name="Picture 2" descr="Dossiê Getúlio Varga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587" y="934221"/>
            <a:ext cx="2256060" cy="33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túlio 1930-1945 - do Governo Provisório À Ditadura do Estado No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2179" y="934221"/>
            <a:ext cx="2264354" cy="33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11960" y="1844824"/>
            <a:ext cx="33123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t-BR"/>
          </a:p>
          <a:p>
            <a:pPr>
              <a:spcAft>
                <a:spcPts val="600"/>
              </a:spcAft>
            </a:pPr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3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968" y="94320"/>
            <a:ext cx="9311937" cy="666936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0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Desestruturação da República Velha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Quebra do acordo político entre São Paulo e Minas Gerais.</a:t>
            </a:r>
          </a:p>
          <a:p>
            <a:pPr>
              <a:lnSpc>
                <a:spcPct val="90000"/>
              </a:lnSpc>
            </a:pPr>
            <a:r>
              <a:rPr lang="pt-BR" sz="1400"/>
              <a:t>Com isso o PRP apoiou Julio Prestes</a:t>
            </a:r>
          </a:p>
          <a:p>
            <a:pPr>
              <a:lnSpc>
                <a:spcPct val="90000"/>
              </a:lnSpc>
            </a:pPr>
            <a:r>
              <a:rPr lang="pt-BR" sz="1400"/>
              <a:t>E o PRM apoiou Antonio Carlos Ribeiro de Andrade.</a:t>
            </a:r>
          </a:p>
          <a:p>
            <a:pPr>
              <a:lnSpc>
                <a:spcPct val="90000"/>
              </a:lnSpc>
            </a:pPr>
            <a:r>
              <a:rPr lang="pt-BR" sz="1400"/>
              <a:t>Nasce a aliança liberal – Getulio Vargas e o vice João Pessoa, tinham apoio de gente de todo tipo.</a:t>
            </a:r>
          </a:p>
          <a:p>
            <a:pPr>
              <a:lnSpc>
                <a:spcPct val="90000"/>
              </a:lnSpc>
            </a:pPr>
            <a:r>
              <a:rPr lang="pt-BR" sz="1400"/>
              <a:t>- As propostas da Aliança Liberal eram melhores eles apresentaram um programa de reformas como: a instituição do voto secreto, criação de leis trabalhistas, incentivo a produção industrial.</a:t>
            </a:r>
          </a:p>
        </p:txBody>
      </p:sp>
      <p:pic>
        <p:nvPicPr>
          <p:cNvPr id="2050" name="Picture 2" descr="Resultado de imagem para Julio pres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9869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Revolução de 1930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Vitorioso – Julio Prestes.</a:t>
            </a:r>
          </a:p>
          <a:p>
            <a:pPr>
              <a:lnSpc>
                <a:spcPct val="90000"/>
              </a:lnSpc>
            </a:pPr>
            <a:r>
              <a:rPr lang="pt-BR" sz="1300"/>
              <a:t>Os lideres da Aliança Liberal recusa aceitar o resultado.</a:t>
            </a:r>
          </a:p>
          <a:p>
            <a:pPr>
              <a:lnSpc>
                <a:spcPct val="90000"/>
              </a:lnSpc>
            </a:pPr>
            <a:r>
              <a:rPr lang="pt-BR" sz="1300"/>
              <a:t>O governador Mineiro disse a seguinte frase que entra para a história: “ </a:t>
            </a:r>
            <a:r>
              <a:rPr lang="pt-BR" sz="1300" i="1"/>
              <a:t>Façamos a revolução, antes que o povo faça.”</a:t>
            </a:r>
          </a:p>
          <a:p>
            <a:pPr>
              <a:lnSpc>
                <a:spcPct val="90000"/>
              </a:lnSpc>
            </a:pPr>
            <a:r>
              <a:rPr lang="pt-BR" sz="1300" i="1"/>
              <a:t>Essa frase demonstra a preocupação da elite.</a:t>
            </a:r>
          </a:p>
          <a:p>
            <a:pPr>
              <a:lnSpc>
                <a:spcPct val="90000"/>
              </a:lnSpc>
            </a:pPr>
            <a:r>
              <a:rPr lang="pt-BR" sz="1300" i="1"/>
              <a:t>A revolta ganha força com a morte de João Pessoa governador da Paraíba, foi o estopim.</a:t>
            </a:r>
          </a:p>
          <a:p>
            <a:pPr>
              <a:lnSpc>
                <a:spcPct val="90000"/>
              </a:lnSpc>
            </a:pPr>
            <a:r>
              <a:rPr lang="pt-BR" sz="1300" i="1"/>
              <a:t>Em 3 outubro a luta armada estourou no Rio Grande do Sul, espalhando por Minas, Paraíba e Pernambuco, objetivo era impedir  Júlio Prestes de tomar posse da Presidência como sucessor de Washington Luís.</a:t>
            </a:r>
          </a:p>
          <a:p>
            <a:pPr>
              <a:lnSpc>
                <a:spcPct val="90000"/>
              </a:lnSpc>
            </a:pPr>
            <a:r>
              <a:rPr lang="pt-BR" sz="1300" i="1"/>
              <a:t>No dia 24 de outubro poucas semanas antes do fim do mandato, Washington Luis e deposto e o poder foi entregue a Getúlio Vargas, chefe político da Revolução de 1930, e o fim da Republica Velha.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101" name="Picture 2" descr="Resultado de imagem para revolução de 193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5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dirty="0"/>
              <a:t>Período Getulista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Durante esses quinze anos o Brasil sofreu grandes transformações sendo por isso, conhecido como Era Vargas ou período getulista.</a:t>
            </a:r>
          </a:p>
          <a:p>
            <a:pPr>
              <a:lnSpc>
                <a:spcPct val="90000"/>
              </a:lnSpc>
            </a:pPr>
            <a:r>
              <a:rPr lang="pt-BR" sz="1500"/>
              <a:t>A sociedade urbana cresceu em relação a agrária, a industria ampliou seu espaço na economia nacional; a burguesia empresarial das cidades aumentou seu poder sobre as tradicionais oligarquias agrárias; a classe média e o operariado cresceram e conquistaram espaços na vida política do país.</a:t>
            </a:r>
          </a:p>
          <a:p>
            <a:pPr>
              <a:lnSpc>
                <a:spcPct val="90000"/>
              </a:lnSpc>
            </a:pPr>
            <a:r>
              <a:rPr lang="pt-BR" sz="1500"/>
              <a:t>O período getulista pode ser dividido:</a:t>
            </a:r>
          </a:p>
          <a:p>
            <a:pPr>
              <a:lnSpc>
                <a:spcPct val="90000"/>
              </a:lnSpc>
            </a:pPr>
            <a:endParaRPr lang="pt-BR" sz="1500"/>
          </a:p>
          <a:p>
            <a:pPr>
              <a:lnSpc>
                <a:spcPct val="90000"/>
              </a:lnSpc>
            </a:pPr>
            <a:r>
              <a:rPr lang="pt-BR" sz="1500"/>
              <a:t>Governo provisório 30 – 34</a:t>
            </a:r>
          </a:p>
          <a:p>
            <a:pPr>
              <a:lnSpc>
                <a:spcPct val="90000"/>
              </a:lnSpc>
            </a:pPr>
            <a:r>
              <a:rPr lang="pt-BR" sz="1500"/>
              <a:t>Governo Constitucionalista 34 – 37</a:t>
            </a:r>
          </a:p>
          <a:p>
            <a:pPr>
              <a:lnSpc>
                <a:spcPct val="90000"/>
              </a:lnSpc>
            </a:pPr>
            <a:r>
              <a:rPr lang="pt-BR" sz="1500"/>
              <a:t>Governo Ditatorial 37 – 45.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sz="3300"/>
              <a:t>Saúde nos anos 30 </a:t>
            </a:r>
            <a:br>
              <a:rPr lang="pt-BR" sz="3300"/>
            </a:br>
            <a:r>
              <a:rPr lang="pt-BR" sz="3300"/>
              <a:t>As doenças fatais antes dos antibióticos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Ao começar a década de 30, ninguém se preocupa com poluição, que não se sabia o que fosse, nem com cigarro, considerados por muitos médicos como um habito higiênico, nem com drogas – morfina a cocaína eram encontradas a venda, livremente, em qualquer farmácia.</a:t>
            </a:r>
          </a:p>
          <a:p>
            <a:pPr>
              <a:lnSpc>
                <a:spcPct val="90000"/>
              </a:lnSpc>
            </a:pPr>
            <a:r>
              <a:rPr lang="pt-BR" sz="1100"/>
              <a:t>Em compensação, havia o medo obsessivo da tuberculose, que contaminava todos os anos meio milhão de brasileiros e levava para o túmulo nada menos do que 100 mil. A tuberculose não fazia distinção entre velhos, crianças ou jovens, mesmo os de talento, como o compositor Noel Rosa, falecido em 1937, aos 27 anos, na sua casa de vila Isabel.</a:t>
            </a:r>
          </a:p>
          <a:p>
            <a:pPr>
              <a:lnSpc>
                <a:spcPct val="90000"/>
              </a:lnSpc>
            </a:pPr>
            <a:r>
              <a:rPr lang="pt-BR" sz="1100"/>
              <a:t>É não era só a tuberculose que assustava, mas a difteria, o paralisia infantil, a varíola, a sífilis e todos aquelas outras doenças hoje benignas, mas terríveis antes da vacinação em nosso e da revolução dos antibióticos.</a:t>
            </a:r>
          </a:p>
          <a:p>
            <a:pPr>
              <a:lnSpc>
                <a:spcPct val="90000"/>
              </a:lnSpc>
            </a:pPr>
            <a:r>
              <a:rPr lang="pt-BR" sz="1100"/>
              <a:t>Talvez por sentir – se  tão vulnerável, a sociedade levava a religião a sério, muitíssimo mais a sério do que hoje em dia”</a:t>
            </a:r>
          </a:p>
          <a:p>
            <a:pPr>
              <a:lnSpc>
                <a:spcPct val="90000"/>
              </a:lnSpc>
            </a:pPr>
            <a:r>
              <a:rPr lang="pt-BR" sz="1100"/>
              <a:t>Brasil dia a dia.</a:t>
            </a:r>
          </a:p>
          <a:p>
            <a:pPr>
              <a:lnSpc>
                <a:spcPct val="90000"/>
              </a:lnSpc>
            </a:pPr>
            <a:r>
              <a:rPr lang="pt-BR" sz="1100"/>
              <a:t>São Paulo, Abril, 1990. p 6-7</a:t>
            </a:r>
          </a:p>
          <a:p>
            <a:pPr>
              <a:lnSpc>
                <a:spcPct val="90000"/>
              </a:lnSpc>
            </a:pPr>
            <a:endParaRPr lang="pt-BR" sz="110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1 – Explique como a crise de superprodução norte-americana atingiu a economia brasileira.</a:t>
            </a:r>
          </a:p>
          <a:p>
            <a:pPr>
              <a:lnSpc>
                <a:spcPct val="90000"/>
              </a:lnSpc>
            </a:pPr>
            <a:r>
              <a:rPr lang="pt-BR" sz="1500"/>
              <a:t>2 – Responda;</a:t>
            </a:r>
          </a:p>
          <a:p>
            <a:pPr>
              <a:lnSpc>
                <a:spcPct val="90000"/>
              </a:lnSpc>
            </a:pPr>
            <a:r>
              <a:rPr lang="pt-BR" sz="1500"/>
              <a:t>A – como se deu o rompimento do acordo do “café com leite” ?</a:t>
            </a:r>
          </a:p>
          <a:p>
            <a:pPr>
              <a:lnSpc>
                <a:spcPct val="90000"/>
              </a:lnSpc>
            </a:pPr>
            <a:r>
              <a:rPr lang="pt-BR" sz="1500"/>
              <a:t>B – Que grupos sociais apoiavam as propostas da Aliança Liberal?</a:t>
            </a:r>
          </a:p>
          <a:p>
            <a:pPr>
              <a:lnSpc>
                <a:spcPct val="90000"/>
              </a:lnSpc>
            </a:pPr>
            <a:r>
              <a:rPr lang="pt-BR" sz="1500"/>
              <a:t>3 – Comente as causas que desencadearam a Revolução de 1930 levando ao fim da República Velha.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1473" r="3952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2412</Words>
  <Application>Microsoft Office PowerPoint</Application>
  <PresentationFormat>Apresentação na tela (4:3)</PresentationFormat>
  <Paragraphs>154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Trebuchet MS</vt:lpstr>
      <vt:lpstr>Wingdings 3</vt:lpstr>
      <vt:lpstr>Facetado</vt:lpstr>
      <vt:lpstr>Brasil – Era Vargas</vt:lpstr>
      <vt:lpstr>Agonia da República Velha</vt:lpstr>
      <vt:lpstr>Apresentação do PowerPoint</vt:lpstr>
      <vt:lpstr>Desestruturação da República Velha</vt:lpstr>
      <vt:lpstr>Revolução de 1930</vt:lpstr>
      <vt:lpstr>Apresentação do PowerPoint</vt:lpstr>
      <vt:lpstr>Período Getulista</vt:lpstr>
      <vt:lpstr>Saúde nos anos 30  As doenças fatais antes dos antibióticos</vt:lpstr>
      <vt:lpstr>Questões</vt:lpstr>
      <vt:lpstr>Governo Provisório</vt:lpstr>
      <vt:lpstr>Governo Provisório ( 1930 – 1934)</vt:lpstr>
      <vt:lpstr>Revolta de São Paulo (1932)</vt:lpstr>
      <vt:lpstr>O velho e o novo vivem lado a lado</vt:lpstr>
      <vt:lpstr>Constituição de 1934</vt:lpstr>
      <vt:lpstr>Governo Constitucional  1934 - 1937</vt:lpstr>
      <vt:lpstr>Governo Constitucional (1934 – 1937) – INTEGRALISMO E ALIANCISMO</vt:lpstr>
      <vt:lpstr>Integralismo</vt:lpstr>
      <vt:lpstr>Apresentação do PowerPoint</vt:lpstr>
      <vt:lpstr>Apresentação do PowerPoint</vt:lpstr>
      <vt:lpstr>Aliancismo</vt:lpstr>
      <vt:lpstr>INTENTONA COMUNISTA (1935)</vt:lpstr>
      <vt:lpstr>PESQUISAS RECENTES</vt:lpstr>
      <vt:lpstr>Governo Ditatorial (1937 – 1945)</vt:lpstr>
      <vt:lpstr>Estado Novo – 1939 - 1945</vt:lpstr>
      <vt:lpstr>Culto a Vargas  A propaganda política durante  O Estado Novo</vt:lpstr>
      <vt:lpstr>Culto a Vargas</vt:lpstr>
      <vt:lpstr>Estado Novo e Segunda Guerra Mundial</vt:lpstr>
      <vt:lpstr>Política econômica do Estado Novo</vt:lpstr>
      <vt:lpstr>Agricultura</vt:lpstr>
      <vt:lpstr>Industrialização</vt:lpstr>
      <vt:lpstr>Política Trabalhista do Estado Novo</vt:lpstr>
      <vt:lpstr>Apresentação do PowerPoint</vt:lpstr>
      <vt:lpstr>Fim da Era Vargas</vt:lpstr>
      <vt:lpstr>Queremismo</vt:lpstr>
      <vt:lpstr>Questões</vt:lpstr>
      <vt:lpstr>Responda</vt:lpstr>
      <vt:lpstr>Reflexão</vt:lpstr>
      <vt:lpstr>Para Saber Mais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– Era Vargas</dc:title>
  <dc:creator>BRUNO FERREIRA</dc:creator>
  <cp:lastModifiedBy>BRUNO FERREIRA</cp:lastModifiedBy>
  <cp:revision>1</cp:revision>
  <dcterms:created xsi:type="dcterms:W3CDTF">2019-07-01T13:58:33Z</dcterms:created>
  <dcterms:modified xsi:type="dcterms:W3CDTF">2019-07-01T13:58:49Z</dcterms:modified>
</cp:coreProperties>
</file>