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4"/>
  </p:notesMasterIdLst>
  <p:sldIdLst>
    <p:sldId id="256" r:id="rId3"/>
    <p:sldId id="257" r:id="rId4"/>
    <p:sldId id="259" r:id="rId5"/>
    <p:sldId id="258" r:id="rId6"/>
    <p:sldId id="260" r:id="rId7"/>
    <p:sldId id="261" r:id="rId8"/>
    <p:sldId id="263" r:id="rId9"/>
    <p:sldId id="264" r:id="rId10"/>
    <p:sldId id="262" r:id="rId11"/>
    <p:sldId id="265" r:id="rId12"/>
    <p:sldId id="266" r:id="rId13"/>
  </p:sldIdLst>
  <p:sldSz cx="12192000" cy="6858000"/>
  <p:notesSz cx="12192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p:scale>
          <a:sx n="78" d="100"/>
          <a:sy n="78" d="100"/>
        </p:scale>
        <p:origin x="1794" y="7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91FA2F4-8A6E-4702-BED2-4A381EBB34B1}" type="datetimeFigureOut">
              <a:rPr lang="pt-BR" smtClean="0"/>
              <a:t>15/02/2023</a:t>
            </a:fld>
            <a:endParaRPr lang="pt-BR"/>
          </a:p>
        </p:txBody>
      </p:sp>
      <p:sp>
        <p:nvSpPr>
          <p:cNvPr id="4" name="Espaço Reservado para Imagem de Slide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7A7AEB2-2972-4E1D-8D86-E62A525FBD4C}" type="slidenum">
              <a:rPr lang="pt-BR" smtClean="0"/>
              <a:t>‹nº›</a:t>
            </a:fld>
            <a:endParaRPr lang="pt-BR"/>
          </a:p>
        </p:txBody>
      </p:sp>
    </p:spTree>
    <p:extLst>
      <p:ext uri="{BB962C8B-B14F-4D97-AF65-F5344CB8AC3E}">
        <p14:creationId xmlns:p14="http://schemas.microsoft.com/office/powerpoint/2010/main" val="41090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007123" y="65532"/>
            <a:ext cx="2177753"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mente Título" type="titleOnly">
  <p:cSld name="Somente Título">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830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53842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údo com Legenda" type="objTx">
  <p:cSld name="Conteúdo com Legenda">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065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2391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e Texto Vertical" type="vertTx">
  <p:cSld name="Título e Texto Vertical">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71087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Texto e Título Vertical">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83424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D8BD707-D9CF-40AE-B4C6-C98DA3205C09}" type="datetimeFigureOut">
              <a:rPr kumimoji="0" lang="en-US"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2/15/2023</a:t>
            </a:fld>
            <a:endParaRPr kumimoji="0" lang="en-US"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6F15528-21DE-4FAA-801E-634DDDAF4B2B}" type="slidenum">
              <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55873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de Título" type="title">
  <p:cSld name="Slide de Título">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8109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beçalho da Seção" type="secHead">
  <p:cSld name="Cabeçalho da Seção">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4343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as Partes de Conteúdo" type="twoObj">
  <p:cSld name="Duas Partes de Conteúdo">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2102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74651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0" y="0"/>
            <a:ext cx="12188952" cy="966215"/>
          </a:xfrm>
          <a:prstGeom prst="rect">
            <a:avLst/>
          </a:prstGeom>
        </p:spPr>
      </p:pic>
      <p:sp>
        <p:nvSpPr>
          <p:cNvPr id="2" name="Holder 2"/>
          <p:cNvSpPr>
            <a:spLocks noGrp="1"/>
          </p:cNvSpPr>
          <p:nvPr>
            <p:ph type="title"/>
          </p:nvPr>
        </p:nvSpPr>
        <p:spPr>
          <a:xfrm>
            <a:off x="3896831" y="3619500"/>
            <a:ext cx="4398337" cy="1366520"/>
          </a:xfrm>
          <a:prstGeom prst="rect">
            <a:avLst/>
          </a:prstGeom>
        </p:spPr>
        <p:txBody>
          <a:bodyPr wrap="square" lIns="0" tIns="0" rIns="0" bIns="0">
            <a:spAutoFit/>
          </a:bodyPr>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a:xfrm>
            <a:off x="299084" y="1067308"/>
            <a:ext cx="11593830" cy="4000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smtClean="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pic>
        <p:nvPicPr>
          <p:cNvPr id="3" name="Imagem 2">
            <a:extLst>
              <a:ext uri="{FF2B5EF4-FFF2-40B4-BE49-F238E27FC236}">
                <a16:creationId xmlns:a16="http://schemas.microsoft.com/office/drawing/2014/main" id="{79D47303-080E-459D-959C-E02932071758}"/>
              </a:ext>
            </a:extLst>
          </p:cNvPr>
          <p:cNvPicPr>
            <a:picLocks noChangeAspect="1"/>
          </p:cNvPicPr>
          <p:nvPr userDrawn="1"/>
        </p:nvPicPr>
        <p:blipFill>
          <a:blip r:embed="rId14"/>
          <a:stretch>
            <a:fillRect/>
          </a:stretch>
        </p:blipFill>
        <p:spPr>
          <a:xfrm>
            <a:off x="1" y="0"/>
            <a:ext cx="12191999" cy="6857999"/>
          </a:xfrm>
          <a:prstGeom prst="rect">
            <a:avLst/>
          </a:prstGeom>
        </p:spPr>
      </p:pic>
    </p:spTree>
    <p:extLst>
      <p:ext uri="{BB962C8B-B14F-4D97-AF65-F5344CB8AC3E}">
        <p14:creationId xmlns:p14="http://schemas.microsoft.com/office/powerpoint/2010/main" val="2692414856"/>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966350" y="2830275"/>
            <a:ext cx="97971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pic>
        <p:nvPicPr>
          <p:cNvPr id="7" name="Picture 3"/>
          <p:cNvPicPr>
            <a:picLocks noChangeAspect="1" noChangeArrowheads="1"/>
          </p:cNvPicPr>
          <p:nvPr/>
        </p:nvPicPr>
        <p:blipFill>
          <a:blip r:embed="rId3"/>
          <a:stretch>
            <a:fillRect/>
          </a:stretch>
        </p:blipFill>
        <p:spPr bwMode="auto">
          <a:xfrm>
            <a:off x="-652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0;p1">
            <a:extLst>
              <a:ext uri="{FF2B5EF4-FFF2-40B4-BE49-F238E27FC236}">
                <a16:creationId xmlns:a16="http://schemas.microsoft.com/office/drawing/2014/main" id="{5403E546-268D-487B-B83C-6F1FA26192DB}"/>
              </a:ext>
            </a:extLst>
          </p:cNvPr>
          <p:cNvSpPr txBox="1"/>
          <p:nvPr/>
        </p:nvSpPr>
        <p:spPr>
          <a:xfrm>
            <a:off x="3820555" y="5676049"/>
            <a:ext cx="7830589"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4400" b="1" i="0" u="none" strike="noStrike" kern="0" cap="none" spc="0" normalizeH="0" baseline="0" noProof="0" dirty="0">
                <a:ln>
                  <a:noFill/>
                </a:ln>
                <a:solidFill>
                  <a:srgbClr val="002060"/>
                </a:solidFill>
                <a:effectLst/>
                <a:uLnTx/>
                <a:uFillTx/>
                <a:latin typeface="Trebuchet MS" panose="020B0603020202020204" pitchFamily="34" charset="0"/>
                <a:ea typeface="+mn-ea"/>
                <a:cs typeface="Arial"/>
                <a:sym typeface="Arial"/>
              </a:rPr>
              <a:t>ENEM e VESTIBULARES </a:t>
            </a:r>
          </a:p>
        </p:txBody>
      </p:sp>
    </p:spTree>
    <p:extLst>
      <p:ext uri="{BB962C8B-B14F-4D97-AF65-F5344CB8AC3E}">
        <p14:creationId xmlns:p14="http://schemas.microsoft.com/office/powerpoint/2010/main" val="80043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FA87C5E6-125A-4128-9E17-4CFBF4306B76}"/>
              </a:ext>
            </a:extLst>
          </p:cNvPr>
          <p:cNvPicPr>
            <a:picLocks noChangeAspect="1"/>
          </p:cNvPicPr>
          <p:nvPr/>
        </p:nvPicPr>
        <p:blipFill>
          <a:blip r:embed="rId2"/>
          <a:stretch>
            <a:fillRect/>
          </a:stretch>
        </p:blipFill>
        <p:spPr>
          <a:xfrm rot="14566753">
            <a:off x="7020978" y="1256179"/>
            <a:ext cx="6523034" cy="6060407"/>
          </a:xfrm>
          <a:prstGeom prst="rect">
            <a:avLst/>
          </a:prstGeom>
        </p:spPr>
      </p:pic>
      <p:sp>
        <p:nvSpPr>
          <p:cNvPr id="4" name="Retângulo 3"/>
          <p:cNvSpPr/>
          <p:nvPr/>
        </p:nvSpPr>
        <p:spPr>
          <a:xfrm>
            <a:off x="304800" y="304800"/>
            <a:ext cx="6629400" cy="5970865"/>
          </a:xfrm>
          <a:prstGeom prst="rect">
            <a:avLst/>
          </a:prstGeom>
        </p:spPr>
        <p:txBody>
          <a:bodyPr wrap="square">
            <a:spAutoFit/>
          </a:bodyPr>
          <a:lstStyle/>
          <a:p>
            <a:pPr algn="just"/>
            <a:r>
              <a:rPr lang="en-US" sz="2800" dirty="0">
                <a:solidFill>
                  <a:srgbClr val="002060"/>
                </a:solidFill>
                <a:latin typeface="Trebuchet MS" panose="020B0603020202020204" pitchFamily="34" charset="0"/>
              </a:rPr>
              <a:t>The phenomenon E-democracy [electronic democracy] is well known and well used in Sweden. E-democracy is a solution that makes it easier for the population to vote or to participate in different questions, or just to make themselves heard. E-democracy is used a lot of municipalities as a simple way for the inhabitants to participate in the local debate. E-democracy is often argued as a tool that makes participation more available for everyone.</a:t>
            </a:r>
          </a:p>
          <a:p>
            <a:pPr algn="r"/>
            <a:r>
              <a:rPr lang="en-US" dirty="0">
                <a:solidFill>
                  <a:srgbClr val="002060"/>
                </a:solidFill>
                <a:latin typeface="Trebuchet MS" panose="020B0603020202020204" pitchFamily="34" charset="0"/>
              </a:rPr>
              <a:t>(“E-democracy and digital gaps”. www.svekom.se)</a:t>
            </a:r>
          </a:p>
        </p:txBody>
      </p:sp>
      <p:pic>
        <p:nvPicPr>
          <p:cNvPr id="5" name="Imagem 4" descr="E-Democracy | Institute WeS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109132"/>
            <a:ext cx="4876800" cy="2362200"/>
          </a:xfrm>
          <a:prstGeom prst="rect">
            <a:avLst/>
          </a:prstGeom>
          <a:noFill/>
          <a:ln>
            <a:noFill/>
          </a:ln>
        </p:spPr>
      </p:pic>
    </p:spTree>
    <p:extLst>
      <p:ext uri="{BB962C8B-B14F-4D97-AF65-F5344CB8AC3E}">
        <p14:creationId xmlns:p14="http://schemas.microsoft.com/office/powerpoint/2010/main" val="17358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 y="1538739"/>
            <a:ext cx="11734800" cy="3780522"/>
          </a:xfrm>
          <a:prstGeom prst="rect">
            <a:avLst/>
          </a:prstGeom>
        </p:spPr>
        <p:txBody>
          <a:bodyPr wrap="square">
            <a:spAutoFit/>
          </a:bodyPr>
          <a:lstStyle/>
          <a:p>
            <a:pPr algn="just">
              <a:lnSpc>
                <a:spcPct val="107000"/>
              </a:lnSpc>
              <a:spcAft>
                <a:spcPts val="0"/>
              </a:spcAft>
            </a:pPr>
            <a:r>
              <a:rPr lang="en-US" sz="28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05. (UNESP </a:t>
            </a:r>
            <a:r>
              <a:rPr lang="en-US" sz="2800" b="1"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adaptado</a:t>
            </a:r>
            <a:r>
              <a:rPr lang="en-US" sz="28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The tool presented in the excerpt refers to a characteristic of Athenian politics in the classical period, which concerns</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to the unrestricted power of a single individual.</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to the weight of rhetoric in decision-making in the polis.</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to the sovereign decision of a religious leader.</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to the dominance of a financially privileged group.</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equal participation in political decisions.</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091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B949B55-AE87-418E-AD83-80800EE74FEC}"/>
              </a:ext>
            </a:extLst>
          </p:cNvPr>
          <p:cNvPicPr>
            <a:picLocks noChangeAspect="1"/>
          </p:cNvPicPr>
          <p:nvPr/>
        </p:nvPicPr>
        <p:blipFill>
          <a:blip r:embed="rId2"/>
          <a:stretch>
            <a:fillRect/>
          </a:stretch>
        </p:blipFill>
        <p:spPr>
          <a:xfrm rot="14443673">
            <a:off x="7682096" y="991685"/>
            <a:ext cx="6523034" cy="6060407"/>
          </a:xfrm>
          <a:prstGeom prst="rect">
            <a:avLst/>
          </a:prstGeom>
        </p:spPr>
      </p:pic>
      <p:sp>
        <p:nvSpPr>
          <p:cNvPr id="2" name="Retângulo 1"/>
          <p:cNvSpPr/>
          <p:nvPr/>
        </p:nvSpPr>
        <p:spPr>
          <a:xfrm>
            <a:off x="152400" y="152400"/>
            <a:ext cx="7772400" cy="6863417"/>
          </a:xfrm>
          <a:prstGeom prst="rect">
            <a:avLst/>
          </a:prstGeom>
        </p:spPr>
        <p:txBody>
          <a:bodyPr wrap="square">
            <a:spAutoFit/>
          </a:bodyPr>
          <a:lstStyle/>
          <a:p>
            <a:pPr algn="just"/>
            <a:r>
              <a:rPr lang="en-US" sz="2200" b="1" dirty="0">
                <a:solidFill>
                  <a:schemeClr val="bg2"/>
                </a:solidFill>
                <a:latin typeface="Trebuchet MS" panose="020B0603020202020204" pitchFamily="34" charset="0"/>
              </a:rPr>
              <a:t>IS BURNOUT REAL?</a:t>
            </a:r>
          </a:p>
          <a:p>
            <a:pPr algn="just"/>
            <a:r>
              <a:rPr lang="en-US" sz="2200" dirty="0">
                <a:solidFill>
                  <a:schemeClr val="bg2"/>
                </a:solidFill>
                <a:latin typeface="Trebuchet MS" panose="020B0603020202020204" pitchFamily="34" charset="0"/>
              </a:rPr>
              <a:t>Last week, the World Health Organization upgraded burnout from a “state” of exhaustion to “a syndrome” resulting from “chronic workplace stress” in its International Disease Classification. That is such a broad definition that it could well apply to most people at some point in their working lives. When a disorder is reportedly so widespread, it makes me wonder whether we are at risk of medicalizing everyday distress. If almost everyone suffers from burnout, then no one does, and the concept loses all credibility. By Richard A. Friedman</a:t>
            </a:r>
          </a:p>
          <a:p>
            <a:pPr algn="just"/>
            <a:r>
              <a:rPr lang="en-US" sz="2200" dirty="0">
                <a:solidFill>
                  <a:schemeClr val="bg2"/>
                </a:solidFill>
                <a:latin typeface="Trebuchet MS" panose="020B0603020202020204" pitchFamily="34" charset="0"/>
              </a:rPr>
              <a:t>I'm sure the author's generation also experienced workplace stress. However, his generation also experienced real economic stability and socioeconomic gains. There was a light at the end of the tunnel. Currently, we are working tirelessly towards what ends? There doesn't seem to be a light at the end of the tunnel. The burnout is psychological and existential as much as it is physical. </a:t>
            </a:r>
          </a:p>
          <a:p>
            <a:pPr algn="r"/>
            <a:r>
              <a:rPr lang="en-US" sz="2200" dirty="0">
                <a:solidFill>
                  <a:schemeClr val="bg2"/>
                </a:solidFill>
                <a:latin typeface="Trebuchet MS" panose="020B0603020202020204" pitchFamily="34" charset="0"/>
              </a:rPr>
              <a:t>Anna B. – New York, June 4, 2019 </a:t>
            </a:r>
          </a:p>
          <a:p>
            <a:endParaRPr lang="en-US" sz="2200" dirty="0"/>
          </a:p>
        </p:txBody>
      </p:sp>
      <p:pic>
        <p:nvPicPr>
          <p:cNvPr id="3" name="Imagem 2" descr="Burnout - o que é e quais são os sintomas - Hcor Explica"/>
          <p:cNvPicPr/>
          <p:nvPr/>
        </p:nvPicPr>
        <p:blipFill rotWithShape="1">
          <a:blip r:embed="rId3">
            <a:extLst>
              <a:ext uri="{28A0092B-C50C-407E-A947-70E740481C1C}">
                <a14:useLocalDpi xmlns:a14="http://schemas.microsoft.com/office/drawing/2010/main" val="0"/>
              </a:ext>
            </a:extLst>
          </a:blip>
          <a:srcRect l="7521" r="14260"/>
          <a:stretch/>
        </p:blipFill>
        <p:spPr bwMode="auto">
          <a:xfrm>
            <a:off x="8077200" y="1752600"/>
            <a:ext cx="3962400" cy="3754263"/>
          </a:xfrm>
          <a:prstGeom prst="rect">
            <a:avLst/>
          </a:prstGeom>
          <a:noFill/>
          <a:ln>
            <a:noFill/>
          </a:ln>
        </p:spPr>
      </p:pic>
    </p:spTree>
    <p:extLst>
      <p:ext uri="{BB962C8B-B14F-4D97-AF65-F5344CB8AC3E}">
        <p14:creationId xmlns:p14="http://schemas.microsoft.com/office/powerpoint/2010/main" val="133648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28600" y="304800"/>
            <a:ext cx="11430000" cy="2677656"/>
          </a:xfrm>
          <a:prstGeom prst="rect">
            <a:avLst/>
          </a:prstGeom>
        </p:spPr>
        <p:txBody>
          <a:bodyPr wrap="square">
            <a:spAutoFit/>
          </a:bodyPr>
          <a:lstStyle/>
          <a:p>
            <a:pPr algn="just"/>
            <a:r>
              <a:rPr lang="pt-BR" sz="2800" b="1" dirty="0">
                <a:solidFill>
                  <a:srgbClr val="002060"/>
                </a:solidFill>
                <a:latin typeface="Trebuchet MS" panose="020B0603020202020204" pitchFamily="34" charset="0"/>
              </a:rPr>
              <a:t>01. (UNICAMP) Em seu comentário, a leitora Anna B. discorda do autor do texto quanto à</a:t>
            </a:r>
          </a:p>
          <a:p>
            <a:r>
              <a:rPr lang="pt-BR" sz="2800" dirty="0">
                <a:solidFill>
                  <a:srgbClr val="002060"/>
                </a:solidFill>
                <a:latin typeface="Trebuchet MS" panose="020B0603020202020204" pitchFamily="34" charset="0"/>
              </a:rPr>
              <a:t>a) existência de </a:t>
            </a:r>
            <a:r>
              <a:rPr lang="pt-BR" sz="2800" dirty="0" err="1">
                <a:solidFill>
                  <a:srgbClr val="002060"/>
                </a:solidFill>
                <a:latin typeface="Trebuchet MS" panose="020B0603020202020204" pitchFamily="34" charset="0"/>
              </a:rPr>
              <a:t>burnout</a:t>
            </a:r>
            <a:r>
              <a:rPr lang="pt-BR" sz="2800" dirty="0">
                <a:solidFill>
                  <a:srgbClr val="002060"/>
                </a:solidFill>
                <a:latin typeface="Trebuchet MS" panose="020B0603020202020204" pitchFamily="34" charset="0"/>
              </a:rPr>
              <a:t> em gerações passadas.</a:t>
            </a:r>
          </a:p>
          <a:p>
            <a:r>
              <a:rPr lang="pt-BR" sz="2800" dirty="0">
                <a:solidFill>
                  <a:srgbClr val="002060"/>
                </a:solidFill>
                <a:latin typeface="Trebuchet MS" panose="020B0603020202020204" pitchFamily="34" charset="0"/>
              </a:rPr>
              <a:t>b) influência da economia no avanço de </a:t>
            </a:r>
            <a:r>
              <a:rPr lang="pt-BR" sz="2800" dirty="0" err="1">
                <a:solidFill>
                  <a:srgbClr val="002060"/>
                </a:solidFill>
                <a:latin typeface="Trebuchet MS" panose="020B0603020202020204" pitchFamily="34" charset="0"/>
              </a:rPr>
              <a:t>burnout</a:t>
            </a:r>
            <a:r>
              <a:rPr lang="pt-BR" sz="2800" dirty="0">
                <a:solidFill>
                  <a:srgbClr val="002060"/>
                </a:solidFill>
                <a:latin typeface="Trebuchet MS" panose="020B0603020202020204" pitchFamily="34" charset="0"/>
              </a:rPr>
              <a:t>.</a:t>
            </a:r>
          </a:p>
          <a:p>
            <a:r>
              <a:rPr lang="pt-BR" sz="2800" dirty="0">
                <a:solidFill>
                  <a:srgbClr val="002060"/>
                </a:solidFill>
                <a:latin typeface="Trebuchet MS" panose="020B0603020202020204" pitchFamily="34" charset="0"/>
              </a:rPr>
              <a:t>c) prevalência de </a:t>
            </a:r>
            <a:r>
              <a:rPr lang="pt-BR" sz="2800" dirty="0" err="1">
                <a:solidFill>
                  <a:srgbClr val="002060"/>
                </a:solidFill>
                <a:latin typeface="Trebuchet MS" panose="020B0603020202020204" pitchFamily="34" charset="0"/>
              </a:rPr>
              <a:t>burnout</a:t>
            </a:r>
            <a:r>
              <a:rPr lang="pt-BR" sz="2800" dirty="0">
                <a:solidFill>
                  <a:srgbClr val="002060"/>
                </a:solidFill>
                <a:latin typeface="Trebuchet MS" panose="020B0603020202020204" pitchFamily="34" charset="0"/>
              </a:rPr>
              <a:t> no ambiente de trabalho.</a:t>
            </a:r>
          </a:p>
          <a:p>
            <a:r>
              <a:rPr lang="pt-BR" sz="2800" dirty="0">
                <a:solidFill>
                  <a:srgbClr val="002060"/>
                </a:solidFill>
                <a:latin typeface="Trebuchet MS" panose="020B0603020202020204" pitchFamily="34" charset="0"/>
              </a:rPr>
              <a:t>d) gravidade de </a:t>
            </a:r>
            <a:r>
              <a:rPr lang="pt-BR" sz="2800" dirty="0" err="1">
                <a:solidFill>
                  <a:srgbClr val="002060"/>
                </a:solidFill>
                <a:latin typeface="Trebuchet MS" panose="020B0603020202020204" pitchFamily="34" charset="0"/>
              </a:rPr>
              <a:t>burnout</a:t>
            </a:r>
            <a:r>
              <a:rPr lang="pt-BR" sz="2800" dirty="0">
                <a:solidFill>
                  <a:srgbClr val="002060"/>
                </a:solidFill>
                <a:latin typeface="Trebuchet MS" panose="020B0603020202020204" pitchFamily="34" charset="0"/>
              </a:rPr>
              <a:t> nas condições atuais.</a:t>
            </a:r>
          </a:p>
        </p:txBody>
      </p:sp>
      <p:pic>
        <p:nvPicPr>
          <p:cNvPr id="6" name="Imagem 5">
            <a:extLst>
              <a:ext uri="{FF2B5EF4-FFF2-40B4-BE49-F238E27FC236}">
                <a16:creationId xmlns:a16="http://schemas.microsoft.com/office/drawing/2014/main" id="{A24D7979-FB5D-4937-AF13-11BAB4805652}"/>
              </a:ext>
            </a:extLst>
          </p:cNvPr>
          <p:cNvPicPr>
            <a:picLocks noChangeAspect="1"/>
          </p:cNvPicPr>
          <p:nvPr/>
        </p:nvPicPr>
        <p:blipFill>
          <a:blip r:embed="rId2"/>
          <a:stretch>
            <a:fillRect/>
          </a:stretch>
        </p:blipFill>
        <p:spPr>
          <a:xfrm rot="14443673">
            <a:off x="7682096" y="1906085"/>
            <a:ext cx="6523034" cy="6060407"/>
          </a:xfrm>
          <a:prstGeom prst="rect">
            <a:avLst/>
          </a:prstGeom>
        </p:spPr>
      </p:pic>
      <p:pic>
        <p:nvPicPr>
          <p:cNvPr id="7" name="Imagem 6" descr="Burnout - o que é e quais são os sintomas - Hcor Explica">
            <a:extLst>
              <a:ext uri="{FF2B5EF4-FFF2-40B4-BE49-F238E27FC236}">
                <a16:creationId xmlns:a16="http://schemas.microsoft.com/office/drawing/2014/main" id="{7ABE58FE-D96F-4EC3-89FC-8064BAFA79F8}"/>
              </a:ext>
            </a:extLst>
          </p:cNvPr>
          <p:cNvPicPr/>
          <p:nvPr/>
        </p:nvPicPr>
        <p:blipFill rotWithShape="1">
          <a:blip r:embed="rId3">
            <a:extLst>
              <a:ext uri="{28A0092B-C50C-407E-A947-70E740481C1C}">
                <a14:useLocalDpi xmlns:a14="http://schemas.microsoft.com/office/drawing/2010/main" val="0"/>
              </a:ext>
            </a:extLst>
          </a:blip>
          <a:srcRect l="7521" r="14260"/>
          <a:stretch/>
        </p:blipFill>
        <p:spPr bwMode="auto">
          <a:xfrm>
            <a:off x="8077200" y="2667000"/>
            <a:ext cx="3962400" cy="3754263"/>
          </a:xfrm>
          <a:prstGeom prst="rect">
            <a:avLst/>
          </a:prstGeom>
          <a:noFill/>
          <a:ln>
            <a:noFill/>
          </a:ln>
        </p:spPr>
      </p:pic>
    </p:spTree>
    <p:extLst>
      <p:ext uri="{BB962C8B-B14F-4D97-AF65-F5344CB8AC3E}">
        <p14:creationId xmlns:p14="http://schemas.microsoft.com/office/powerpoint/2010/main" val="413268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9ABBBBE-B65B-404C-9AC9-F4111BE65BA3}"/>
              </a:ext>
            </a:extLst>
          </p:cNvPr>
          <p:cNvPicPr>
            <a:picLocks noChangeAspect="1"/>
          </p:cNvPicPr>
          <p:nvPr/>
        </p:nvPicPr>
        <p:blipFill>
          <a:blip r:embed="rId2"/>
          <a:stretch>
            <a:fillRect/>
          </a:stretch>
        </p:blipFill>
        <p:spPr>
          <a:xfrm rot="14443673">
            <a:off x="-2071504" y="-1370517"/>
            <a:ext cx="6523034" cy="6060407"/>
          </a:xfrm>
          <a:prstGeom prst="rect">
            <a:avLst/>
          </a:prstGeom>
        </p:spPr>
      </p:pic>
      <p:pic>
        <p:nvPicPr>
          <p:cNvPr id="4" name="Imagem 3" descr="Questão de Vestibular - UNEB 2016"/>
          <p:cNvPicPr/>
          <p:nvPr/>
        </p:nvPicPr>
        <p:blipFill rotWithShape="1">
          <a:blip r:embed="rId3" cstate="print">
            <a:extLst>
              <a:ext uri="{28A0092B-C50C-407E-A947-70E740481C1C}">
                <a14:useLocalDpi xmlns:a14="http://schemas.microsoft.com/office/drawing/2010/main" val="0"/>
              </a:ext>
            </a:extLst>
          </a:blip>
          <a:srcRect l="11396" r="11398"/>
          <a:stretch/>
        </p:blipFill>
        <p:spPr bwMode="auto">
          <a:xfrm>
            <a:off x="111680" y="857210"/>
            <a:ext cx="4495800" cy="4388757"/>
          </a:xfrm>
          <a:prstGeom prst="rect">
            <a:avLst/>
          </a:prstGeom>
          <a:noFill/>
          <a:ln>
            <a:noFill/>
          </a:ln>
        </p:spPr>
      </p:pic>
      <p:sp>
        <p:nvSpPr>
          <p:cNvPr id="5" name="Retângulo 4"/>
          <p:cNvSpPr/>
          <p:nvPr/>
        </p:nvSpPr>
        <p:spPr>
          <a:xfrm>
            <a:off x="267169" y="5245967"/>
            <a:ext cx="4184821" cy="1277850"/>
          </a:xfrm>
          <a:prstGeom prst="rect">
            <a:avLst/>
          </a:prstGeom>
        </p:spPr>
        <p:txBody>
          <a:bodyPr wrap="square">
            <a:spAutoFit/>
          </a:bodyPr>
          <a:lstStyle/>
          <a:p>
            <a:pPr algn="ct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“You have to attend classes. You can't just follow me on Twitter.”</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4719160" y="1324609"/>
            <a:ext cx="7168039" cy="4208781"/>
          </a:xfrm>
          <a:prstGeom prst="rect">
            <a:avLst/>
          </a:prstGeom>
        </p:spPr>
        <p:txBody>
          <a:bodyPr wrap="square">
            <a:spAutoFit/>
          </a:bodyPr>
          <a:lstStyle/>
          <a:p>
            <a:pPr>
              <a:lnSpc>
                <a:spcPct val="107000"/>
              </a:lnSpc>
              <a:spcAft>
                <a:spcPts val="0"/>
              </a:spcAft>
            </a:pPr>
            <a:r>
              <a:rPr lang="en-US" sz="28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02. (UNEB) The boy in this cartoon</a:t>
            </a:r>
          </a:p>
          <a:p>
            <a:pPr>
              <a:lnSpc>
                <a:spcPct val="107000"/>
              </a:lnSpc>
              <a:spcAft>
                <a:spcPts val="0"/>
              </a:spcAft>
            </a:pP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isn’t familiar with high-tech devices.</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would rather not go regularly to school.</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wants the teacher to follow him on Twitter.</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would like to use his tablet in class.</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refuses to leave his tablet outside the classroom.</a:t>
            </a:r>
            <a:endParaRPr lang="pt-BR" sz="2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4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FD7CADDD-1487-4C35-A5CF-C5201E5AA9F6}"/>
              </a:ext>
            </a:extLst>
          </p:cNvPr>
          <p:cNvPicPr>
            <a:picLocks noChangeAspect="1"/>
          </p:cNvPicPr>
          <p:nvPr/>
        </p:nvPicPr>
        <p:blipFill>
          <a:blip r:embed="rId2"/>
          <a:stretch>
            <a:fillRect/>
          </a:stretch>
        </p:blipFill>
        <p:spPr>
          <a:xfrm rot="8467172">
            <a:off x="7504087" y="-2842138"/>
            <a:ext cx="6523034" cy="6060407"/>
          </a:xfrm>
          <a:prstGeom prst="rect">
            <a:avLst/>
          </a:prstGeom>
        </p:spPr>
      </p:pic>
      <p:sp>
        <p:nvSpPr>
          <p:cNvPr id="4" name="Retângulo 3"/>
          <p:cNvSpPr/>
          <p:nvPr/>
        </p:nvSpPr>
        <p:spPr>
          <a:xfrm>
            <a:off x="152400" y="668291"/>
            <a:ext cx="11658600" cy="6001643"/>
          </a:xfrm>
          <a:prstGeom prst="rect">
            <a:avLst/>
          </a:prstGeom>
        </p:spPr>
        <p:txBody>
          <a:bodyPr wrap="square">
            <a:spAutoFit/>
          </a:bodyPr>
          <a:lstStyle/>
          <a:p>
            <a:pPr algn="just"/>
            <a:r>
              <a:rPr lang="en-US" sz="2400" b="1" i="1" dirty="0" err="1">
                <a:solidFill>
                  <a:srgbClr val="002060"/>
                </a:solidFill>
                <a:latin typeface="Trebuchet MS" panose="020B0603020202020204" pitchFamily="34" charset="0"/>
              </a:rPr>
              <a:t>Em</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uma</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entrevista</a:t>
            </a:r>
            <a:r>
              <a:rPr lang="en-US" sz="2400" b="1" i="1" dirty="0">
                <a:solidFill>
                  <a:srgbClr val="002060"/>
                </a:solidFill>
                <a:latin typeface="Trebuchet MS" panose="020B0603020202020204" pitchFamily="34" charset="0"/>
              </a:rPr>
              <a:t>, a </a:t>
            </a:r>
            <a:r>
              <a:rPr lang="en-US" sz="2400" b="1" i="1" dirty="0" err="1">
                <a:solidFill>
                  <a:srgbClr val="002060"/>
                </a:solidFill>
                <a:latin typeface="Trebuchet MS" panose="020B0603020202020204" pitchFamily="34" charset="0"/>
              </a:rPr>
              <a:t>escritora</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nigeriana</a:t>
            </a:r>
            <a:r>
              <a:rPr lang="en-US" sz="2400" b="1" i="1" dirty="0">
                <a:solidFill>
                  <a:srgbClr val="002060"/>
                </a:solidFill>
                <a:latin typeface="Trebuchet MS" panose="020B0603020202020204" pitchFamily="34" charset="0"/>
              </a:rPr>
              <a:t> </a:t>
            </a:r>
          </a:p>
          <a:p>
            <a:pPr algn="just"/>
            <a:r>
              <a:rPr lang="en-US" sz="2400" b="1" i="1" dirty="0" err="1">
                <a:solidFill>
                  <a:srgbClr val="002060"/>
                </a:solidFill>
                <a:latin typeface="Trebuchet MS" panose="020B0603020202020204" pitchFamily="34" charset="0"/>
              </a:rPr>
              <a:t>Ayobami</a:t>
            </a:r>
            <a:r>
              <a:rPr lang="en-US" sz="2400" b="1" i="1" dirty="0">
                <a:solidFill>
                  <a:srgbClr val="002060"/>
                </a:solidFill>
                <a:latin typeface="Trebuchet MS" panose="020B0603020202020204" pitchFamily="34" charset="0"/>
              </a:rPr>
              <a:t> Adebayo </a:t>
            </a:r>
            <a:r>
              <a:rPr lang="en-US" sz="2400" b="1" i="1" dirty="0" err="1">
                <a:solidFill>
                  <a:srgbClr val="002060"/>
                </a:solidFill>
                <a:latin typeface="Trebuchet MS" panose="020B0603020202020204" pitchFamily="34" charset="0"/>
              </a:rPr>
              <a:t>refletiu</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sobre</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os</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personagens</a:t>
            </a:r>
            <a:r>
              <a:rPr lang="en-US" sz="2400" b="1" i="1" dirty="0">
                <a:solidFill>
                  <a:srgbClr val="002060"/>
                </a:solidFill>
                <a:latin typeface="Trebuchet MS" panose="020B0603020202020204" pitchFamily="34" charset="0"/>
              </a:rPr>
              <a:t> </a:t>
            </a:r>
          </a:p>
          <a:p>
            <a:pPr algn="just"/>
            <a:r>
              <a:rPr lang="en-US" sz="2400" b="1" i="1" dirty="0" err="1">
                <a:solidFill>
                  <a:srgbClr val="002060"/>
                </a:solidFill>
                <a:latin typeface="Trebuchet MS" panose="020B0603020202020204" pitchFamily="34" charset="0"/>
              </a:rPr>
              <a:t>principais</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Yejide</a:t>
            </a:r>
            <a:r>
              <a:rPr lang="en-US" sz="2400" b="1" i="1" dirty="0">
                <a:solidFill>
                  <a:srgbClr val="002060"/>
                </a:solidFill>
                <a:latin typeface="Trebuchet MS" panose="020B0603020202020204" pitchFamily="34" charset="0"/>
              </a:rPr>
              <a:t> e Akin) e o </a:t>
            </a:r>
            <a:r>
              <a:rPr lang="en-US" sz="2400" b="1" i="1" dirty="0" err="1">
                <a:solidFill>
                  <a:srgbClr val="002060"/>
                </a:solidFill>
                <a:latin typeface="Trebuchet MS" panose="020B0603020202020204" pitchFamily="34" charset="0"/>
              </a:rPr>
              <a:t>contexto</a:t>
            </a:r>
            <a:r>
              <a:rPr lang="en-US" sz="2400" b="1" i="1" dirty="0">
                <a:solidFill>
                  <a:srgbClr val="002060"/>
                </a:solidFill>
                <a:latin typeface="Trebuchet MS" panose="020B0603020202020204" pitchFamily="34" charset="0"/>
              </a:rPr>
              <a:t> </a:t>
            </a:r>
            <a:r>
              <a:rPr lang="en-US" sz="2400" b="1" i="1" dirty="0" err="1">
                <a:solidFill>
                  <a:srgbClr val="002060"/>
                </a:solidFill>
                <a:latin typeface="Trebuchet MS" panose="020B0603020202020204" pitchFamily="34" charset="0"/>
              </a:rPr>
              <a:t>sociopolítico</a:t>
            </a:r>
            <a:r>
              <a:rPr lang="en-US" sz="2400" b="1" i="1" dirty="0">
                <a:solidFill>
                  <a:srgbClr val="002060"/>
                </a:solidFill>
                <a:latin typeface="Trebuchet MS" panose="020B0603020202020204" pitchFamily="34" charset="0"/>
              </a:rPr>
              <a:t> </a:t>
            </a:r>
          </a:p>
          <a:p>
            <a:pPr algn="just"/>
            <a:r>
              <a:rPr lang="en-US" sz="2400" b="1" i="1" dirty="0">
                <a:solidFill>
                  <a:srgbClr val="002060"/>
                </a:solidFill>
                <a:latin typeface="Trebuchet MS" panose="020B0603020202020204" pitchFamily="34" charset="0"/>
              </a:rPr>
              <a:t>de </a:t>
            </a:r>
            <a:r>
              <a:rPr lang="en-US" sz="2400" b="1" i="1" dirty="0" err="1">
                <a:solidFill>
                  <a:srgbClr val="002060"/>
                </a:solidFill>
                <a:latin typeface="Trebuchet MS" panose="020B0603020202020204" pitchFamily="34" charset="0"/>
              </a:rPr>
              <a:t>seu</a:t>
            </a:r>
            <a:r>
              <a:rPr lang="en-US" sz="2400" b="1" i="1" dirty="0">
                <a:solidFill>
                  <a:srgbClr val="002060"/>
                </a:solidFill>
                <a:latin typeface="Trebuchet MS" panose="020B0603020202020204" pitchFamily="34" charset="0"/>
              </a:rPr>
              <a:t> romance Stay With Me.</a:t>
            </a:r>
          </a:p>
          <a:p>
            <a:pPr algn="just"/>
            <a:endParaRPr lang="en-US" sz="2400" dirty="0">
              <a:solidFill>
                <a:srgbClr val="002060"/>
              </a:solidFill>
              <a:latin typeface="Trebuchet MS" panose="020B0603020202020204" pitchFamily="34" charset="0"/>
            </a:endParaRPr>
          </a:p>
          <a:p>
            <a:pPr algn="just"/>
            <a:endParaRPr lang="en-US" sz="2400" dirty="0">
              <a:solidFill>
                <a:srgbClr val="002060"/>
              </a:solidFill>
              <a:latin typeface="Trebuchet MS" panose="020B0603020202020204" pitchFamily="34" charset="0"/>
            </a:endParaRPr>
          </a:p>
          <a:p>
            <a:pPr algn="just"/>
            <a:r>
              <a:rPr lang="en-US" sz="2400" dirty="0">
                <a:solidFill>
                  <a:srgbClr val="002060"/>
                </a:solidFill>
                <a:latin typeface="Trebuchet MS" panose="020B0603020202020204" pitchFamily="34" charset="0"/>
              </a:rPr>
              <a:t> </a:t>
            </a:r>
          </a:p>
          <a:p>
            <a:pPr algn="just"/>
            <a:r>
              <a:rPr lang="en-US" sz="2400" dirty="0">
                <a:solidFill>
                  <a:srgbClr val="002060"/>
                </a:solidFill>
                <a:latin typeface="Trebuchet MS" panose="020B0603020202020204" pitchFamily="34" charset="0"/>
              </a:rPr>
              <a:t>While writing, I also started thinking about the middle class in Nigeria. When </a:t>
            </a:r>
            <a:r>
              <a:rPr lang="en-US" sz="2400" dirty="0" err="1">
                <a:solidFill>
                  <a:srgbClr val="002060"/>
                </a:solidFill>
                <a:latin typeface="Trebuchet MS" panose="020B0603020202020204" pitchFamily="34" charset="0"/>
              </a:rPr>
              <a:t>Yejide</a:t>
            </a:r>
            <a:r>
              <a:rPr lang="en-US" sz="2400" dirty="0">
                <a:solidFill>
                  <a:srgbClr val="002060"/>
                </a:solidFill>
                <a:latin typeface="Trebuchet MS" panose="020B0603020202020204" pitchFamily="34" charset="0"/>
              </a:rPr>
              <a:t> visits her mother-in-law, there’s a very low fence in front of their house. It’s barely a fence. When </a:t>
            </a:r>
            <a:r>
              <a:rPr lang="en-US" sz="2400" dirty="0" err="1">
                <a:solidFill>
                  <a:srgbClr val="002060"/>
                </a:solidFill>
                <a:latin typeface="Trebuchet MS" panose="020B0603020202020204" pitchFamily="34" charset="0"/>
              </a:rPr>
              <a:t>Yejide</a:t>
            </a:r>
            <a:r>
              <a:rPr lang="en-US" sz="2400" dirty="0">
                <a:solidFill>
                  <a:srgbClr val="002060"/>
                </a:solidFill>
                <a:latin typeface="Trebuchet MS" panose="020B0603020202020204" pitchFamily="34" charset="0"/>
              </a:rPr>
              <a:t> and Akin build their own house in the early nineties, they erect a fence that’s higher than the house. You can’t see inside. That was something I observed about architecture in Nigeria—that at some point, probably in the eighties and nineties, when things became quite turbulent and there was all of this insecurity, one of the ways the people who could afford to insulate themselves against what was going on did was to build higher fences, to use money as a shield in a sense. I wanted that political turbulence to play in the background. </a:t>
            </a:r>
          </a:p>
        </p:txBody>
      </p:sp>
      <p:pic>
        <p:nvPicPr>
          <p:cNvPr id="5" name="Imagem 4"/>
          <p:cNvPicPr>
            <a:picLocks noChangeAspect="1"/>
          </p:cNvPicPr>
          <p:nvPr/>
        </p:nvPicPr>
        <p:blipFill>
          <a:blip r:embed="rId3"/>
          <a:stretch>
            <a:fillRect/>
          </a:stretch>
        </p:blipFill>
        <p:spPr>
          <a:xfrm>
            <a:off x="8763000" y="0"/>
            <a:ext cx="2148927" cy="3112688"/>
          </a:xfrm>
          <a:prstGeom prst="rect">
            <a:avLst/>
          </a:prstGeom>
        </p:spPr>
      </p:pic>
    </p:spTree>
    <p:extLst>
      <p:ext uri="{BB962C8B-B14F-4D97-AF65-F5344CB8AC3E}">
        <p14:creationId xmlns:p14="http://schemas.microsoft.com/office/powerpoint/2010/main" val="21188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81000" y="1089898"/>
            <a:ext cx="11658600" cy="4678204"/>
          </a:xfrm>
          <a:prstGeom prst="rect">
            <a:avLst/>
          </a:prstGeom>
        </p:spPr>
        <p:txBody>
          <a:bodyPr wrap="square">
            <a:spAutoFit/>
          </a:bodyPr>
          <a:lstStyle/>
          <a:p>
            <a:r>
              <a:rPr lang="pt-BR" sz="2800" b="1" dirty="0">
                <a:solidFill>
                  <a:srgbClr val="002060"/>
                </a:solidFill>
                <a:latin typeface="Trebuchet MS" panose="020B0603020202020204" pitchFamily="34" charset="0"/>
              </a:rPr>
              <a:t>03. (UNICAMP) Segundo a autora, as casas e as cercas na Nigéria representam</a:t>
            </a:r>
          </a:p>
          <a:p>
            <a:r>
              <a:rPr lang="pt-BR" sz="2800" dirty="0">
                <a:solidFill>
                  <a:srgbClr val="002060"/>
                </a:solidFill>
                <a:latin typeface="Trebuchet MS" panose="020B0603020202020204" pitchFamily="34" charset="0"/>
              </a:rPr>
              <a:t>a) a desigualdade social e seus impactos para a turbulência política enfatizada no romance.</a:t>
            </a:r>
          </a:p>
          <a:p>
            <a:r>
              <a:rPr lang="pt-BR" sz="2800" dirty="0">
                <a:solidFill>
                  <a:srgbClr val="002060"/>
                </a:solidFill>
                <a:latin typeface="Trebuchet MS" panose="020B0603020202020204" pitchFamily="34" charset="0"/>
              </a:rPr>
              <a:t>b) a tentativa da classe média de exercer um impacto na realidade política nos anos 1980 e 1990.</a:t>
            </a:r>
          </a:p>
          <a:p>
            <a:r>
              <a:rPr lang="pt-BR" sz="2800" dirty="0">
                <a:solidFill>
                  <a:srgbClr val="002060"/>
                </a:solidFill>
                <a:latin typeface="Trebuchet MS" panose="020B0603020202020204" pitchFamily="34" charset="0"/>
              </a:rPr>
              <a:t>c) o poder aquisitivo da classe média e sua tentativa de se distanciar da realidade política.</a:t>
            </a:r>
          </a:p>
          <a:p>
            <a:r>
              <a:rPr lang="pt-BR" sz="2800" dirty="0">
                <a:solidFill>
                  <a:srgbClr val="002060"/>
                </a:solidFill>
                <a:latin typeface="Trebuchet MS" panose="020B0603020202020204" pitchFamily="34" charset="0"/>
              </a:rPr>
              <a:t>d) a violência e a corrupção dos anos 1980 e 1990 e seus impactos nos personagens do romance.</a:t>
            </a:r>
          </a:p>
          <a:p>
            <a:endParaRPr lang="pt-BR" dirty="0">
              <a:solidFill>
                <a:srgbClr val="002060"/>
              </a:solidFill>
            </a:endParaRPr>
          </a:p>
        </p:txBody>
      </p:sp>
    </p:spTree>
    <p:extLst>
      <p:ext uri="{BB962C8B-B14F-4D97-AF65-F5344CB8AC3E}">
        <p14:creationId xmlns:p14="http://schemas.microsoft.com/office/powerpoint/2010/main" val="267260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7E38A39-1B44-4C61-A9A3-1013DB230BD1}"/>
              </a:ext>
            </a:extLst>
          </p:cNvPr>
          <p:cNvPicPr>
            <a:picLocks noChangeAspect="1"/>
          </p:cNvPicPr>
          <p:nvPr/>
        </p:nvPicPr>
        <p:blipFill>
          <a:blip r:embed="rId2"/>
          <a:stretch>
            <a:fillRect/>
          </a:stretch>
        </p:blipFill>
        <p:spPr>
          <a:xfrm rot="8270158">
            <a:off x="7743245" y="-42627"/>
            <a:ext cx="6523034" cy="6060407"/>
          </a:xfrm>
          <a:prstGeom prst="rect">
            <a:avLst/>
          </a:prstGeom>
        </p:spPr>
      </p:pic>
      <p:pic>
        <p:nvPicPr>
          <p:cNvPr id="5" name="Imagem 4"/>
          <p:cNvPicPr>
            <a:picLocks noChangeAspect="1"/>
          </p:cNvPicPr>
          <p:nvPr/>
        </p:nvPicPr>
        <p:blipFill>
          <a:blip r:embed="rId3"/>
          <a:stretch>
            <a:fillRect/>
          </a:stretch>
        </p:blipFill>
        <p:spPr>
          <a:xfrm>
            <a:off x="7924800" y="1808428"/>
            <a:ext cx="4191000" cy="3241143"/>
          </a:xfrm>
          <a:prstGeom prst="rect">
            <a:avLst/>
          </a:prstGeom>
        </p:spPr>
      </p:pic>
      <p:sp>
        <p:nvSpPr>
          <p:cNvPr id="4" name="Retângulo 3"/>
          <p:cNvSpPr/>
          <p:nvPr/>
        </p:nvSpPr>
        <p:spPr>
          <a:xfrm>
            <a:off x="0" y="0"/>
            <a:ext cx="7772400" cy="6524863"/>
          </a:xfrm>
          <a:prstGeom prst="rect">
            <a:avLst/>
          </a:prstGeom>
        </p:spPr>
        <p:txBody>
          <a:bodyPr wrap="square">
            <a:spAutoFit/>
          </a:bodyPr>
          <a:lstStyle/>
          <a:p>
            <a:pPr algn="just"/>
            <a:r>
              <a:rPr lang="en-US" sz="2200" b="1" dirty="0">
                <a:solidFill>
                  <a:srgbClr val="002060"/>
                </a:solidFill>
                <a:latin typeface="Trebuchet MS" panose="020B0603020202020204" pitchFamily="34" charset="0"/>
              </a:rPr>
              <a:t>What is Distance Learning and Why Is It So Important?</a:t>
            </a:r>
          </a:p>
          <a:p>
            <a:pPr algn="just"/>
            <a:r>
              <a:rPr lang="en-US" sz="2200" dirty="0">
                <a:solidFill>
                  <a:srgbClr val="002060"/>
                </a:solidFill>
                <a:latin typeface="Trebuchet MS" panose="020B0603020202020204" pitchFamily="34" charset="0"/>
              </a:rPr>
              <a:t>Distance learning – any form of remote education where the student is not physically present for the lesson – is booming thanks to the power of the Internet. In fact, there are a number of advantages of learning remotely over even traditional teaching models. As the Internet blurs the line between near and far, distance learning is set to disrupt the current paradigm of education.</a:t>
            </a:r>
          </a:p>
          <a:p>
            <a:pPr algn="just"/>
            <a:r>
              <a:rPr lang="en-US" sz="2200" dirty="0">
                <a:solidFill>
                  <a:srgbClr val="002060"/>
                </a:solidFill>
                <a:latin typeface="Trebuchet MS" panose="020B0603020202020204" pitchFamily="34" charset="0"/>
              </a:rPr>
              <a:t>Historically, distance learning described correspondence courses in which students would communicate with their schools or teachers by mail. More recently, distance education has moved online to include a huge range of systems and methods on practically any connected device.</a:t>
            </a:r>
          </a:p>
          <a:p>
            <a:pPr algn="just"/>
            <a:r>
              <a:rPr lang="en-US" sz="2200" dirty="0">
                <a:solidFill>
                  <a:srgbClr val="002060"/>
                </a:solidFill>
                <a:latin typeface="Trebuchet MS" panose="020B0603020202020204" pitchFamily="34" charset="0"/>
              </a:rPr>
              <a:t>Distance education is clearly different from regular education in terms of a student or teacher‘s physical presence. For the most part, it translates into increased freedom for both learners and educators, but it also requires higher degrees of discipline and planning to successfully complete the course of study.</a:t>
            </a:r>
          </a:p>
        </p:txBody>
      </p:sp>
    </p:spTree>
    <p:extLst>
      <p:ext uri="{BB962C8B-B14F-4D97-AF65-F5344CB8AC3E}">
        <p14:creationId xmlns:p14="http://schemas.microsoft.com/office/powerpoint/2010/main" val="33084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 y="489733"/>
            <a:ext cx="7391400" cy="5878532"/>
          </a:xfrm>
          <a:prstGeom prst="rect">
            <a:avLst/>
          </a:prstGeom>
        </p:spPr>
        <p:txBody>
          <a:bodyPr wrap="square">
            <a:spAutoFit/>
          </a:bodyPr>
          <a:lstStyle/>
          <a:p>
            <a:pPr algn="just"/>
            <a:r>
              <a:rPr lang="en-US" sz="2300" dirty="0">
                <a:solidFill>
                  <a:srgbClr val="002060"/>
                </a:solidFill>
                <a:latin typeface="Trebuchet MS" panose="020B0603020202020204" pitchFamily="34" charset="0"/>
              </a:rPr>
              <a:t>The enhanced freedom of remote learning is most clearly seen in the fact that students can choose courses that fit their schedules and resources. (Teachers can do the same.) And in the case of digital learning, students can also choose the location and teaching styles that best suit their needs.</a:t>
            </a:r>
          </a:p>
          <a:p>
            <a:pPr algn="just"/>
            <a:r>
              <a:rPr lang="en-US" sz="2300" dirty="0">
                <a:solidFill>
                  <a:srgbClr val="002060"/>
                </a:solidFill>
                <a:latin typeface="Trebuchet MS" panose="020B0603020202020204" pitchFamily="34" charset="0"/>
              </a:rPr>
              <a:t>Remote education is certainly not a magic bullet and there will always be a place for in-class learning. At the same time, distance learning still has a lot of untapped potential to reach students where they are and connect educators and learners in new ways. From increased flexibility to new learning styles, it seems that the future of learning will be as diverse in time and place as it will be in thought.</a:t>
            </a:r>
          </a:p>
          <a:p>
            <a:pPr algn="r"/>
            <a:r>
              <a:rPr lang="pt-BR" dirty="0">
                <a:solidFill>
                  <a:srgbClr val="002060"/>
                </a:solidFill>
                <a:latin typeface="Trebuchet MS" panose="020B0603020202020204" pitchFamily="34" charset="0"/>
              </a:rPr>
              <a:t>Disponível em: https://www.viewsonic.com/library/education/what-is-distance-learning-and-why-is-it-so-important/. Texto adaptado. Acesso em: 20 set. 2020.</a:t>
            </a:r>
            <a:endParaRPr lang="en-US" dirty="0">
              <a:solidFill>
                <a:srgbClr val="002060"/>
              </a:solidFill>
              <a:latin typeface="Trebuchet MS" panose="020B0603020202020204" pitchFamily="34" charset="0"/>
            </a:endParaRPr>
          </a:p>
        </p:txBody>
      </p:sp>
      <p:pic>
        <p:nvPicPr>
          <p:cNvPr id="7" name="Imagem 6">
            <a:extLst>
              <a:ext uri="{FF2B5EF4-FFF2-40B4-BE49-F238E27FC236}">
                <a16:creationId xmlns:a16="http://schemas.microsoft.com/office/drawing/2014/main" id="{0DA03626-6DF4-4D45-BA6B-976D7D87F484}"/>
              </a:ext>
            </a:extLst>
          </p:cNvPr>
          <p:cNvPicPr>
            <a:picLocks noChangeAspect="1"/>
          </p:cNvPicPr>
          <p:nvPr/>
        </p:nvPicPr>
        <p:blipFill>
          <a:blip r:embed="rId2"/>
          <a:stretch>
            <a:fillRect/>
          </a:stretch>
        </p:blipFill>
        <p:spPr>
          <a:xfrm rot="8270158">
            <a:off x="7743245" y="-42627"/>
            <a:ext cx="6523034" cy="6060407"/>
          </a:xfrm>
          <a:prstGeom prst="rect">
            <a:avLst/>
          </a:prstGeom>
        </p:spPr>
      </p:pic>
      <p:pic>
        <p:nvPicPr>
          <p:cNvPr id="8" name="Imagem 7">
            <a:extLst>
              <a:ext uri="{FF2B5EF4-FFF2-40B4-BE49-F238E27FC236}">
                <a16:creationId xmlns:a16="http://schemas.microsoft.com/office/drawing/2014/main" id="{19F59EB1-BABF-4F82-9C95-EECA5453A39B}"/>
              </a:ext>
            </a:extLst>
          </p:cNvPr>
          <p:cNvPicPr>
            <a:picLocks noChangeAspect="1"/>
          </p:cNvPicPr>
          <p:nvPr/>
        </p:nvPicPr>
        <p:blipFill>
          <a:blip r:embed="rId3"/>
          <a:stretch>
            <a:fillRect/>
          </a:stretch>
        </p:blipFill>
        <p:spPr>
          <a:xfrm>
            <a:off x="7924800" y="1808428"/>
            <a:ext cx="4191000" cy="3241143"/>
          </a:xfrm>
          <a:prstGeom prst="rect">
            <a:avLst/>
          </a:prstGeom>
        </p:spPr>
      </p:pic>
    </p:spTree>
    <p:extLst>
      <p:ext uri="{BB962C8B-B14F-4D97-AF65-F5344CB8AC3E}">
        <p14:creationId xmlns:p14="http://schemas.microsoft.com/office/powerpoint/2010/main" val="34416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 y="797509"/>
            <a:ext cx="7315200" cy="5262979"/>
          </a:xfrm>
          <a:prstGeom prst="rect">
            <a:avLst/>
          </a:prstGeom>
        </p:spPr>
        <p:txBody>
          <a:bodyPr wrap="square">
            <a:spAutoFit/>
          </a:bodyPr>
          <a:lstStyle/>
          <a:p>
            <a:r>
              <a:rPr lang="en-US" sz="2800" b="1" dirty="0">
                <a:solidFill>
                  <a:srgbClr val="002060"/>
                </a:solidFill>
                <a:latin typeface="Trebuchet MS" panose="020B0603020202020204" pitchFamily="34" charset="0"/>
              </a:rPr>
              <a:t>04. (UPE) Considering the author‘s point of view, distance learning is</a:t>
            </a:r>
          </a:p>
          <a:p>
            <a:r>
              <a:rPr lang="en-US" sz="2800" dirty="0">
                <a:solidFill>
                  <a:srgbClr val="002060"/>
                </a:solidFill>
                <a:latin typeface="Trebuchet MS" panose="020B0603020202020204" pitchFamily="34" charset="0"/>
              </a:rPr>
              <a:t>a) not bringing changes to the teaching and learning process.</a:t>
            </a:r>
          </a:p>
          <a:p>
            <a:r>
              <a:rPr lang="en-US" sz="2800" dirty="0">
                <a:solidFill>
                  <a:srgbClr val="002060"/>
                </a:solidFill>
                <a:latin typeface="Trebuchet MS" panose="020B0603020202020204" pitchFamily="34" charset="0"/>
              </a:rPr>
              <a:t>b) a teaching and learning process based on face-to-face interaction.</a:t>
            </a:r>
          </a:p>
          <a:p>
            <a:r>
              <a:rPr lang="en-US" sz="2800" dirty="0">
                <a:solidFill>
                  <a:srgbClr val="002060"/>
                </a:solidFill>
                <a:latin typeface="Trebuchet MS" panose="020B0603020202020204" pitchFamily="34" charset="0"/>
              </a:rPr>
              <a:t>c) a type of course that students have by mail nowadays.</a:t>
            </a:r>
          </a:p>
          <a:p>
            <a:r>
              <a:rPr lang="en-US" sz="2800" dirty="0">
                <a:solidFill>
                  <a:srgbClr val="002060"/>
                </a:solidFill>
                <a:latin typeface="Trebuchet MS" panose="020B0603020202020204" pitchFamily="34" charset="0"/>
              </a:rPr>
              <a:t>d) any form of remote education using any connected device.</a:t>
            </a:r>
          </a:p>
          <a:p>
            <a:r>
              <a:rPr lang="en-US" sz="2800" dirty="0">
                <a:solidFill>
                  <a:srgbClr val="002060"/>
                </a:solidFill>
                <a:latin typeface="Trebuchet MS" panose="020B0603020202020204" pitchFamily="34" charset="0"/>
              </a:rPr>
              <a:t>e) a kind of education that needs physical presence of teachers and students</a:t>
            </a:r>
            <a:r>
              <a:rPr lang="en-US" dirty="0">
                <a:solidFill>
                  <a:srgbClr val="002060"/>
                </a:solidFill>
              </a:rPr>
              <a:t>.</a:t>
            </a:r>
          </a:p>
        </p:txBody>
      </p:sp>
      <p:pic>
        <p:nvPicPr>
          <p:cNvPr id="6" name="Imagem 5">
            <a:extLst>
              <a:ext uri="{FF2B5EF4-FFF2-40B4-BE49-F238E27FC236}">
                <a16:creationId xmlns:a16="http://schemas.microsoft.com/office/drawing/2014/main" id="{60B9FE17-A943-4D2E-AC78-0AFBEEFBC1D8}"/>
              </a:ext>
            </a:extLst>
          </p:cNvPr>
          <p:cNvPicPr>
            <a:picLocks noChangeAspect="1"/>
          </p:cNvPicPr>
          <p:nvPr/>
        </p:nvPicPr>
        <p:blipFill>
          <a:blip r:embed="rId2"/>
          <a:stretch>
            <a:fillRect/>
          </a:stretch>
        </p:blipFill>
        <p:spPr>
          <a:xfrm rot="8270158">
            <a:off x="7743245" y="-42627"/>
            <a:ext cx="6523034" cy="6060407"/>
          </a:xfrm>
          <a:prstGeom prst="rect">
            <a:avLst/>
          </a:prstGeom>
        </p:spPr>
      </p:pic>
      <p:pic>
        <p:nvPicPr>
          <p:cNvPr id="7" name="Imagem 6">
            <a:extLst>
              <a:ext uri="{FF2B5EF4-FFF2-40B4-BE49-F238E27FC236}">
                <a16:creationId xmlns:a16="http://schemas.microsoft.com/office/drawing/2014/main" id="{F47EDF35-3EB2-4DFB-A758-CC99E3F74DA3}"/>
              </a:ext>
            </a:extLst>
          </p:cNvPr>
          <p:cNvPicPr>
            <a:picLocks noChangeAspect="1"/>
          </p:cNvPicPr>
          <p:nvPr/>
        </p:nvPicPr>
        <p:blipFill>
          <a:blip r:embed="rId3"/>
          <a:stretch>
            <a:fillRect/>
          </a:stretch>
        </p:blipFill>
        <p:spPr>
          <a:xfrm>
            <a:off x="7924800" y="1808428"/>
            <a:ext cx="4191000" cy="3241143"/>
          </a:xfrm>
          <a:prstGeom prst="rect">
            <a:avLst/>
          </a:prstGeom>
        </p:spPr>
      </p:pic>
    </p:spTree>
    <p:extLst>
      <p:ext uri="{BB962C8B-B14F-4D97-AF65-F5344CB8AC3E}">
        <p14:creationId xmlns:p14="http://schemas.microsoft.com/office/powerpoint/2010/main" val="35969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TotalTime>
  <Words>1184</Words>
  <Application>Microsoft Office PowerPoint</Application>
  <PresentationFormat>Widescreen</PresentationFormat>
  <Paragraphs>53</Paragraphs>
  <Slides>11</Slides>
  <Notes>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11</vt:i4>
      </vt:variant>
    </vt:vector>
  </HeadingPairs>
  <TitlesOfParts>
    <vt:vector size="18" baseType="lpstr">
      <vt:lpstr>arial</vt:lpstr>
      <vt:lpstr>arial</vt:lpstr>
      <vt:lpstr>Calibri</vt:lpstr>
      <vt:lpstr>Times New Roman</vt:lpstr>
      <vt:lpstr>Trebuchet MS</vt:lpstr>
      <vt:lpstr>Office Theme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Geometria plana  Polígonos</dc:title>
  <dc:creator>MARCO ANTÔNIO</dc:creator>
  <cp:lastModifiedBy>Amauri</cp:lastModifiedBy>
  <cp:revision>104</cp:revision>
  <dcterms:created xsi:type="dcterms:W3CDTF">2022-04-19T20:50:35Z</dcterms:created>
  <dcterms:modified xsi:type="dcterms:W3CDTF">2023-02-15T13:14:35Z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2022-04-17T00:00:00Z</vt:filetime>
  </property>
  <property fmtid="{D5CDD505-2E9C-101B-9397-08002B2CF9AE}" pid="3" name="LastSaved">
    <vt:filetime>2022-04-19T00:00:00Z</vt:filetime>
  </property>
</Properties>
</file>