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8" r:id="rId3"/>
    <p:sldId id="299" r:id="rId4"/>
    <p:sldId id="290" r:id="rId5"/>
    <p:sldId id="258" r:id="rId6"/>
    <p:sldId id="285" r:id="rId7"/>
    <p:sldId id="315" r:id="rId8"/>
    <p:sldId id="304" r:id="rId9"/>
    <p:sldId id="267" r:id="rId10"/>
    <p:sldId id="303" r:id="rId11"/>
    <p:sldId id="305" r:id="rId12"/>
    <p:sldId id="317" r:id="rId13"/>
    <p:sldId id="314" r:id="rId14"/>
    <p:sldId id="307" r:id="rId15"/>
    <p:sldId id="313" r:id="rId16"/>
    <p:sldId id="294" r:id="rId17"/>
    <p:sldId id="306" r:id="rId18"/>
    <p:sldId id="300" r:id="rId19"/>
    <p:sldId id="301" r:id="rId20"/>
    <p:sldId id="298" r:id="rId21"/>
    <p:sldId id="319" r:id="rId22"/>
    <p:sldId id="284" r:id="rId23"/>
    <p:sldId id="293" r:id="rId24"/>
    <p:sldId id="295" r:id="rId25"/>
    <p:sldId id="297" r:id="rId26"/>
    <p:sldId id="291" r:id="rId27"/>
    <p:sldId id="320" r:id="rId28"/>
    <p:sldId id="318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6785A-DD4A-4EB8-BBCD-A65928A3419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7D95B88-56AD-4354-93C8-4448D4058649}">
      <dgm:prSet/>
      <dgm:spPr/>
      <dgm:t>
        <a:bodyPr/>
        <a:lstStyle/>
        <a:p>
          <a:r>
            <a:rPr lang="pt-BR"/>
            <a:t>A escrita Chinesa é formada por caracteres que representam os mais diversos conteúdos de linguagem.</a:t>
          </a:r>
          <a:endParaRPr lang="en-US"/>
        </a:p>
      </dgm:t>
    </dgm:pt>
    <dgm:pt modelId="{A142B074-E767-48EC-8F88-0310C078A934}" type="parTrans" cxnId="{2640F17C-05F3-43F4-9B77-042B1E18D7E4}">
      <dgm:prSet/>
      <dgm:spPr/>
      <dgm:t>
        <a:bodyPr/>
        <a:lstStyle/>
        <a:p>
          <a:endParaRPr lang="en-US"/>
        </a:p>
      </dgm:t>
    </dgm:pt>
    <dgm:pt modelId="{85B2EBDB-E630-4C88-8F6D-F62999C39C29}" type="sibTrans" cxnId="{2640F17C-05F3-43F4-9B77-042B1E18D7E4}">
      <dgm:prSet/>
      <dgm:spPr/>
      <dgm:t>
        <a:bodyPr/>
        <a:lstStyle/>
        <a:p>
          <a:endParaRPr lang="en-US"/>
        </a:p>
      </dgm:t>
    </dgm:pt>
    <dgm:pt modelId="{8EFA36DB-13AE-406F-8E88-8B178BCFAF04}">
      <dgm:prSet/>
      <dgm:spPr/>
      <dgm:t>
        <a:bodyPr/>
        <a:lstStyle/>
        <a:p>
          <a:r>
            <a:rPr lang="pt-BR"/>
            <a:t>Calcula-se que o conjunto total dos caracteres chineses, com diferentes tipos de singramos, ultrapasse os 40 mil sinais.</a:t>
          </a:r>
          <a:endParaRPr lang="en-US"/>
        </a:p>
      </dgm:t>
    </dgm:pt>
    <dgm:pt modelId="{41E91D12-4E3A-41B6-AA0C-D2412245619E}" type="parTrans" cxnId="{4F1A4543-9BE8-4597-BBDD-C7908C50179B}">
      <dgm:prSet/>
      <dgm:spPr/>
      <dgm:t>
        <a:bodyPr/>
        <a:lstStyle/>
        <a:p>
          <a:endParaRPr lang="en-US"/>
        </a:p>
      </dgm:t>
    </dgm:pt>
    <dgm:pt modelId="{77CC9A43-2238-46BB-8FE6-52C1BCC5D3AF}" type="sibTrans" cxnId="{4F1A4543-9BE8-4597-BBDD-C7908C50179B}">
      <dgm:prSet/>
      <dgm:spPr/>
      <dgm:t>
        <a:bodyPr/>
        <a:lstStyle/>
        <a:p>
          <a:endParaRPr lang="en-US"/>
        </a:p>
      </dgm:t>
    </dgm:pt>
    <dgm:pt modelId="{C813D7DF-288A-4C57-A9C8-B80EAC51DE2B}">
      <dgm:prSet/>
      <dgm:spPr/>
      <dgm:t>
        <a:bodyPr/>
        <a:lstStyle/>
        <a:p>
          <a:r>
            <a:rPr lang="pt-BR"/>
            <a:t>A linguagem Chinesa torna-se fator determinante para a unidade cultural chinesa.</a:t>
          </a:r>
          <a:endParaRPr lang="en-US"/>
        </a:p>
      </dgm:t>
    </dgm:pt>
    <dgm:pt modelId="{3A826E73-14E4-4CF8-9C15-0874B13527AA}" type="parTrans" cxnId="{49D934B3-6DB5-4A61-B3CF-134B5A5D1254}">
      <dgm:prSet/>
      <dgm:spPr/>
      <dgm:t>
        <a:bodyPr/>
        <a:lstStyle/>
        <a:p>
          <a:endParaRPr lang="en-US"/>
        </a:p>
      </dgm:t>
    </dgm:pt>
    <dgm:pt modelId="{C46AE769-40C7-44F9-B20D-2E4031EB3DFE}" type="sibTrans" cxnId="{49D934B3-6DB5-4A61-B3CF-134B5A5D1254}">
      <dgm:prSet/>
      <dgm:spPr/>
      <dgm:t>
        <a:bodyPr/>
        <a:lstStyle/>
        <a:p>
          <a:endParaRPr lang="en-US"/>
        </a:p>
      </dgm:t>
    </dgm:pt>
    <dgm:pt modelId="{355C793B-A7D7-44EE-8CE5-70A7B4C3F6B5}" type="pres">
      <dgm:prSet presAssocID="{FAD6785A-DD4A-4EB8-BBCD-A65928A3419B}" presName="linear" presStyleCnt="0">
        <dgm:presLayoutVars>
          <dgm:animLvl val="lvl"/>
          <dgm:resizeHandles val="exact"/>
        </dgm:presLayoutVars>
      </dgm:prSet>
      <dgm:spPr/>
    </dgm:pt>
    <dgm:pt modelId="{9B7A66B2-F5D8-4E35-876B-7B51F7826A5C}" type="pres">
      <dgm:prSet presAssocID="{C7D95B88-56AD-4354-93C8-4448D405864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B660560-987A-40BC-9D64-FD8BD74B9F73}" type="pres">
      <dgm:prSet presAssocID="{85B2EBDB-E630-4C88-8F6D-F62999C39C29}" presName="spacer" presStyleCnt="0"/>
      <dgm:spPr/>
    </dgm:pt>
    <dgm:pt modelId="{0EA3E564-0A4C-46BA-85C7-5B4E0E2C55A2}" type="pres">
      <dgm:prSet presAssocID="{8EFA36DB-13AE-406F-8E88-8B178BCFAF0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E4DEDE-6038-4929-BE5F-230F54DF6158}" type="pres">
      <dgm:prSet presAssocID="{77CC9A43-2238-46BB-8FE6-52C1BCC5D3AF}" presName="spacer" presStyleCnt="0"/>
      <dgm:spPr/>
    </dgm:pt>
    <dgm:pt modelId="{DE58E7E9-431B-453C-AED8-B1ABC20F0D3C}" type="pres">
      <dgm:prSet presAssocID="{C813D7DF-288A-4C57-A9C8-B80EAC51DE2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F1A4543-9BE8-4597-BBDD-C7908C50179B}" srcId="{FAD6785A-DD4A-4EB8-BBCD-A65928A3419B}" destId="{8EFA36DB-13AE-406F-8E88-8B178BCFAF04}" srcOrd="1" destOrd="0" parTransId="{41E91D12-4E3A-41B6-AA0C-D2412245619E}" sibTransId="{77CC9A43-2238-46BB-8FE6-52C1BCC5D3AF}"/>
    <dgm:cxn modelId="{2640F17C-05F3-43F4-9B77-042B1E18D7E4}" srcId="{FAD6785A-DD4A-4EB8-BBCD-A65928A3419B}" destId="{C7D95B88-56AD-4354-93C8-4448D4058649}" srcOrd="0" destOrd="0" parTransId="{A142B074-E767-48EC-8F88-0310C078A934}" sibTransId="{85B2EBDB-E630-4C88-8F6D-F62999C39C29}"/>
    <dgm:cxn modelId="{D4CC8A9E-7DD5-4E0F-8E61-8E2476F77FC0}" type="presOf" srcId="{8EFA36DB-13AE-406F-8E88-8B178BCFAF04}" destId="{0EA3E564-0A4C-46BA-85C7-5B4E0E2C55A2}" srcOrd="0" destOrd="0" presId="urn:microsoft.com/office/officeart/2005/8/layout/vList2"/>
    <dgm:cxn modelId="{FA2541AE-01C2-4D1D-8F82-27ABA4F9E4F6}" type="presOf" srcId="{C813D7DF-288A-4C57-A9C8-B80EAC51DE2B}" destId="{DE58E7E9-431B-453C-AED8-B1ABC20F0D3C}" srcOrd="0" destOrd="0" presId="urn:microsoft.com/office/officeart/2005/8/layout/vList2"/>
    <dgm:cxn modelId="{49D934B3-6DB5-4A61-B3CF-134B5A5D1254}" srcId="{FAD6785A-DD4A-4EB8-BBCD-A65928A3419B}" destId="{C813D7DF-288A-4C57-A9C8-B80EAC51DE2B}" srcOrd="2" destOrd="0" parTransId="{3A826E73-14E4-4CF8-9C15-0874B13527AA}" sibTransId="{C46AE769-40C7-44F9-B20D-2E4031EB3DFE}"/>
    <dgm:cxn modelId="{698B49D5-7F70-43CA-9095-1E9E5678D844}" type="presOf" srcId="{FAD6785A-DD4A-4EB8-BBCD-A65928A3419B}" destId="{355C793B-A7D7-44EE-8CE5-70A7B4C3F6B5}" srcOrd="0" destOrd="0" presId="urn:microsoft.com/office/officeart/2005/8/layout/vList2"/>
    <dgm:cxn modelId="{C60ECDDF-D486-43EB-9A6D-DB5400FB5014}" type="presOf" srcId="{C7D95B88-56AD-4354-93C8-4448D4058649}" destId="{9B7A66B2-F5D8-4E35-876B-7B51F7826A5C}" srcOrd="0" destOrd="0" presId="urn:microsoft.com/office/officeart/2005/8/layout/vList2"/>
    <dgm:cxn modelId="{15898543-96FD-44C3-A4EA-3E31378A357F}" type="presParOf" srcId="{355C793B-A7D7-44EE-8CE5-70A7B4C3F6B5}" destId="{9B7A66B2-F5D8-4E35-876B-7B51F7826A5C}" srcOrd="0" destOrd="0" presId="urn:microsoft.com/office/officeart/2005/8/layout/vList2"/>
    <dgm:cxn modelId="{7EBB169E-003F-44CD-AFBF-EAF05801DCA6}" type="presParOf" srcId="{355C793B-A7D7-44EE-8CE5-70A7B4C3F6B5}" destId="{BB660560-987A-40BC-9D64-FD8BD74B9F73}" srcOrd="1" destOrd="0" presId="urn:microsoft.com/office/officeart/2005/8/layout/vList2"/>
    <dgm:cxn modelId="{C4D46569-85EB-45FA-AD8A-6C15C2EB70E2}" type="presParOf" srcId="{355C793B-A7D7-44EE-8CE5-70A7B4C3F6B5}" destId="{0EA3E564-0A4C-46BA-85C7-5B4E0E2C55A2}" srcOrd="2" destOrd="0" presId="urn:microsoft.com/office/officeart/2005/8/layout/vList2"/>
    <dgm:cxn modelId="{388CB480-E2FB-4736-AE6D-102178744C5A}" type="presParOf" srcId="{355C793B-A7D7-44EE-8CE5-70A7B4C3F6B5}" destId="{15E4DEDE-6038-4929-BE5F-230F54DF6158}" srcOrd="3" destOrd="0" presId="urn:microsoft.com/office/officeart/2005/8/layout/vList2"/>
    <dgm:cxn modelId="{278E1912-0161-44B6-8A51-93A4AB5A34C8}" type="presParOf" srcId="{355C793B-A7D7-44EE-8CE5-70A7B4C3F6B5}" destId="{DE58E7E9-431B-453C-AED8-B1ABC20F0D3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AF9308-B6C5-42A7-B633-47B09E75DEA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1444BB3-68C1-472B-96D9-8B17B7182F8D}">
      <dgm:prSet/>
      <dgm:spPr/>
      <dgm:t>
        <a:bodyPr/>
        <a:lstStyle/>
        <a:p>
          <a:r>
            <a:rPr lang="pt-BR"/>
            <a:t>Filósofos – Confúcio (c 551-479 a.C), nascido na província de Lu.</a:t>
          </a:r>
          <a:endParaRPr lang="en-US"/>
        </a:p>
      </dgm:t>
    </dgm:pt>
    <dgm:pt modelId="{6E874B10-BD87-49CB-A426-37583BD43EAC}" type="parTrans" cxnId="{4CD43FFE-241B-4091-8CDB-624D5CE9C4AB}">
      <dgm:prSet/>
      <dgm:spPr/>
      <dgm:t>
        <a:bodyPr/>
        <a:lstStyle/>
        <a:p>
          <a:endParaRPr lang="en-US"/>
        </a:p>
      </dgm:t>
    </dgm:pt>
    <dgm:pt modelId="{87BBE52B-6907-499F-9D95-C5A25044ADA7}" type="sibTrans" cxnId="{4CD43FFE-241B-4091-8CDB-624D5CE9C4AB}">
      <dgm:prSet/>
      <dgm:spPr/>
      <dgm:t>
        <a:bodyPr/>
        <a:lstStyle/>
        <a:p>
          <a:endParaRPr lang="en-US"/>
        </a:p>
      </dgm:t>
    </dgm:pt>
    <dgm:pt modelId="{9A2C24F8-4985-43B7-AC98-0D40732995C2}">
      <dgm:prSet/>
      <dgm:spPr/>
      <dgm:t>
        <a:bodyPr/>
        <a:lstStyle/>
        <a:p>
          <a:r>
            <a:rPr lang="pt-BR"/>
            <a:t>Inteligência e Conduta fez crescer na carreira publica</a:t>
          </a:r>
          <a:endParaRPr lang="en-US"/>
        </a:p>
      </dgm:t>
    </dgm:pt>
    <dgm:pt modelId="{4590BEAE-A207-4D1E-83A5-FC0A077BBEE3}" type="parTrans" cxnId="{872403DB-8E1F-486D-AC62-73E72D18A0E5}">
      <dgm:prSet/>
      <dgm:spPr/>
      <dgm:t>
        <a:bodyPr/>
        <a:lstStyle/>
        <a:p>
          <a:endParaRPr lang="en-US"/>
        </a:p>
      </dgm:t>
    </dgm:pt>
    <dgm:pt modelId="{2B80EF17-2ABD-4736-A168-4714C7BF4F32}" type="sibTrans" cxnId="{872403DB-8E1F-486D-AC62-73E72D18A0E5}">
      <dgm:prSet/>
      <dgm:spPr/>
      <dgm:t>
        <a:bodyPr/>
        <a:lstStyle/>
        <a:p>
          <a:endParaRPr lang="en-US"/>
        </a:p>
      </dgm:t>
    </dgm:pt>
    <dgm:pt modelId="{33197770-9D41-4643-98B5-40213157A7A1}">
      <dgm:prSet/>
      <dgm:spPr/>
      <dgm:t>
        <a:bodyPr/>
        <a:lstStyle/>
        <a:p>
          <a:r>
            <a:rPr lang="pt-BR"/>
            <a:t>Decepção politica  saiu divulgando seus ensinamentos </a:t>
          </a:r>
          <a:endParaRPr lang="en-US"/>
        </a:p>
      </dgm:t>
    </dgm:pt>
    <dgm:pt modelId="{C3B2792E-513A-4997-A8E6-F6AAD6774DB7}" type="parTrans" cxnId="{DE57D96E-34A5-4B30-A95D-56DA5A5E5DA3}">
      <dgm:prSet/>
      <dgm:spPr/>
      <dgm:t>
        <a:bodyPr/>
        <a:lstStyle/>
        <a:p>
          <a:endParaRPr lang="en-US"/>
        </a:p>
      </dgm:t>
    </dgm:pt>
    <dgm:pt modelId="{EA1EE199-B93E-4A20-AC8E-969AF76C390D}" type="sibTrans" cxnId="{DE57D96E-34A5-4B30-A95D-56DA5A5E5DA3}">
      <dgm:prSet/>
      <dgm:spPr/>
      <dgm:t>
        <a:bodyPr/>
        <a:lstStyle/>
        <a:p>
          <a:endParaRPr lang="en-US"/>
        </a:p>
      </dgm:t>
    </dgm:pt>
    <dgm:pt modelId="{663FEFCC-1276-48C4-BC30-BC70628B7FF3}">
      <dgm:prSet/>
      <dgm:spPr/>
      <dgm:t>
        <a:bodyPr/>
        <a:lstStyle/>
        <a:p>
          <a:r>
            <a:rPr lang="pt-BR"/>
            <a:t>Sua Obra demonstra a consciência de viver em um mundo desordenado devido às guerras dos Reinos Combatentes.</a:t>
          </a:r>
          <a:endParaRPr lang="en-US"/>
        </a:p>
      </dgm:t>
    </dgm:pt>
    <dgm:pt modelId="{E85CEE1F-B20A-4E9C-8D23-00F828E193D2}" type="parTrans" cxnId="{6AF72A96-DBA8-4A2F-B01B-57EFFD449AA5}">
      <dgm:prSet/>
      <dgm:spPr/>
      <dgm:t>
        <a:bodyPr/>
        <a:lstStyle/>
        <a:p>
          <a:endParaRPr lang="en-US"/>
        </a:p>
      </dgm:t>
    </dgm:pt>
    <dgm:pt modelId="{DD78A8D8-3949-4D40-817C-4CA0FAD21E4F}" type="sibTrans" cxnId="{6AF72A96-DBA8-4A2F-B01B-57EFFD449AA5}">
      <dgm:prSet/>
      <dgm:spPr/>
      <dgm:t>
        <a:bodyPr/>
        <a:lstStyle/>
        <a:p>
          <a:endParaRPr lang="en-US"/>
        </a:p>
      </dgm:t>
    </dgm:pt>
    <dgm:pt modelId="{605A3C20-28FA-4375-AD97-F906A0CFFE10}">
      <dgm:prSet/>
      <dgm:spPr/>
      <dgm:t>
        <a:bodyPr/>
        <a:lstStyle/>
        <a:p>
          <a:r>
            <a:rPr lang="pt-BR"/>
            <a:t>A doutrina consiste no principio de altruísmo, a cortesia, a fidelidade e a busca da sabedoria.</a:t>
          </a:r>
          <a:endParaRPr lang="en-US"/>
        </a:p>
      </dgm:t>
    </dgm:pt>
    <dgm:pt modelId="{BA8A4752-97AA-4578-A763-713E0AED597B}" type="parTrans" cxnId="{DCF45435-5597-4F6E-9CE7-49D461966E27}">
      <dgm:prSet/>
      <dgm:spPr/>
      <dgm:t>
        <a:bodyPr/>
        <a:lstStyle/>
        <a:p>
          <a:endParaRPr lang="en-US"/>
        </a:p>
      </dgm:t>
    </dgm:pt>
    <dgm:pt modelId="{FF2B4AAD-6EBC-4AF9-9AAF-E04970BDCC8A}" type="sibTrans" cxnId="{DCF45435-5597-4F6E-9CE7-49D461966E27}">
      <dgm:prSet/>
      <dgm:spPr/>
      <dgm:t>
        <a:bodyPr/>
        <a:lstStyle/>
        <a:p>
          <a:endParaRPr lang="en-US"/>
        </a:p>
      </dgm:t>
    </dgm:pt>
    <dgm:pt modelId="{DC0BC24E-A1BF-4BC7-A23B-64FA63EF7BC5}" type="pres">
      <dgm:prSet presAssocID="{99AF9308-B6C5-42A7-B633-47B09E75DEA6}" presName="linear" presStyleCnt="0">
        <dgm:presLayoutVars>
          <dgm:animLvl val="lvl"/>
          <dgm:resizeHandles val="exact"/>
        </dgm:presLayoutVars>
      </dgm:prSet>
      <dgm:spPr/>
    </dgm:pt>
    <dgm:pt modelId="{68175D57-3EF2-492B-846F-6BE488370637}" type="pres">
      <dgm:prSet presAssocID="{C1444BB3-68C1-472B-96D9-8B17B7182F8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DAA6B9A-905C-4D7C-9552-AC4D3F9F34B3}" type="pres">
      <dgm:prSet presAssocID="{87BBE52B-6907-499F-9D95-C5A25044ADA7}" presName="spacer" presStyleCnt="0"/>
      <dgm:spPr/>
    </dgm:pt>
    <dgm:pt modelId="{BEA5AA7A-17A1-492E-B3D2-3E70ACBA14B6}" type="pres">
      <dgm:prSet presAssocID="{9A2C24F8-4985-43B7-AC98-0D40732995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E77B5B8-75DB-43F7-A164-2C1A79E833FD}" type="pres">
      <dgm:prSet presAssocID="{2B80EF17-2ABD-4736-A168-4714C7BF4F32}" presName="spacer" presStyleCnt="0"/>
      <dgm:spPr/>
    </dgm:pt>
    <dgm:pt modelId="{A28C5F4C-78D4-4D2E-ABE1-3932D024E70D}" type="pres">
      <dgm:prSet presAssocID="{33197770-9D41-4643-98B5-40213157A7A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8F1C58C-2DDA-43CF-9276-26C142E16167}" type="pres">
      <dgm:prSet presAssocID="{EA1EE199-B93E-4A20-AC8E-969AF76C390D}" presName="spacer" presStyleCnt="0"/>
      <dgm:spPr/>
    </dgm:pt>
    <dgm:pt modelId="{A4073A19-AF9B-41A0-8AA8-1F7EB4638347}" type="pres">
      <dgm:prSet presAssocID="{663FEFCC-1276-48C4-BC30-BC70628B7FF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2C77D57-9D90-4B27-A70E-8E8259BEB0E2}" type="pres">
      <dgm:prSet presAssocID="{DD78A8D8-3949-4D40-817C-4CA0FAD21E4F}" presName="spacer" presStyleCnt="0"/>
      <dgm:spPr/>
    </dgm:pt>
    <dgm:pt modelId="{FCE7F442-E9E8-4A65-BF30-663E618AA6ED}" type="pres">
      <dgm:prSet presAssocID="{605A3C20-28FA-4375-AD97-F906A0CFFE1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0EF9725-58E5-4B77-B41E-6001042F9232}" type="presOf" srcId="{9A2C24F8-4985-43B7-AC98-0D40732995C2}" destId="{BEA5AA7A-17A1-492E-B3D2-3E70ACBA14B6}" srcOrd="0" destOrd="0" presId="urn:microsoft.com/office/officeart/2005/8/layout/vList2"/>
    <dgm:cxn modelId="{DCF45435-5597-4F6E-9CE7-49D461966E27}" srcId="{99AF9308-B6C5-42A7-B633-47B09E75DEA6}" destId="{605A3C20-28FA-4375-AD97-F906A0CFFE10}" srcOrd="4" destOrd="0" parTransId="{BA8A4752-97AA-4578-A763-713E0AED597B}" sibTransId="{FF2B4AAD-6EBC-4AF9-9AAF-E04970BDCC8A}"/>
    <dgm:cxn modelId="{DE57D96E-34A5-4B30-A95D-56DA5A5E5DA3}" srcId="{99AF9308-B6C5-42A7-B633-47B09E75DEA6}" destId="{33197770-9D41-4643-98B5-40213157A7A1}" srcOrd="2" destOrd="0" parTransId="{C3B2792E-513A-4997-A8E6-F6AAD6774DB7}" sibTransId="{EA1EE199-B93E-4A20-AC8E-969AF76C390D}"/>
    <dgm:cxn modelId="{B03BC071-70B9-490A-9CCB-5739D31D531A}" type="presOf" srcId="{33197770-9D41-4643-98B5-40213157A7A1}" destId="{A28C5F4C-78D4-4D2E-ABE1-3932D024E70D}" srcOrd="0" destOrd="0" presId="urn:microsoft.com/office/officeart/2005/8/layout/vList2"/>
    <dgm:cxn modelId="{6AF72A96-DBA8-4A2F-B01B-57EFFD449AA5}" srcId="{99AF9308-B6C5-42A7-B633-47B09E75DEA6}" destId="{663FEFCC-1276-48C4-BC30-BC70628B7FF3}" srcOrd="3" destOrd="0" parTransId="{E85CEE1F-B20A-4E9C-8D23-00F828E193D2}" sibTransId="{DD78A8D8-3949-4D40-817C-4CA0FAD21E4F}"/>
    <dgm:cxn modelId="{C58002BC-03F5-4C69-9569-0F88B1E0C839}" type="presOf" srcId="{C1444BB3-68C1-472B-96D9-8B17B7182F8D}" destId="{68175D57-3EF2-492B-846F-6BE488370637}" srcOrd="0" destOrd="0" presId="urn:microsoft.com/office/officeart/2005/8/layout/vList2"/>
    <dgm:cxn modelId="{6DAF49BD-380E-43A1-BBBC-B55F2CE324CD}" type="presOf" srcId="{605A3C20-28FA-4375-AD97-F906A0CFFE10}" destId="{FCE7F442-E9E8-4A65-BF30-663E618AA6ED}" srcOrd="0" destOrd="0" presId="urn:microsoft.com/office/officeart/2005/8/layout/vList2"/>
    <dgm:cxn modelId="{A04236D7-64E8-4E8D-B093-225E694BBE02}" type="presOf" srcId="{663FEFCC-1276-48C4-BC30-BC70628B7FF3}" destId="{A4073A19-AF9B-41A0-8AA8-1F7EB4638347}" srcOrd="0" destOrd="0" presId="urn:microsoft.com/office/officeart/2005/8/layout/vList2"/>
    <dgm:cxn modelId="{289F94D8-E1CC-4062-94F9-F2F4D6C6CA8D}" type="presOf" srcId="{99AF9308-B6C5-42A7-B633-47B09E75DEA6}" destId="{DC0BC24E-A1BF-4BC7-A23B-64FA63EF7BC5}" srcOrd="0" destOrd="0" presId="urn:microsoft.com/office/officeart/2005/8/layout/vList2"/>
    <dgm:cxn modelId="{872403DB-8E1F-486D-AC62-73E72D18A0E5}" srcId="{99AF9308-B6C5-42A7-B633-47B09E75DEA6}" destId="{9A2C24F8-4985-43B7-AC98-0D40732995C2}" srcOrd="1" destOrd="0" parTransId="{4590BEAE-A207-4D1E-83A5-FC0A077BBEE3}" sibTransId="{2B80EF17-2ABD-4736-A168-4714C7BF4F32}"/>
    <dgm:cxn modelId="{4CD43FFE-241B-4091-8CDB-624D5CE9C4AB}" srcId="{99AF9308-B6C5-42A7-B633-47B09E75DEA6}" destId="{C1444BB3-68C1-472B-96D9-8B17B7182F8D}" srcOrd="0" destOrd="0" parTransId="{6E874B10-BD87-49CB-A426-37583BD43EAC}" sibTransId="{87BBE52B-6907-499F-9D95-C5A25044ADA7}"/>
    <dgm:cxn modelId="{2E9A4EE9-D242-4A6C-9B5C-18B833862719}" type="presParOf" srcId="{DC0BC24E-A1BF-4BC7-A23B-64FA63EF7BC5}" destId="{68175D57-3EF2-492B-846F-6BE488370637}" srcOrd="0" destOrd="0" presId="urn:microsoft.com/office/officeart/2005/8/layout/vList2"/>
    <dgm:cxn modelId="{4D4B68E2-F44D-4F1D-9AC0-0FC5B26D54C5}" type="presParOf" srcId="{DC0BC24E-A1BF-4BC7-A23B-64FA63EF7BC5}" destId="{BDAA6B9A-905C-4D7C-9552-AC4D3F9F34B3}" srcOrd="1" destOrd="0" presId="urn:microsoft.com/office/officeart/2005/8/layout/vList2"/>
    <dgm:cxn modelId="{19D9C362-8803-48CF-8563-E7062C81A20D}" type="presParOf" srcId="{DC0BC24E-A1BF-4BC7-A23B-64FA63EF7BC5}" destId="{BEA5AA7A-17A1-492E-B3D2-3E70ACBA14B6}" srcOrd="2" destOrd="0" presId="urn:microsoft.com/office/officeart/2005/8/layout/vList2"/>
    <dgm:cxn modelId="{4BFB86C8-DC87-4D1E-8948-FD806AFBB156}" type="presParOf" srcId="{DC0BC24E-A1BF-4BC7-A23B-64FA63EF7BC5}" destId="{7E77B5B8-75DB-43F7-A164-2C1A79E833FD}" srcOrd="3" destOrd="0" presId="urn:microsoft.com/office/officeart/2005/8/layout/vList2"/>
    <dgm:cxn modelId="{9AE1A781-8A67-4428-AE7E-B1C9D8411C69}" type="presParOf" srcId="{DC0BC24E-A1BF-4BC7-A23B-64FA63EF7BC5}" destId="{A28C5F4C-78D4-4D2E-ABE1-3932D024E70D}" srcOrd="4" destOrd="0" presId="urn:microsoft.com/office/officeart/2005/8/layout/vList2"/>
    <dgm:cxn modelId="{8D5AB0AA-72B1-4BAB-94C7-DBE4D9F2C4D5}" type="presParOf" srcId="{DC0BC24E-A1BF-4BC7-A23B-64FA63EF7BC5}" destId="{68F1C58C-2DDA-43CF-9276-26C142E16167}" srcOrd="5" destOrd="0" presId="urn:microsoft.com/office/officeart/2005/8/layout/vList2"/>
    <dgm:cxn modelId="{9B69FBFF-A6BB-473A-A0CF-A25FAD746370}" type="presParOf" srcId="{DC0BC24E-A1BF-4BC7-A23B-64FA63EF7BC5}" destId="{A4073A19-AF9B-41A0-8AA8-1F7EB4638347}" srcOrd="6" destOrd="0" presId="urn:microsoft.com/office/officeart/2005/8/layout/vList2"/>
    <dgm:cxn modelId="{F7A6E796-BD5C-4A70-ABF6-2527D5AB7497}" type="presParOf" srcId="{DC0BC24E-A1BF-4BC7-A23B-64FA63EF7BC5}" destId="{02C77D57-9D90-4B27-A70E-8E8259BEB0E2}" srcOrd="7" destOrd="0" presId="urn:microsoft.com/office/officeart/2005/8/layout/vList2"/>
    <dgm:cxn modelId="{D5C3C72F-BF16-4A45-8AAC-7A79A7D46268}" type="presParOf" srcId="{DC0BC24E-A1BF-4BC7-A23B-64FA63EF7BC5}" destId="{FCE7F442-E9E8-4A65-BF30-663E618AA6E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B34034-753B-4139-B982-6543EEC5037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F3E31BB-A691-490A-BC19-899BA1BDDC85}">
      <dgm:prSet/>
      <dgm:spPr/>
      <dgm:t>
        <a:bodyPr/>
        <a:lstStyle/>
        <a:p>
          <a:r>
            <a:rPr lang="pt-BR"/>
            <a:t>Lao Tsé – teria vivido na China entre os século VI e V a.C seu nome significa “Velho filósofo” seus nome significa “velho filosofo”.</a:t>
          </a:r>
          <a:endParaRPr lang="en-US"/>
        </a:p>
      </dgm:t>
    </dgm:pt>
    <dgm:pt modelId="{EF7898A6-84F8-4D4B-917E-B7971FFC7E2F}" type="parTrans" cxnId="{159BD85F-078E-4E7C-8B3E-203F9209ED31}">
      <dgm:prSet/>
      <dgm:spPr/>
      <dgm:t>
        <a:bodyPr/>
        <a:lstStyle/>
        <a:p>
          <a:endParaRPr lang="en-US"/>
        </a:p>
      </dgm:t>
    </dgm:pt>
    <dgm:pt modelId="{3CD86270-B111-46B2-8DBC-8D3FB4CE77C9}" type="sibTrans" cxnId="{159BD85F-078E-4E7C-8B3E-203F9209ED31}">
      <dgm:prSet/>
      <dgm:spPr/>
      <dgm:t>
        <a:bodyPr/>
        <a:lstStyle/>
        <a:p>
          <a:endParaRPr lang="en-US"/>
        </a:p>
      </dgm:t>
    </dgm:pt>
    <dgm:pt modelId="{F19520B2-515C-4CA1-B75A-5B0E2B07A8D2}">
      <dgm:prSet/>
      <dgm:spPr/>
      <dgm:t>
        <a:bodyPr/>
        <a:lstStyle/>
        <a:p>
          <a:r>
            <a:rPr lang="pt-BR"/>
            <a:t>Pouco sabe-se dele sua vida esta envolta em lendas e controvérsias.</a:t>
          </a:r>
          <a:endParaRPr lang="en-US"/>
        </a:p>
      </dgm:t>
    </dgm:pt>
    <dgm:pt modelId="{03769DF9-C541-41D4-B8CF-8B6F0483E03E}" type="parTrans" cxnId="{D1AFA8F9-E0E5-4AF8-AAB8-FA46A78C4B53}">
      <dgm:prSet/>
      <dgm:spPr/>
      <dgm:t>
        <a:bodyPr/>
        <a:lstStyle/>
        <a:p>
          <a:endParaRPr lang="en-US"/>
        </a:p>
      </dgm:t>
    </dgm:pt>
    <dgm:pt modelId="{4F90F467-06C7-415E-A43E-5C89EEAB5A77}" type="sibTrans" cxnId="{D1AFA8F9-E0E5-4AF8-AAB8-FA46A78C4B53}">
      <dgm:prSet/>
      <dgm:spPr/>
      <dgm:t>
        <a:bodyPr/>
        <a:lstStyle/>
        <a:p>
          <a:endParaRPr lang="en-US"/>
        </a:p>
      </dgm:t>
    </dgm:pt>
    <dgm:pt modelId="{AA1F5312-EF4A-46FE-9502-FBC2B88E6820}">
      <dgm:prSet/>
      <dgm:spPr/>
      <dgm:t>
        <a:bodyPr/>
        <a:lstStyle/>
        <a:p>
          <a:r>
            <a:rPr lang="pt-BR"/>
            <a:t>A tradição atribui a Lao Tsé a autoridade do Tão té Ching uma obra das mais importantes do Taoismo.</a:t>
          </a:r>
          <a:endParaRPr lang="en-US"/>
        </a:p>
      </dgm:t>
    </dgm:pt>
    <dgm:pt modelId="{0CC5FD10-DF45-4E56-BC65-4B444F52FD92}" type="parTrans" cxnId="{CF00BAA0-E751-4CC3-A1E4-A29683C1BEBD}">
      <dgm:prSet/>
      <dgm:spPr/>
      <dgm:t>
        <a:bodyPr/>
        <a:lstStyle/>
        <a:p>
          <a:endParaRPr lang="en-US"/>
        </a:p>
      </dgm:t>
    </dgm:pt>
    <dgm:pt modelId="{482B76E4-F0DF-49EF-B6FA-4ECC8946061A}" type="sibTrans" cxnId="{CF00BAA0-E751-4CC3-A1E4-A29683C1BEBD}">
      <dgm:prSet/>
      <dgm:spPr/>
      <dgm:t>
        <a:bodyPr/>
        <a:lstStyle/>
        <a:p>
          <a:endParaRPr lang="en-US"/>
        </a:p>
      </dgm:t>
    </dgm:pt>
    <dgm:pt modelId="{2A84A24C-7141-4EEA-8D6A-DEEF3224BC16}">
      <dgm:prSet/>
      <dgm:spPr/>
      <dgm:t>
        <a:bodyPr/>
        <a:lstStyle/>
        <a:p>
          <a:r>
            <a:rPr lang="pt-BR"/>
            <a:t>Para o Taoismo o elemento gerador é o Tao, que representa “Caminho divino” “Caminho natural e perfeito”, “essência primordial do universo”</a:t>
          </a:r>
          <a:endParaRPr lang="en-US"/>
        </a:p>
      </dgm:t>
    </dgm:pt>
    <dgm:pt modelId="{1A8EF1DA-5AE0-4690-BE1A-80E8F03FF660}" type="parTrans" cxnId="{992638A5-1C22-44C1-92AC-74D1EF377D2B}">
      <dgm:prSet/>
      <dgm:spPr/>
      <dgm:t>
        <a:bodyPr/>
        <a:lstStyle/>
        <a:p>
          <a:endParaRPr lang="en-US"/>
        </a:p>
      </dgm:t>
    </dgm:pt>
    <dgm:pt modelId="{79E26CC2-DC9A-410D-BE93-99E9FFFD46B9}" type="sibTrans" cxnId="{992638A5-1C22-44C1-92AC-74D1EF377D2B}">
      <dgm:prSet/>
      <dgm:spPr/>
      <dgm:t>
        <a:bodyPr/>
        <a:lstStyle/>
        <a:p>
          <a:endParaRPr lang="en-US"/>
        </a:p>
      </dgm:t>
    </dgm:pt>
    <dgm:pt modelId="{A68F85FD-4430-4CE8-A87B-3B93C6683793}">
      <dgm:prSet/>
      <dgm:spPr/>
      <dgm:t>
        <a:bodyPr/>
        <a:lstStyle/>
        <a:p>
          <a:r>
            <a:rPr lang="pt-BR"/>
            <a:t>Recolhe elementos da sabedoria popular chinesa e da crença dos espíritos da natureza, propõe o retiro da vida publica e a meditação forma do ser humano atingir a harmonia consigo e com o universo.</a:t>
          </a:r>
          <a:endParaRPr lang="en-US"/>
        </a:p>
      </dgm:t>
    </dgm:pt>
    <dgm:pt modelId="{7B22DF9A-D5F8-4E05-984A-D025198FC080}" type="parTrans" cxnId="{00CF4F95-D5A0-439C-8BC3-805F28157824}">
      <dgm:prSet/>
      <dgm:spPr/>
      <dgm:t>
        <a:bodyPr/>
        <a:lstStyle/>
        <a:p>
          <a:endParaRPr lang="en-US"/>
        </a:p>
      </dgm:t>
    </dgm:pt>
    <dgm:pt modelId="{F3F7B265-0FCE-40E5-A5A1-BC789028CDAD}" type="sibTrans" cxnId="{00CF4F95-D5A0-439C-8BC3-805F28157824}">
      <dgm:prSet/>
      <dgm:spPr/>
      <dgm:t>
        <a:bodyPr/>
        <a:lstStyle/>
        <a:p>
          <a:endParaRPr lang="en-US"/>
        </a:p>
      </dgm:t>
    </dgm:pt>
    <dgm:pt modelId="{2DE442B5-B100-4F18-B9FA-42B21F40398F}" type="pres">
      <dgm:prSet presAssocID="{D9B34034-753B-4139-B982-6543EEC50370}" presName="linear" presStyleCnt="0">
        <dgm:presLayoutVars>
          <dgm:animLvl val="lvl"/>
          <dgm:resizeHandles val="exact"/>
        </dgm:presLayoutVars>
      </dgm:prSet>
      <dgm:spPr/>
    </dgm:pt>
    <dgm:pt modelId="{08BEC292-2924-4F7B-B5C3-6119FE25D299}" type="pres">
      <dgm:prSet presAssocID="{1F3E31BB-A691-490A-BC19-899BA1BDDC8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30E8D88-4EC5-425B-B563-B4432CA04DC8}" type="pres">
      <dgm:prSet presAssocID="{3CD86270-B111-46B2-8DBC-8D3FB4CE77C9}" presName="spacer" presStyleCnt="0"/>
      <dgm:spPr/>
    </dgm:pt>
    <dgm:pt modelId="{E31E5659-7643-4AD5-982E-23A1E7ADA1FD}" type="pres">
      <dgm:prSet presAssocID="{F19520B2-515C-4CA1-B75A-5B0E2B07A8D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A12930-170E-47D3-A5B5-2D980C41671B}" type="pres">
      <dgm:prSet presAssocID="{4F90F467-06C7-415E-A43E-5C89EEAB5A77}" presName="spacer" presStyleCnt="0"/>
      <dgm:spPr/>
    </dgm:pt>
    <dgm:pt modelId="{F955D0E1-26EF-4A26-8BC5-90E61172D693}" type="pres">
      <dgm:prSet presAssocID="{AA1F5312-EF4A-46FE-9502-FBC2B88E682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6A2A30F-E37F-4663-86DC-B4D16662CFEC}" type="pres">
      <dgm:prSet presAssocID="{482B76E4-F0DF-49EF-B6FA-4ECC8946061A}" presName="spacer" presStyleCnt="0"/>
      <dgm:spPr/>
    </dgm:pt>
    <dgm:pt modelId="{1C121C68-3BAC-459E-A956-D72450ED1D9F}" type="pres">
      <dgm:prSet presAssocID="{2A84A24C-7141-4EEA-8D6A-DEEF3224BC1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8261A64-4D67-442A-8119-DA6F623E2F00}" type="pres">
      <dgm:prSet presAssocID="{79E26CC2-DC9A-410D-BE93-99E9FFFD46B9}" presName="spacer" presStyleCnt="0"/>
      <dgm:spPr/>
    </dgm:pt>
    <dgm:pt modelId="{6E682595-A2FE-46FC-A852-CDB687410F58}" type="pres">
      <dgm:prSet presAssocID="{A68F85FD-4430-4CE8-A87B-3B93C668379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59BD85F-078E-4E7C-8B3E-203F9209ED31}" srcId="{D9B34034-753B-4139-B982-6543EEC50370}" destId="{1F3E31BB-A691-490A-BC19-899BA1BDDC85}" srcOrd="0" destOrd="0" parTransId="{EF7898A6-84F8-4D4B-917E-B7971FFC7E2F}" sibTransId="{3CD86270-B111-46B2-8DBC-8D3FB4CE77C9}"/>
    <dgm:cxn modelId="{9320376B-095B-404E-B166-29BA18A53FEF}" type="presOf" srcId="{1F3E31BB-A691-490A-BC19-899BA1BDDC85}" destId="{08BEC292-2924-4F7B-B5C3-6119FE25D299}" srcOrd="0" destOrd="0" presId="urn:microsoft.com/office/officeart/2005/8/layout/vList2"/>
    <dgm:cxn modelId="{18C1AB77-41C8-41C8-85DF-BB6B8014D137}" type="presOf" srcId="{F19520B2-515C-4CA1-B75A-5B0E2B07A8D2}" destId="{E31E5659-7643-4AD5-982E-23A1E7ADA1FD}" srcOrd="0" destOrd="0" presId="urn:microsoft.com/office/officeart/2005/8/layout/vList2"/>
    <dgm:cxn modelId="{0891B781-7F3B-4C01-BC2C-1246C749F2E3}" type="presOf" srcId="{AA1F5312-EF4A-46FE-9502-FBC2B88E6820}" destId="{F955D0E1-26EF-4A26-8BC5-90E61172D693}" srcOrd="0" destOrd="0" presId="urn:microsoft.com/office/officeart/2005/8/layout/vList2"/>
    <dgm:cxn modelId="{A6405083-04C5-4F71-8212-9B9A86976D2F}" type="presOf" srcId="{D9B34034-753B-4139-B982-6543EEC50370}" destId="{2DE442B5-B100-4F18-B9FA-42B21F40398F}" srcOrd="0" destOrd="0" presId="urn:microsoft.com/office/officeart/2005/8/layout/vList2"/>
    <dgm:cxn modelId="{00CF4F95-D5A0-439C-8BC3-805F28157824}" srcId="{D9B34034-753B-4139-B982-6543EEC50370}" destId="{A68F85FD-4430-4CE8-A87B-3B93C6683793}" srcOrd="4" destOrd="0" parTransId="{7B22DF9A-D5F8-4E05-984A-D025198FC080}" sibTransId="{F3F7B265-0FCE-40E5-A5A1-BC789028CDAD}"/>
    <dgm:cxn modelId="{CF00BAA0-E751-4CC3-A1E4-A29683C1BEBD}" srcId="{D9B34034-753B-4139-B982-6543EEC50370}" destId="{AA1F5312-EF4A-46FE-9502-FBC2B88E6820}" srcOrd="2" destOrd="0" parTransId="{0CC5FD10-DF45-4E56-BC65-4B444F52FD92}" sibTransId="{482B76E4-F0DF-49EF-B6FA-4ECC8946061A}"/>
    <dgm:cxn modelId="{992638A5-1C22-44C1-92AC-74D1EF377D2B}" srcId="{D9B34034-753B-4139-B982-6543EEC50370}" destId="{2A84A24C-7141-4EEA-8D6A-DEEF3224BC16}" srcOrd="3" destOrd="0" parTransId="{1A8EF1DA-5AE0-4690-BE1A-80E8F03FF660}" sibTransId="{79E26CC2-DC9A-410D-BE93-99E9FFFD46B9}"/>
    <dgm:cxn modelId="{4590D2CC-9478-4912-8246-DA0678C5503C}" type="presOf" srcId="{2A84A24C-7141-4EEA-8D6A-DEEF3224BC16}" destId="{1C121C68-3BAC-459E-A956-D72450ED1D9F}" srcOrd="0" destOrd="0" presId="urn:microsoft.com/office/officeart/2005/8/layout/vList2"/>
    <dgm:cxn modelId="{5B2811DE-66BF-4993-9D9E-F0AB429500CD}" type="presOf" srcId="{A68F85FD-4430-4CE8-A87B-3B93C6683793}" destId="{6E682595-A2FE-46FC-A852-CDB687410F58}" srcOrd="0" destOrd="0" presId="urn:microsoft.com/office/officeart/2005/8/layout/vList2"/>
    <dgm:cxn modelId="{D1AFA8F9-E0E5-4AF8-AAB8-FA46A78C4B53}" srcId="{D9B34034-753B-4139-B982-6543EEC50370}" destId="{F19520B2-515C-4CA1-B75A-5B0E2B07A8D2}" srcOrd="1" destOrd="0" parTransId="{03769DF9-C541-41D4-B8CF-8B6F0483E03E}" sibTransId="{4F90F467-06C7-415E-A43E-5C89EEAB5A77}"/>
    <dgm:cxn modelId="{3ED9817B-2D45-44E3-80B8-9D7FF18FF6F6}" type="presParOf" srcId="{2DE442B5-B100-4F18-B9FA-42B21F40398F}" destId="{08BEC292-2924-4F7B-B5C3-6119FE25D299}" srcOrd="0" destOrd="0" presId="urn:microsoft.com/office/officeart/2005/8/layout/vList2"/>
    <dgm:cxn modelId="{85BC53E4-FC30-4CD8-BD20-B57FF9192C5B}" type="presParOf" srcId="{2DE442B5-B100-4F18-B9FA-42B21F40398F}" destId="{630E8D88-4EC5-425B-B563-B4432CA04DC8}" srcOrd="1" destOrd="0" presId="urn:microsoft.com/office/officeart/2005/8/layout/vList2"/>
    <dgm:cxn modelId="{F8411BB8-4617-411B-B84C-D31A61CD6E27}" type="presParOf" srcId="{2DE442B5-B100-4F18-B9FA-42B21F40398F}" destId="{E31E5659-7643-4AD5-982E-23A1E7ADA1FD}" srcOrd="2" destOrd="0" presId="urn:microsoft.com/office/officeart/2005/8/layout/vList2"/>
    <dgm:cxn modelId="{C2E2EEBA-0539-4322-AF85-FD3810797299}" type="presParOf" srcId="{2DE442B5-B100-4F18-B9FA-42B21F40398F}" destId="{54A12930-170E-47D3-A5B5-2D980C41671B}" srcOrd="3" destOrd="0" presId="urn:microsoft.com/office/officeart/2005/8/layout/vList2"/>
    <dgm:cxn modelId="{66C4D417-8992-4642-B698-22F82D5035BD}" type="presParOf" srcId="{2DE442B5-B100-4F18-B9FA-42B21F40398F}" destId="{F955D0E1-26EF-4A26-8BC5-90E61172D693}" srcOrd="4" destOrd="0" presId="urn:microsoft.com/office/officeart/2005/8/layout/vList2"/>
    <dgm:cxn modelId="{5DB42EB1-D837-4642-B981-E83917E29EF7}" type="presParOf" srcId="{2DE442B5-B100-4F18-B9FA-42B21F40398F}" destId="{B6A2A30F-E37F-4663-86DC-B4D16662CFEC}" srcOrd="5" destOrd="0" presId="urn:microsoft.com/office/officeart/2005/8/layout/vList2"/>
    <dgm:cxn modelId="{7AF0C1F2-9113-4A90-B11E-B7454E1ADF70}" type="presParOf" srcId="{2DE442B5-B100-4F18-B9FA-42B21F40398F}" destId="{1C121C68-3BAC-459E-A956-D72450ED1D9F}" srcOrd="6" destOrd="0" presId="urn:microsoft.com/office/officeart/2005/8/layout/vList2"/>
    <dgm:cxn modelId="{DC668D84-06ED-4524-BDE9-4C587765ED65}" type="presParOf" srcId="{2DE442B5-B100-4F18-B9FA-42B21F40398F}" destId="{B8261A64-4D67-442A-8119-DA6F623E2F00}" srcOrd="7" destOrd="0" presId="urn:microsoft.com/office/officeart/2005/8/layout/vList2"/>
    <dgm:cxn modelId="{B9DA01C9-E368-446A-9AAA-BEB42F8C2A44}" type="presParOf" srcId="{2DE442B5-B100-4F18-B9FA-42B21F40398F}" destId="{6E682595-A2FE-46FC-A852-CDB687410F5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A66B2-F5D8-4E35-876B-7B51F7826A5C}">
      <dsp:nvSpPr>
        <dsp:cNvPr id="0" name=""/>
        <dsp:cNvSpPr/>
      </dsp:nvSpPr>
      <dsp:spPr>
        <a:xfrm>
          <a:off x="0" y="110858"/>
          <a:ext cx="5098256" cy="17613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A escrita Chinesa é formada por caracteres que representam os mais diversos conteúdos de linguagem.</a:t>
          </a:r>
          <a:endParaRPr lang="en-US" sz="2500" kern="1200"/>
        </a:p>
      </dsp:txBody>
      <dsp:txXfrm>
        <a:off x="85984" y="196842"/>
        <a:ext cx="4926288" cy="1589430"/>
      </dsp:txXfrm>
    </dsp:sp>
    <dsp:sp modelId="{0EA3E564-0A4C-46BA-85C7-5B4E0E2C55A2}">
      <dsp:nvSpPr>
        <dsp:cNvPr id="0" name=""/>
        <dsp:cNvSpPr/>
      </dsp:nvSpPr>
      <dsp:spPr>
        <a:xfrm>
          <a:off x="0" y="1944256"/>
          <a:ext cx="5098256" cy="1761398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Calcula-se que o conjunto total dos caracteres chineses, com diferentes tipos de singramos, ultrapasse os 40 mil sinais.</a:t>
          </a:r>
          <a:endParaRPr lang="en-US" sz="2500" kern="1200"/>
        </a:p>
      </dsp:txBody>
      <dsp:txXfrm>
        <a:off x="85984" y="2030240"/>
        <a:ext cx="4926288" cy="1589430"/>
      </dsp:txXfrm>
    </dsp:sp>
    <dsp:sp modelId="{DE58E7E9-431B-453C-AED8-B1ABC20F0D3C}">
      <dsp:nvSpPr>
        <dsp:cNvPr id="0" name=""/>
        <dsp:cNvSpPr/>
      </dsp:nvSpPr>
      <dsp:spPr>
        <a:xfrm>
          <a:off x="0" y="3777655"/>
          <a:ext cx="5098256" cy="1761398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A linguagem Chinesa torna-se fator determinante para a unidade cultural chinesa.</a:t>
          </a:r>
          <a:endParaRPr lang="en-US" sz="2500" kern="1200"/>
        </a:p>
      </dsp:txBody>
      <dsp:txXfrm>
        <a:off x="85984" y="3863639"/>
        <a:ext cx="4926288" cy="1589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75D57-3EF2-492B-846F-6BE488370637}">
      <dsp:nvSpPr>
        <dsp:cNvPr id="0" name=""/>
        <dsp:cNvSpPr/>
      </dsp:nvSpPr>
      <dsp:spPr>
        <a:xfrm>
          <a:off x="0" y="58336"/>
          <a:ext cx="5098256" cy="10628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Filósofos – Confúcio (c 551-479 a.C), nascido na província de Lu.</a:t>
          </a:r>
          <a:endParaRPr lang="en-US" sz="1900" kern="1200"/>
        </a:p>
      </dsp:txBody>
      <dsp:txXfrm>
        <a:off x="51885" y="110221"/>
        <a:ext cx="4994486" cy="959101"/>
      </dsp:txXfrm>
    </dsp:sp>
    <dsp:sp modelId="{BEA5AA7A-17A1-492E-B3D2-3E70ACBA14B6}">
      <dsp:nvSpPr>
        <dsp:cNvPr id="0" name=""/>
        <dsp:cNvSpPr/>
      </dsp:nvSpPr>
      <dsp:spPr>
        <a:xfrm>
          <a:off x="0" y="1175928"/>
          <a:ext cx="5098256" cy="1062871"/>
        </a:xfrm>
        <a:prstGeom prst="roundRect">
          <a:avLst/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Inteligência e Conduta fez crescer na carreira publica</a:t>
          </a:r>
          <a:endParaRPr lang="en-US" sz="1900" kern="1200"/>
        </a:p>
      </dsp:txBody>
      <dsp:txXfrm>
        <a:off x="51885" y="1227813"/>
        <a:ext cx="4994486" cy="959101"/>
      </dsp:txXfrm>
    </dsp:sp>
    <dsp:sp modelId="{A28C5F4C-78D4-4D2E-ABE1-3932D024E70D}">
      <dsp:nvSpPr>
        <dsp:cNvPr id="0" name=""/>
        <dsp:cNvSpPr/>
      </dsp:nvSpPr>
      <dsp:spPr>
        <a:xfrm>
          <a:off x="0" y="2293520"/>
          <a:ext cx="5098256" cy="1062871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Decepção politica  saiu divulgando seus ensinamentos </a:t>
          </a:r>
          <a:endParaRPr lang="en-US" sz="1900" kern="1200"/>
        </a:p>
      </dsp:txBody>
      <dsp:txXfrm>
        <a:off x="51885" y="2345405"/>
        <a:ext cx="4994486" cy="959101"/>
      </dsp:txXfrm>
    </dsp:sp>
    <dsp:sp modelId="{A4073A19-AF9B-41A0-8AA8-1F7EB4638347}">
      <dsp:nvSpPr>
        <dsp:cNvPr id="0" name=""/>
        <dsp:cNvSpPr/>
      </dsp:nvSpPr>
      <dsp:spPr>
        <a:xfrm>
          <a:off x="0" y="3411111"/>
          <a:ext cx="5098256" cy="1062871"/>
        </a:xfrm>
        <a:prstGeom prst="roundRect">
          <a:avLst/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Sua Obra demonstra a consciência de viver em um mundo desordenado devido às guerras dos Reinos Combatentes.</a:t>
          </a:r>
          <a:endParaRPr lang="en-US" sz="1900" kern="1200"/>
        </a:p>
      </dsp:txBody>
      <dsp:txXfrm>
        <a:off x="51885" y="3462996"/>
        <a:ext cx="4994486" cy="959101"/>
      </dsp:txXfrm>
    </dsp:sp>
    <dsp:sp modelId="{FCE7F442-E9E8-4A65-BF30-663E618AA6ED}">
      <dsp:nvSpPr>
        <dsp:cNvPr id="0" name=""/>
        <dsp:cNvSpPr/>
      </dsp:nvSpPr>
      <dsp:spPr>
        <a:xfrm>
          <a:off x="0" y="4528703"/>
          <a:ext cx="5098256" cy="1062871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A doutrina consiste no principio de altruísmo, a cortesia, a fidelidade e a busca da sabedoria.</a:t>
          </a:r>
          <a:endParaRPr lang="en-US" sz="1900" kern="1200"/>
        </a:p>
      </dsp:txBody>
      <dsp:txXfrm>
        <a:off x="51885" y="4580588"/>
        <a:ext cx="4994486" cy="959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EC292-2924-4F7B-B5C3-6119FE25D299}">
      <dsp:nvSpPr>
        <dsp:cNvPr id="0" name=""/>
        <dsp:cNvSpPr/>
      </dsp:nvSpPr>
      <dsp:spPr>
        <a:xfrm>
          <a:off x="0" y="96458"/>
          <a:ext cx="5098256" cy="10568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Lao Tsé – teria vivido na China entre os século VI e V a.C seu nome significa “Velho filósofo” seus nome significa “velho filosofo”.</a:t>
          </a:r>
          <a:endParaRPr lang="en-US" sz="1500" kern="1200"/>
        </a:p>
      </dsp:txBody>
      <dsp:txXfrm>
        <a:off x="51591" y="148049"/>
        <a:ext cx="4995074" cy="953657"/>
      </dsp:txXfrm>
    </dsp:sp>
    <dsp:sp modelId="{E31E5659-7643-4AD5-982E-23A1E7ADA1FD}">
      <dsp:nvSpPr>
        <dsp:cNvPr id="0" name=""/>
        <dsp:cNvSpPr/>
      </dsp:nvSpPr>
      <dsp:spPr>
        <a:xfrm>
          <a:off x="0" y="1196497"/>
          <a:ext cx="5098256" cy="10568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Pouco sabe-se dele sua vida esta envolta em lendas e controvérsias.</a:t>
          </a:r>
          <a:endParaRPr lang="en-US" sz="1500" kern="1200"/>
        </a:p>
      </dsp:txBody>
      <dsp:txXfrm>
        <a:off x="51591" y="1248088"/>
        <a:ext cx="4995074" cy="953657"/>
      </dsp:txXfrm>
    </dsp:sp>
    <dsp:sp modelId="{F955D0E1-26EF-4A26-8BC5-90E61172D693}">
      <dsp:nvSpPr>
        <dsp:cNvPr id="0" name=""/>
        <dsp:cNvSpPr/>
      </dsp:nvSpPr>
      <dsp:spPr>
        <a:xfrm>
          <a:off x="0" y="2296536"/>
          <a:ext cx="5098256" cy="10568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A tradição atribui a Lao Tsé a autoridade do Tão té Ching uma obra das mais importantes do Taoismo.</a:t>
          </a:r>
          <a:endParaRPr lang="en-US" sz="1500" kern="1200"/>
        </a:p>
      </dsp:txBody>
      <dsp:txXfrm>
        <a:off x="51591" y="2348127"/>
        <a:ext cx="4995074" cy="953657"/>
      </dsp:txXfrm>
    </dsp:sp>
    <dsp:sp modelId="{1C121C68-3BAC-459E-A956-D72450ED1D9F}">
      <dsp:nvSpPr>
        <dsp:cNvPr id="0" name=""/>
        <dsp:cNvSpPr/>
      </dsp:nvSpPr>
      <dsp:spPr>
        <a:xfrm>
          <a:off x="0" y="3396575"/>
          <a:ext cx="5098256" cy="10568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Para o Taoismo o elemento gerador é o Tao, que representa “Caminho divino” “Caminho natural e perfeito”, “essência primordial do universo”</a:t>
          </a:r>
          <a:endParaRPr lang="en-US" sz="1500" kern="1200"/>
        </a:p>
      </dsp:txBody>
      <dsp:txXfrm>
        <a:off x="51591" y="3448166"/>
        <a:ext cx="4995074" cy="953657"/>
      </dsp:txXfrm>
    </dsp:sp>
    <dsp:sp modelId="{6E682595-A2FE-46FC-A852-CDB687410F58}">
      <dsp:nvSpPr>
        <dsp:cNvPr id="0" name=""/>
        <dsp:cNvSpPr/>
      </dsp:nvSpPr>
      <dsp:spPr>
        <a:xfrm>
          <a:off x="0" y="4496614"/>
          <a:ext cx="5098256" cy="10568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Recolhe elementos da sabedoria popular chinesa e da crença dos espíritos da natureza, propõe o retiro da vida publica e a meditação forma do ser humano atingir a harmonia consigo e com o universo.</a:t>
          </a:r>
          <a:endParaRPr lang="en-US" sz="1500" kern="1200"/>
        </a:p>
      </dsp:txBody>
      <dsp:txXfrm>
        <a:off x="51591" y="4548205"/>
        <a:ext cx="4995074" cy="953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94F5-6B9D-4E0E-9307-26B8BE9EC984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95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94F5-6B9D-4E0E-9307-26B8BE9EC984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0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94F5-6B9D-4E0E-9307-26B8BE9EC984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11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94F5-6B9D-4E0E-9307-26B8BE9EC984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14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94F5-6B9D-4E0E-9307-26B8BE9EC984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77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94F5-6B9D-4E0E-9307-26B8BE9EC984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54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94F5-6B9D-4E0E-9307-26B8BE9EC984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63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94F5-6B9D-4E0E-9307-26B8BE9EC984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21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94F5-6B9D-4E0E-9307-26B8BE9EC984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C7394F5-6B9D-4E0E-9307-26B8BE9EC984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69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94F5-6B9D-4E0E-9307-26B8BE9EC984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30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7394F5-6B9D-4E0E-9307-26B8BE9EC984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2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D%C3%A9cada_de_1990" TargetMode="External"/><Relationship Id="rId3" Type="http://schemas.openxmlformats.org/officeDocument/2006/relationships/hyperlink" Target="http://pt.wikipedia.org/wiki/Rep%C3%BAblica_Popular_da_China" TargetMode="External"/><Relationship Id="rId7" Type="http://schemas.openxmlformats.org/officeDocument/2006/relationships/hyperlink" Target="http://pt.wikipedia.org/wiki/Taiwan" TargetMode="External"/><Relationship Id="rId12" Type="http://schemas.openxmlformats.org/officeDocument/2006/relationships/hyperlink" Target="http://pt.wikipedia.org/wiki/Hu_Jintao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Rep%C3%BAblica_da_China" TargetMode="External"/><Relationship Id="rId11" Type="http://schemas.openxmlformats.org/officeDocument/2006/relationships/hyperlink" Target="http://pt.wikipedia.org/wiki/Jiang_Zemin" TargetMode="External"/><Relationship Id="rId5" Type="http://schemas.openxmlformats.org/officeDocument/2006/relationships/hyperlink" Target="http://pt.wikipedia.org/wiki/1949" TargetMode="External"/><Relationship Id="rId10" Type="http://schemas.openxmlformats.org/officeDocument/2006/relationships/hyperlink" Target="http://pt.wikipedia.org/wiki/Deng_Xiaoping" TargetMode="External"/><Relationship Id="rId4" Type="http://schemas.openxmlformats.org/officeDocument/2006/relationships/hyperlink" Target="http://pt.wikipedia.org/wiki/1_de_outubro" TargetMode="External"/><Relationship Id="rId9" Type="http://schemas.openxmlformats.org/officeDocument/2006/relationships/hyperlink" Target="http://pt.wikipedia.org/wiki/Pol%C3%ADtica_de_uma_China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10618440" cy="4390727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História da China Antiga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4509120"/>
            <a:ext cx="8458200" cy="914400"/>
          </a:xfrm>
        </p:spPr>
        <p:txBody>
          <a:bodyPr/>
          <a:lstStyle/>
          <a:p>
            <a:r>
              <a:rPr lang="pt-BR" i="1" dirty="0" err="1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Profº</a:t>
            </a:r>
            <a:r>
              <a:rPr lang="pt-BR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397" name="Picture 2" descr="http://www.passeiweb.com/na_ponta_lingua/sala_de_aula/historia/imagens/china_zhou_map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71344" y="643467"/>
            <a:ext cx="5401310" cy="505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686800" cy="1184825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o início da China imperial</a:t>
            </a:r>
            <a:br>
              <a:rPr lang="pt-BR" b="1" dirty="0"/>
            </a:b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Profº</a:t>
            </a:r>
            <a:r>
              <a:rPr lang="pt-BR" dirty="0"/>
              <a:t> Bruno Ferreira</a:t>
            </a:r>
          </a:p>
        </p:txBody>
      </p:sp>
      <p:pic>
        <p:nvPicPr>
          <p:cNvPr id="66562" name="Picture 2" descr="http://www.zapzap.com.br/ImageHandler.ashx?73355&amp;t=d&amp;ex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4762500" cy="316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A formação do imério chinês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 b="1"/>
              <a:t>Um dos Reinos Combatentes era o reino de </a:t>
            </a:r>
            <a:r>
              <a:rPr lang="pt-BR" b="1" err="1"/>
              <a:t>Ch’in</a:t>
            </a:r>
            <a:r>
              <a:rPr lang="pt-BR" b="1"/>
              <a:t>, do qual provavelmente deriva o nome China. </a:t>
            </a:r>
            <a:r>
              <a:rPr lang="pt-BR" b="1" dirty="0"/>
              <a:t>Em cerca de 221 </a:t>
            </a:r>
            <a:r>
              <a:rPr lang="pt-BR" b="1" dirty="0" err="1"/>
              <a:t>a.C</a:t>
            </a:r>
            <a:r>
              <a:rPr lang="pt-BR" b="1" dirty="0"/>
              <a:t>, seu líder, </a:t>
            </a:r>
            <a:r>
              <a:rPr lang="pt-BR" b="1" dirty="0" err="1"/>
              <a:t>Ch’in</a:t>
            </a:r>
            <a:r>
              <a:rPr lang="pt-BR" b="1" dirty="0"/>
              <a:t> Che, conseguiu unificar os Reinos Combatentes e tornou-se o primeiro imperador  da China.</a:t>
            </a:r>
            <a:endParaRPr lang="pt-BR" b="1"/>
          </a:p>
          <a:p>
            <a:endParaRPr lang="pt-BR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E54CE3AD-C754-4F1E-A76F-1EDDF7179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342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407" y="643467"/>
            <a:ext cx="2600677" cy="5571066"/>
          </a:xfrm>
        </p:spPr>
        <p:txBody>
          <a:bodyPr anchor="ctr"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A Dinastia Han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238B743-4443-4735-BFC2-B514F640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34229" y="0"/>
            <a:ext cx="570977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43154" y="643467"/>
            <a:ext cx="4578216" cy="5571065"/>
          </a:xfrm>
        </p:spPr>
        <p:txBody>
          <a:bodyPr anchor="ctr">
            <a:normAutofit/>
          </a:bodyPr>
          <a:lstStyle/>
          <a:p>
            <a:r>
              <a:rPr lang="pt-BR" sz="1100" b="1">
                <a:solidFill>
                  <a:srgbClr val="FFFFFF"/>
                </a:solidFill>
              </a:rPr>
              <a:t>A dinastia Han estabilizou as fronteiras do império ao norte, contra os hunos, e conquistou território ao sul.</a:t>
            </a:r>
          </a:p>
          <a:p>
            <a:endParaRPr lang="pt-BR" sz="1100">
              <a:solidFill>
                <a:srgbClr val="FFFFFF"/>
              </a:solidFill>
            </a:endParaRPr>
          </a:p>
          <a:p>
            <a:r>
              <a:rPr lang="pt-BR" sz="1100" b="1">
                <a:solidFill>
                  <a:srgbClr val="FFFFFF"/>
                </a:solidFill>
              </a:rPr>
              <a:t>Nomeação de pessoas para governar as províncias.</a:t>
            </a:r>
          </a:p>
          <a:p>
            <a:r>
              <a:rPr lang="pt-BR" sz="1100" b="1">
                <a:solidFill>
                  <a:srgbClr val="FFFFFF"/>
                </a:solidFill>
              </a:rPr>
              <a:t>Padronização da escrita.</a:t>
            </a:r>
          </a:p>
          <a:p>
            <a:r>
              <a:rPr lang="pt-BR" sz="1100" b="1">
                <a:solidFill>
                  <a:srgbClr val="FFFFFF"/>
                </a:solidFill>
              </a:rPr>
              <a:t>Rota da Seda </a:t>
            </a:r>
          </a:p>
          <a:p>
            <a:r>
              <a:rPr lang="pt-BR" sz="1100" b="1">
                <a:solidFill>
                  <a:srgbClr val="FFFFFF"/>
                </a:solidFill>
              </a:rPr>
              <a:t>Crescimento Populacional – 60 milhões</a:t>
            </a:r>
          </a:p>
          <a:p>
            <a:r>
              <a:rPr lang="pt-BR" sz="1100" b="1">
                <a:solidFill>
                  <a:srgbClr val="FFFFFF"/>
                </a:solidFill>
              </a:rPr>
              <a:t>Construção de novos canais de irrigação</a:t>
            </a:r>
          </a:p>
          <a:p>
            <a:r>
              <a:rPr lang="pt-BR" sz="1100" b="1">
                <a:solidFill>
                  <a:srgbClr val="FFFFFF"/>
                </a:solidFill>
              </a:rPr>
              <a:t>Moeda única</a:t>
            </a:r>
          </a:p>
          <a:p>
            <a:r>
              <a:rPr lang="pt-BR" sz="1100" b="1">
                <a:solidFill>
                  <a:srgbClr val="FFFFFF"/>
                </a:solidFill>
              </a:rPr>
              <a:t>Confucionismo </a:t>
            </a:r>
          </a:p>
          <a:p>
            <a:r>
              <a:rPr lang="pt-BR" sz="1100" b="1">
                <a:solidFill>
                  <a:srgbClr val="FFFFFF"/>
                </a:solidFill>
              </a:rPr>
              <a:t>Invenção Chinesa – Bussola e o sismógrafo.</a:t>
            </a:r>
          </a:p>
          <a:p>
            <a:r>
              <a:rPr lang="pt-BR" sz="1100" b="1">
                <a:solidFill>
                  <a:srgbClr val="FFFFFF"/>
                </a:solidFill>
              </a:rPr>
              <a:t>Tentativa de eliminar diferenças religiosas  e facilitar o comercio </a:t>
            </a:r>
          </a:p>
          <a:p>
            <a:r>
              <a:rPr lang="pt-BR" sz="1100" b="1">
                <a:solidFill>
                  <a:srgbClr val="FFFFFF"/>
                </a:solidFill>
              </a:rPr>
              <a:t>Inicio da Construção da Muralha da China</a:t>
            </a:r>
          </a:p>
          <a:p>
            <a:r>
              <a:rPr lang="pt-BR" sz="1100" b="1">
                <a:solidFill>
                  <a:srgbClr val="FFFFFF"/>
                </a:solidFill>
              </a:rPr>
              <a:t>Impostos cada vez mais altos</a:t>
            </a:r>
          </a:p>
          <a:p>
            <a:r>
              <a:rPr lang="pt-BR" sz="1100" b="1">
                <a:solidFill>
                  <a:srgbClr val="FFFFFF"/>
                </a:solidFill>
              </a:rPr>
              <a:t>Queimou livros de filosofia afim de impedir ideias contrarias ao seu governo.</a:t>
            </a:r>
          </a:p>
          <a:p>
            <a:r>
              <a:rPr lang="pt-BR" sz="1100" b="1">
                <a:solidFill>
                  <a:srgbClr val="FFFFFF"/>
                </a:solidFill>
              </a:rPr>
              <a:t>Revolta dos camponeses inspirada no Taoismo que abriu espaço para o governo de Liu Ban (256 -195) membro fundador da dinastia Han em 206 a.C</a:t>
            </a:r>
          </a:p>
          <a:p>
            <a:endParaRPr lang="pt-BR" sz="110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589" name="Picture 2" descr="http://selltur.files.wordpress.com/2011/10/rota-da-sed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12599"/>
          <a:stretch/>
        </p:blipFill>
        <p:spPr bwMode="auto">
          <a:xfrm>
            <a:off x="-24" y="10"/>
            <a:ext cx="9144023" cy="4915066"/>
          </a:xfrm>
          <a:prstGeom prst="rect">
            <a:avLst/>
          </a:prstGeom>
          <a:noFill/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Rota da Seda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9" name="Picture 2" descr="C:\Users\Bruno\Documents\1 - Bruno -site e blogs e Escola\21168_627746547239973_936186828_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9196" r="15091" b="-2"/>
          <a:stretch/>
        </p:blipFill>
        <p:spPr bwMode="auto">
          <a:xfrm>
            <a:off x="20" y="10"/>
            <a:ext cx="9143980" cy="6340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21038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100" dirty="0" err="1">
                <a:solidFill>
                  <a:srgbClr val="FFFFFF"/>
                </a:solidFill>
              </a:rPr>
              <a:t>Muralha</a:t>
            </a:r>
            <a:r>
              <a:rPr lang="en-US" sz="3100" dirty="0">
                <a:solidFill>
                  <a:srgbClr val="FFFFFF"/>
                </a:solidFill>
              </a:rPr>
              <a:t> da China</a:t>
            </a:r>
          </a:p>
        </p:txBody>
      </p:sp>
      <p:pic>
        <p:nvPicPr>
          <p:cNvPr id="52232" name="Picture 2" descr="http://www.colegiosaofrancisco.com.br/alfa/china/imagens/muralha-da-china.jpg"/>
          <p:cNvPicPr>
            <a:picLocks noChangeAspect="1" noChangeArrowheads="1"/>
          </p:cNvPicPr>
          <p:nvPr/>
        </p:nvPicPr>
        <p:blipFill rotWithShape="1">
          <a:blip r:embed="rId2" cstate="print"/>
          <a:srcRect l="3974" r="3478" b="2"/>
          <a:stretch/>
        </p:blipFill>
        <p:spPr bwMode="auto">
          <a:xfrm>
            <a:off x="3056282" y="10"/>
            <a:ext cx="6083454" cy="6857990"/>
          </a:xfrm>
          <a:prstGeom prst="rect">
            <a:avLst/>
          </a:prstGeom>
          <a:noFill/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541" name="Picture 2" descr="http://3.bp.blogspot.com/-GDk-EWa3Jvk/UW2CHTyhwBI/AAAAAAAAEbA/ehhAyfcUUos/s1600/Mausoleum+of+the+First+Qin+Emperor+-+Teracotta+Arm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4864"/>
          <a:stretch/>
        </p:blipFill>
        <p:spPr bwMode="auto">
          <a:xfrm>
            <a:off x="-24" y="10"/>
            <a:ext cx="9144023" cy="4915066"/>
          </a:xfrm>
          <a:prstGeom prst="rect">
            <a:avLst/>
          </a:prstGeom>
          <a:noFill/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 err="1">
                <a:solidFill>
                  <a:srgbClr val="FFFFFF"/>
                </a:solidFill>
              </a:rPr>
              <a:t>Exercito</a:t>
            </a:r>
            <a:r>
              <a:rPr lang="en-US" sz="3100" dirty="0">
                <a:solidFill>
                  <a:srgbClr val="FFFFFF"/>
                </a:solidFill>
              </a:rPr>
              <a:t> de </a:t>
            </a:r>
            <a:r>
              <a:rPr lang="en-US" sz="3100" dirty="0" err="1">
                <a:solidFill>
                  <a:srgbClr val="FFFFFF"/>
                </a:solidFill>
              </a:rPr>
              <a:t>Terracota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373" name="Picture 2" descr="http://www.hemmy.net/images/travel/terracottaarm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642"/>
          <a:stretch/>
        </p:blipFill>
        <p:spPr bwMode="auto">
          <a:xfrm>
            <a:off x="20" y="10"/>
            <a:ext cx="9143980" cy="6340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2600">
                <a:solidFill>
                  <a:srgbClr val="FFFFFF"/>
                </a:solidFill>
              </a:rPr>
              <a:t>Confuncionismo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Espaço Reservado para Conteúdo 2">
            <a:extLst>
              <a:ext uri="{FF2B5EF4-FFF2-40B4-BE49-F238E27FC236}">
                <a16:creationId xmlns:a16="http://schemas.microsoft.com/office/drawing/2014/main" id="{A0D2D4D1-B8C4-40ED-85F1-43AD344B3A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620856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4400" b="1"/>
              <a:t>Pré-história</a:t>
            </a:r>
            <a:br>
              <a:rPr lang="pt-BR" sz="4400" b="1"/>
            </a:br>
            <a:endParaRPr lang="pt-BR" sz="4400"/>
          </a:p>
        </p:txBody>
      </p:sp>
      <p:pic>
        <p:nvPicPr>
          <p:cNvPr id="37890" name="Picture 2" descr="http://3.bp.blogspot.com/-pi-i7iYsjcw/UJsCIY99B1I/AAAAAAAALFM/40DA4wSnGN4/s1600/nome-joao-com-draga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1172520"/>
            <a:ext cx="5182351" cy="4249527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4"/>
            <a:ext cx="2767693" cy="3670180"/>
          </a:xfrm>
        </p:spPr>
        <p:txBody>
          <a:bodyPr>
            <a:normAutofit/>
          </a:bodyPr>
          <a:lstStyle/>
          <a:p>
            <a:r>
              <a:rPr lang="pt-BR" dirty="0"/>
              <a:t>O território Chinês foi habitado por ancestrais humanos a </a:t>
            </a:r>
            <a:r>
              <a:rPr lang="pt-BR"/>
              <a:t>mais de 500 mil anos.</a:t>
            </a:r>
          </a:p>
          <a:p>
            <a:r>
              <a:rPr lang="pt-BR" dirty="0"/>
              <a:t>Desenvolveram comunidades na </a:t>
            </a:r>
            <a:r>
              <a:rPr lang="pt-BR"/>
              <a:t>margem do rio </a:t>
            </a:r>
            <a:r>
              <a:rPr lang="pt-BR" err="1"/>
              <a:t>Huang-Ho</a:t>
            </a:r>
            <a:r>
              <a:rPr lang="pt-BR" dirty="0"/>
              <a:t>.</a:t>
            </a:r>
            <a:endParaRPr lang="pt-BR"/>
          </a:p>
          <a:p>
            <a:r>
              <a:rPr lang="pt-BR" dirty="0"/>
              <a:t>Estabeleceram no vale </a:t>
            </a:r>
            <a:r>
              <a:rPr lang="pt-BR" dirty="0" err="1"/>
              <a:t>Loes</a:t>
            </a:r>
            <a:r>
              <a:rPr lang="pt-BR" dirty="0"/>
              <a:t> onde a cor amarelada do solo deu o nome ao “</a:t>
            </a:r>
            <a:r>
              <a:rPr lang="pt-BR"/>
              <a:t>Rio Amarelo</a:t>
            </a:r>
            <a:r>
              <a:rPr lang="pt-BR" dirty="0"/>
              <a:t>”</a:t>
            </a:r>
            <a:endParaRPr lang="pt-BR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325" name="Picture 2" descr="http://www.grupoescolar.com/a/b/5005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07517" y="1051450"/>
            <a:ext cx="7752969" cy="4748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Taoísmo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12F09C7-922F-45B8-9C35-8840F33FBA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763402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7188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b="1"/>
              <a:t>A China do presente</a:t>
            </a:r>
            <a:br>
              <a:rPr lang="pt-BR" b="1"/>
            </a:br>
            <a:endParaRPr lang="pt-BR" dirty="0"/>
          </a:p>
        </p:txBody>
      </p:sp>
      <p:pic>
        <p:nvPicPr>
          <p:cNvPr id="4" name="Picture 2" descr="http://s5.static.brasilescola.com/img/2013/03/mao-tse-tung.jpg"/>
          <p:cNvPicPr>
            <a:picLocks noChangeAspect="1" noChangeArrowheads="1"/>
          </p:cNvPicPr>
          <p:nvPr/>
        </p:nvPicPr>
        <p:blipFill rotWithShape="1">
          <a:blip r:embed="rId2" cstate="print"/>
          <a:srcRect l="1397" r="10024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400"/>
              <a:t>Com a proclamação da </a:t>
            </a:r>
            <a:r>
              <a:rPr lang="pt-BR" sz="1400">
                <a:hlinkClick r:id="rId3" tooltip="República Popular da China"/>
              </a:rPr>
              <a:t>República Popular da China</a:t>
            </a:r>
            <a:r>
              <a:rPr lang="pt-BR" sz="1400"/>
              <a:t> (RPC) em </a:t>
            </a:r>
            <a:r>
              <a:rPr lang="pt-BR" sz="1400">
                <a:hlinkClick r:id="rId4" tooltip="1 de outubro"/>
              </a:rPr>
              <a:t>1 de outubro</a:t>
            </a:r>
            <a:r>
              <a:rPr lang="pt-BR" sz="1400"/>
              <a:t> de </a:t>
            </a:r>
            <a:r>
              <a:rPr lang="pt-BR" sz="1400">
                <a:hlinkClick r:id="rId5" tooltip="1949"/>
              </a:rPr>
              <a:t>1949</a:t>
            </a:r>
            <a:r>
              <a:rPr lang="pt-BR" sz="1400"/>
              <a:t>, o país viu-se novamente dividido entre a RPC, no continente, e a </a:t>
            </a:r>
            <a:r>
              <a:rPr lang="pt-BR" sz="1400">
                <a:hlinkClick r:id="rId6" tooltip="República da China"/>
              </a:rPr>
              <a:t>República da China</a:t>
            </a:r>
            <a:r>
              <a:rPr lang="pt-BR" sz="1400"/>
              <a:t> (RC), em </a:t>
            </a:r>
            <a:r>
              <a:rPr lang="pt-BR" sz="1400">
                <a:hlinkClick r:id="rId7" tooltip="Taiwan"/>
              </a:rPr>
              <a:t>Taiwan</a:t>
            </a:r>
            <a:r>
              <a:rPr lang="pt-BR" sz="1400"/>
              <a:t> e outras ilhas. Cada uma das partes se considera o único governo legítimo da China e denuncia o outro como ilegítimo. Desde os </a:t>
            </a:r>
            <a:r>
              <a:rPr lang="pt-BR" sz="1400">
                <a:hlinkClick r:id="rId8" tooltip="Década de 1990"/>
              </a:rPr>
              <a:t>anos 1990</a:t>
            </a:r>
            <a:r>
              <a:rPr lang="pt-BR" sz="1400"/>
              <a:t>, a RC tem procurado obter maior reconhecimento internacional, enquanto que a RPC se opõe veementemente a qualquer envolvimento internacional e insiste na "</a:t>
            </a:r>
            <a:r>
              <a:rPr lang="pt-BR" sz="1400">
                <a:hlinkClick r:id="rId9" tooltip="Política de uma China"/>
              </a:rPr>
              <a:t>Política de uma China</a:t>
            </a:r>
            <a:r>
              <a:rPr lang="pt-BR" sz="1400"/>
              <a:t>".</a:t>
            </a:r>
          </a:p>
          <a:p>
            <a:r>
              <a:rPr lang="pt-BR" sz="1400"/>
              <a:t>Politicamente, o governo deixou de ser heterodoxamente comunista após a morte de Mao Zedong em 1976, apesar do Partido Comunista continuar no poder. </a:t>
            </a:r>
            <a:r>
              <a:rPr lang="pt-BR" sz="1400" err="1">
                <a:hlinkClick r:id="rId10" tooltip="Deng Xiaoping"/>
              </a:rPr>
              <a:t>Deng</a:t>
            </a:r>
            <a:r>
              <a:rPr lang="pt-BR" sz="1400">
                <a:hlinkClick r:id="rId10" tooltip="Deng Xiaoping"/>
              </a:rPr>
              <a:t> </a:t>
            </a:r>
            <a:r>
              <a:rPr lang="pt-BR" sz="1400" err="1">
                <a:hlinkClick r:id="rId10" tooltip="Deng Xiaoping"/>
              </a:rPr>
              <a:t>Xiaoping</a:t>
            </a:r>
            <a:r>
              <a:rPr lang="pt-BR" sz="1400"/>
              <a:t>, mesmo não sendo o presidente de direito, foi de fato quem comandou a China durante a década de 1980. Em 1991 </a:t>
            </a:r>
            <a:r>
              <a:rPr lang="pt-BR" sz="1400">
                <a:hlinkClick r:id="rId11" tooltip="Jiang Zemin"/>
              </a:rPr>
              <a:t>Jiang </a:t>
            </a:r>
            <a:r>
              <a:rPr lang="pt-BR" sz="1400" err="1">
                <a:hlinkClick r:id="rId11" tooltip="Jiang Zemin"/>
              </a:rPr>
              <a:t>Zemin</a:t>
            </a:r>
            <a:r>
              <a:rPr lang="pt-BR" sz="1400"/>
              <a:t> assumiu a presidência do país, governando até 2003, quando entregou o poder ao seu sucessor, </a:t>
            </a:r>
            <a:r>
              <a:rPr lang="pt-BR" sz="1400" err="1">
                <a:hlinkClick r:id="rId12" tooltip="Hu Jintao"/>
              </a:rPr>
              <a:t>Hu</a:t>
            </a:r>
            <a:r>
              <a:rPr lang="pt-BR" sz="1400">
                <a:hlinkClick r:id="rId12" tooltip="Hu Jintao"/>
              </a:rPr>
              <a:t> </a:t>
            </a:r>
            <a:r>
              <a:rPr lang="pt-BR" sz="1400" err="1">
                <a:hlinkClick r:id="rId12" tooltip="Hu Jintao"/>
              </a:rPr>
              <a:t>Jintao</a:t>
            </a:r>
            <a:r>
              <a:rPr lang="pt-BR" sz="1400"/>
              <a:t>.</a:t>
            </a:r>
          </a:p>
          <a:p>
            <a:pPr>
              <a:buNone/>
            </a:pPr>
            <a:r>
              <a:rPr lang="pt-BR" sz="1400"/>
              <a:t>.</a:t>
            </a:r>
          </a:p>
          <a:p>
            <a:endParaRPr lang="pt-BR" sz="140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9" name="Picture 2" descr="http://1.bp.blogspot.com/_h39qKEIY0Ps/Sw7p7oW-8fI/AAAAAAAAAXk/LJMTQfgm2y0/s1600/PEKIN+-+Capital+da+China.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4475" r="7191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3" name="Picture 2" descr="http://1.bp.blogspot.com/_JM5kGZ1vKR0/SGy8pU2FJDI/AAAAAAAADzc/qwqDdibLUaE/s400/china-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63427" y="905933"/>
            <a:ext cx="6241149" cy="5039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301" name="Picture 2" descr="Beiji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7426" r="1" b="23325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Para Saber mais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/>
          </a:bodyPr>
          <a:lstStyle/>
          <a:p>
            <a:r>
              <a:rPr lang="pt-BR" sz="1600">
                <a:solidFill>
                  <a:srgbClr val="FFFFFF"/>
                </a:solidFill>
              </a:rPr>
              <a:t>A Extraordinária História da China</a:t>
            </a:r>
          </a:p>
          <a:p>
            <a:r>
              <a:rPr lang="pt-BR" sz="1600">
                <a:solidFill>
                  <a:srgbClr val="FFFFFF"/>
                </a:solidFill>
              </a:rPr>
              <a:t>Autor: Couto, Sérgio Pereira</a:t>
            </a:r>
          </a:p>
          <a:p>
            <a:r>
              <a:rPr lang="pt-BR" sz="1600">
                <a:solidFill>
                  <a:srgbClr val="FFFFFF"/>
                </a:solidFill>
              </a:rPr>
              <a:t>Editora: Universo dos Livros</a:t>
            </a:r>
          </a:p>
          <a:p>
            <a:r>
              <a:rPr lang="pt-BR" sz="1600">
                <a:solidFill>
                  <a:srgbClr val="FFFFFF"/>
                </a:solidFill>
              </a:rPr>
              <a:t>Categoria: Geografia e Historia / Historia Mundial</a:t>
            </a:r>
          </a:p>
          <a:p>
            <a:endParaRPr lang="pt-BR" sz="160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A Extraordinária História da Chin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88986" y="1609559"/>
            <a:ext cx="2470690" cy="3617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1 – Pode-se dizer que a civilização chinesa é uma civilização fluvial? Justifique.</a:t>
            </a:r>
          </a:p>
          <a:p>
            <a:r>
              <a:rPr lang="pt-BR" dirty="0"/>
              <a:t>2 – Como o poder centralizado era exercido pelas famílias reinantes?</a:t>
            </a:r>
          </a:p>
          <a:p>
            <a:r>
              <a:rPr lang="pt-BR" dirty="0"/>
              <a:t>3 – Que medidas o rei </a:t>
            </a:r>
            <a:r>
              <a:rPr lang="pt-BR" dirty="0" err="1"/>
              <a:t>Ch’in</a:t>
            </a:r>
            <a:r>
              <a:rPr lang="pt-BR" dirty="0"/>
              <a:t> tomou para obter o controle do território que ele governava?</a:t>
            </a:r>
          </a:p>
          <a:p>
            <a:r>
              <a:rPr lang="pt-BR" dirty="0"/>
              <a:t>4 – O que foi a Rota da Seda? Que importância ela teve para a China?</a:t>
            </a:r>
          </a:p>
          <a:p>
            <a:r>
              <a:rPr lang="pt-BR" dirty="0"/>
              <a:t>5 – Que fatores levaram ao fim da dinastia </a:t>
            </a:r>
            <a:r>
              <a:rPr lang="pt-BR" dirty="0" err="1"/>
              <a:t>Han</a:t>
            </a:r>
            <a:r>
              <a:rPr lang="pt-B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893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Treinando para o Enem</a:t>
            </a:r>
          </a:p>
        </p:txBody>
      </p:sp>
      <p:pic>
        <p:nvPicPr>
          <p:cNvPr id="2053" name="Picture 5" descr="http://www.planetaeducacao.com.br/portal/imagens/artigos/editorial/Imagem-simbolo-do-Enem-em-azul-tendo-o-desenho-de-uma-pessoa-em-vermelho-apontando-para-a-palavra.jpg"/>
          <p:cNvPicPr>
            <a:picLocks noChangeAspect="1" noChangeArrowheads="1"/>
          </p:cNvPicPr>
          <p:nvPr/>
        </p:nvPicPr>
        <p:blipFill rotWithShape="1">
          <a:blip r:embed="rId2" cstate="print"/>
          <a:srcRect l="34876" r="28419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100" b="1"/>
              <a:t>(</a:t>
            </a:r>
            <a:r>
              <a:rPr lang="pt-BR" sz="1100" b="1" err="1"/>
              <a:t>Ufal</a:t>
            </a:r>
            <a:r>
              <a:rPr lang="pt-BR" sz="1100" b="1"/>
              <a:t>-Adaptada) Na antiguidade, aproximadamente na mesma época que se desenvolveu a sociedade egípcia, outros povos começaram a despontar. Sobre os aspectos  da organização socioeconômica desses povos é correto afirmar:</a:t>
            </a:r>
          </a:p>
          <a:p>
            <a:pPr marL="0" indent="0">
              <a:buNone/>
            </a:pPr>
            <a:r>
              <a:rPr lang="pt-BR" sz="1100"/>
              <a:t>A – As primeiras civilizações: Mesopotâmia, Egito, Índia e China nasceram, respectivamente, em torno do vale dos grandes rios: Tigre e Eufrates, Nilo, Ganges e Indo e Amarelo.</a:t>
            </a:r>
          </a:p>
          <a:p>
            <a:pPr marL="0" indent="0">
              <a:buNone/>
            </a:pPr>
            <a:r>
              <a:rPr lang="pt-BR" sz="1100"/>
              <a:t>B – nessas sociedades, onde predominava a servidão coletiva, o individuo explorava a terra como membro  da comunidade e servia ao Estado, proprietário absoluto dessas terras.</a:t>
            </a:r>
          </a:p>
          <a:p>
            <a:pPr marL="0" indent="0">
              <a:buNone/>
            </a:pPr>
            <a:r>
              <a:rPr lang="pt-BR" sz="1100"/>
              <a:t>C – O Estado constituía, nessas sociedades, o principal instrumento de poder do grupo privilegiado, assegurando a ampliando o predomínio da classe burguesa</a:t>
            </a:r>
          </a:p>
          <a:p>
            <a:pPr marL="0" indent="0">
              <a:buNone/>
            </a:pPr>
            <a:r>
              <a:rPr lang="pt-BR" sz="1100"/>
              <a:t>D – A base econômica dos povos dessa região foi a agricultura. Nessas sociedades, tanto a produção agrícola quanto a artesanal estavam sob controle do Estado.</a:t>
            </a:r>
          </a:p>
          <a:p>
            <a:pPr marL="0" indent="0">
              <a:buNone/>
            </a:pPr>
            <a:r>
              <a:rPr lang="pt-BR" sz="1100"/>
              <a:t>E – O desenvolvimento do modo de produção escravista, característica dessas sociedades, estava intimamente relacionado ao caráter expansionista desses povos.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30" y="0"/>
            <a:ext cx="75977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Rio </a:t>
            </a:r>
            <a:r>
              <a:rPr lang="en-US" sz="3800" dirty="0" err="1">
                <a:solidFill>
                  <a:srgbClr val="FFFFFF"/>
                </a:solidFill>
              </a:rPr>
              <a:t>Amarelo</a:t>
            </a:r>
            <a:endParaRPr lang="en-US" sz="3800" dirty="0">
              <a:solidFill>
                <a:srgbClr val="FFFFFF"/>
              </a:solidFill>
            </a:endParaRPr>
          </a:p>
        </p:txBody>
      </p:sp>
      <p:pic>
        <p:nvPicPr>
          <p:cNvPr id="57349" name="Picture 2" descr="http://4.bp.blogspot.com/_glyLfBk9Cic/SfO68ZwhJCI/AAAAAAAAIKw/knICnGPbBJw/s1600/RIO+AMARELO+DA+CHIN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9193" r="2" b="2"/>
          <a:stretch/>
        </p:blipFill>
        <p:spPr bwMode="auto">
          <a:xfrm>
            <a:off x="3479799" y="10"/>
            <a:ext cx="5664200" cy="6857990"/>
          </a:xfrm>
          <a:prstGeom prst="rect">
            <a:avLst/>
          </a:prstGeom>
          <a:noFill/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br>
              <a:rPr lang="pt-BR" b="1"/>
            </a:br>
            <a:endParaRPr lang="pt-BR" dirty="0"/>
          </a:p>
        </p:txBody>
      </p:sp>
      <p:pic>
        <p:nvPicPr>
          <p:cNvPr id="4" name="Picture 2" descr="http://3.bp.blogspot.com/-pi-i7iYsjcw/UJsCIY99B1I/AAAAAAAALFM/40DA4wSnGN4/s1600/nome-joao-com-dragao.jpg"/>
          <p:cNvPicPr>
            <a:picLocks noChangeAspect="1" noChangeArrowheads="1"/>
          </p:cNvPicPr>
          <p:nvPr/>
        </p:nvPicPr>
        <p:blipFill rotWithShape="1">
          <a:blip r:embed="rId2" cstate="print"/>
          <a:srcRect r="20035" b="-3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3755565"/>
          </a:xfrm>
        </p:spPr>
        <p:txBody>
          <a:bodyPr>
            <a:normAutofit/>
          </a:bodyPr>
          <a:lstStyle/>
          <a:p>
            <a:r>
              <a:rPr lang="pt-BR"/>
              <a:t>Historiadores divide a historia da China em Dinastias </a:t>
            </a:r>
          </a:p>
          <a:p>
            <a:r>
              <a:rPr lang="pt-BR"/>
              <a:t>As Dinastias sucederam-se por meio de guerras internas ou invasões e se mantiveram ate a instalação da Republica em 1911.</a:t>
            </a:r>
            <a:endParaRPr lang="pt-B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800" name="Rectangle 74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3400" b="1"/>
              <a:t>Dinastia Shang</a:t>
            </a:r>
            <a:br>
              <a:rPr lang="pt-BR" sz="3400" b="1"/>
            </a:br>
            <a:endParaRPr lang="pt-BR" sz="3400"/>
          </a:p>
        </p:txBody>
      </p:sp>
      <p:pic>
        <p:nvPicPr>
          <p:cNvPr id="33794" name="Picture 2" descr="http://www.uchina.com.ar/wp-content/uploads/2008/04/objetos-en-bronce-dinastia-shang-yin-guerra.jpg"/>
          <p:cNvPicPr>
            <a:picLocks noChangeAspect="1" noChangeArrowheads="1"/>
          </p:cNvPicPr>
          <p:nvPr/>
        </p:nvPicPr>
        <p:blipFill rotWithShape="1">
          <a:blip r:embed="rId2" cstate="print"/>
          <a:srcRect l="35939" r="9940" b="1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</p:spPr>
      </p:pic>
      <p:cxnSp>
        <p:nvCxnSpPr>
          <p:cNvPr id="33801" name="Straight Connector 76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3755565"/>
          </a:xfrm>
        </p:spPr>
        <p:txBody>
          <a:bodyPr>
            <a:normAutofit/>
          </a:bodyPr>
          <a:lstStyle/>
          <a:p>
            <a:r>
              <a:rPr lang="pt-BR" sz="1900"/>
              <a:t>A Dinastia Shang desenvolveu em volta do Rio Amarelo e foram unificados por essa por volta de 1500 a.C.</a:t>
            </a:r>
          </a:p>
          <a:p>
            <a:r>
              <a:rPr lang="pt-BR" sz="1900"/>
              <a:t>Durante essa dinastia surge a metalurgia do bronze e desenvolvimento de escrita</a:t>
            </a:r>
          </a:p>
          <a:p>
            <a:r>
              <a:rPr lang="pt-BR" sz="1900"/>
              <a:t>Esses ficaram no poder ate o sec XI a.c quando foram derrotados pelos Zhou</a:t>
            </a:r>
          </a:p>
        </p:txBody>
      </p:sp>
      <p:sp>
        <p:nvSpPr>
          <p:cNvPr id="33802" name="Rectangle 78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773" name="Picture 2" descr="http://www.passeiweb.com/na_ponta_lingua/sala_de_aula/historia/imagens/china_shang_map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55303" y="643467"/>
            <a:ext cx="5233393" cy="505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A Escrita Chinesa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CAD39D1-3029-4738-97AB-D89434B69C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905534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20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4521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4522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05832" y="639097"/>
            <a:ext cx="255147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</a:rPr>
              <a:t>Ideograma</a:t>
            </a:r>
          </a:p>
        </p:txBody>
      </p:sp>
      <p:pic>
        <p:nvPicPr>
          <p:cNvPr id="64523" name="Picture 2" descr="http://pt.dreamstime.com/arte-chinesa-da-escrita-thumb176517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5499" y="1443425"/>
            <a:ext cx="5184163" cy="3447468"/>
          </a:xfrm>
          <a:prstGeom prst="rect">
            <a:avLst/>
          </a:prstGeom>
          <a:noFill/>
        </p:spPr>
      </p:pic>
      <p:cxnSp>
        <p:nvCxnSpPr>
          <p:cNvPr id="64524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56978" y="4343400"/>
            <a:ext cx="24003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Dinastia </a:t>
            </a:r>
            <a:r>
              <a:rPr lang="pt-BR" b="1" dirty="0" err="1"/>
              <a:t>Zhou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pt-BR" dirty="0"/>
              <a:t>A Dinastia que mais </a:t>
            </a:r>
            <a:r>
              <a:rPr lang="pt-BR" dirty="0">
                <a:solidFill>
                  <a:srgbClr val="FF0000"/>
                </a:solidFill>
              </a:rPr>
              <a:t>perdurou no poder ate o </a:t>
            </a:r>
            <a:r>
              <a:rPr lang="pt-BR" dirty="0" err="1">
                <a:solidFill>
                  <a:srgbClr val="FF0000"/>
                </a:solidFill>
              </a:rPr>
              <a:t>sec</a:t>
            </a:r>
            <a:r>
              <a:rPr lang="pt-BR" dirty="0">
                <a:solidFill>
                  <a:srgbClr val="FF0000"/>
                </a:solidFill>
              </a:rPr>
              <a:t> III </a:t>
            </a:r>
            <a:r>
              <a:rPr lang="pt-BR" dirty="0" err="1">
                <a:solidFill>
                  <a:srgbClr val="FF0000"/>
                </a:solidFill>
              </a:rPr>
              <a:t>a.C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dirty="0"/>
              <a:t>Realizaram diversas Guerras.</a:t>
            </a:r>
          </a:p>
          <a:p>
            <a:r>
              <a:rPr lang="pt-BR" dirty="0"/>
              <a:t>Invocaram sua Autoridade  divina “mandato do Céu”</a:t>
            </a:r>
          </a:p>
          <a:p>
            <a:r>
              <a:rPr lang="pt-BR" dirty="0"/>
              <a:t>Distribuíram terras à nobreza local em troca de apoio militar.</a:t>
            </a:r>
          </a:p>
          <a:p>
            <a:r>
              <a:rPr lang="pt-BR" dirty="0">
                <a:solidFill>
                  <a:srgbClr val="FF0000"/>
                </a:solidFill>
              </a:rPr>
              <a:t>Por meio desses mecanismo de controle, os reis </a:t>
            </a:r>
            <a:r>
              <a:rPr lang="pt-BR" dirty="0" err="1">
                <a:solidFill>
                  <a:srgbClr val="FF0000"/>
                </a:solidFill>
              </a:rPr>
              <a:t>Zhou</a:t>
            </a:r>
            <a:r>
              <a:rPr lang="pt-BR" dirty="0">
                <a:solidFill>
                  <a:srgbClr val="FF0000"/>
                </a:solidFill>
              </a:rPr>
              <a:t> procuravam dirigir e articular as relações entre os diversos nobres locais.</a:t>
            </a:r>
          </a:p>
          <a:p>
            <a:r>
              <a:rPr lang="pt-BR" dirty="0"/>
              <a:t>Algumas lideranças criaram conflitos internos e fragmentaram o território criando diversos reinos combatentes.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925</Words>
  <Application>Microsoft Office PowerPoint</Application>
  <PresentationFormat>Apresentação na tela (4:3)</PresentationFormat>
  <Paragraphs>83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Algerian</vt:lpstr>
      <vt:lpstr>Calibri</vt:lpstr>
      <vt:lpstr>Calibri Light</vt:lpstr>
      <vt:lpstr>Retrospectiva</vt:lpstr>
      <vt:lpstr>História da China Antiga</vt:lpstr>
      <vt:lpstr>Pré-história </vt:lpstr>
      <vt:lpstr>Rio Amarelo</vt:lpstr>
      <vt:lpstr> </vt:lpstr>
      <vt:lpstr>Dinastia Shang </vt:lpstr>
      <vt:lpstr>Apresentação do PowerPoint</vt:lpstr>
      <vt:lpstr>A Escrita Chinesa</vt:lpstr>
      <vt:lpstr>Ideograma</vt:lpstr>
      <vt:lpstr>Dinastia Zhou </vt:lpstr>
      <vt:lpstr>Apresentação do PowerPoint</vt:lpstr>
      <vt:lpstr>o início da China imperial </vt:lpstr>
      <vt:lpstr>A formação do imério chinês</vt:lpstr>
      <vt:lpstr>A Dinastia Han</vt:lpstr>
      <vt:lpstr>Rota da Seda</vt:lpstr>
      <vt:lpstr>Apresentação do PowerPoint</vt:lpstr>
      <vt:lpstr>Muralha da China</vt:lpstr>
      <vt:lpstr>Exercito de Terracota </vt:lpstr>
      <vt:lpstr>Apresentação do PowerPoint</vt:lpstr>
      <vt:lpstr>Confuncionismo</vt:lpstr>
      <vt:lpstr>Apresentação do PowerPoint</vt:lpstr>
      <vt:lpstr>Taoísmo</vt:lpstr>
      <vt:lpstr>A China do presente </vt:lpstr>
      <vt:lpstr>Apresentação do PowerPoint</vt:lpstr>
      <vt:lpstr>Apresentação do PowerPoint</vt:lpstr>
      <vt:lpstr>Apresentação do PowerPoint</vt:lpstr>
      <vt:lpstr>Para Saber mais</vt:lpstr>
      <vt:lpstr>Questões </vt:lpstr>
      <vt:lpstr>Treinando para o Enem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da China Antiga</dc:title>
  <dc:creator>BRUNO FERREIRA</dc:creator>
  <cp:lastModifiedBy>BRUNO FERREIRA</cp:lastModifiedBy>
  <cp:revision>1</cp:revision>
  <dcterms:created xsi:type="dcterms:W3CDTF">2019-06-28T03:04:46Z</dcterms:created>
  <dcterms:modified xsi:type="dcterms:W3CDTF">2019-06-28T03:05:18Z</dcterms:modified>
</cp:coreProperties>
</file>