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14" r:id="rId2"/>
    <p:sldId id="384" r:id="rId3"/>
    <p:sldId id="385" r:id="rId4"/>
    <p:sldId id="386" r:id="rId5"/>
    <p:sldId id="388" r:id="rId6"/>
    <p:sldId id="387" r:id="rId7"/>
    <p:sldId id="344" r:id="rId8"/>
    <p:sldId id="383" r:id="rId9"/>
    <p:sldId id="389" r:id="rId10"/>
    <p:sldId id="390" r:id="rId11"/>
    <p:sldId id="375" r:id="rId12"/>
    <p:sldId id="360" r:id="rId13"/>
    <p:sldId id="376" r:id="rId14"/>
    <p:sldId id="379" r:id="rId15"/>
    <p:sldId id="380" r:id="rId16"/>
    <p:sldId id="377" r:id="rId17"/>
    <p:sldId id="381" r:id="rId18"/>
    <p:sldId id="382" r:id="rId19"/>
    <p:sldId id="37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65"/>
    <p:restoredTop sz="94674"/>
  </p:normalViewPr>
  <p:slideViewPr>
    <p:cSldViewPr snapToGrid="0" snapToObjects="1" showGuides="1">
      <p:cViewPr varScale="1">
        <p:scale>
          <a:sx n="126" d="100"/>
          <a:sy n="126" d="100"/>
        </p:scale>
        <p:origin x="2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652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314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539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64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83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18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88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03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66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25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27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70D7A-1C17-9940-96C7-D8B7358E092A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176E3C8-BD5C-ED4B-875C-1766179353E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47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F2EF6D-150E-D341-B144-425C5FC54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" y="1509879"/>
            <a:ext cx="11578046" cy="2520012"/>
          </a:xfrm>
          <a:solidFill>
            <a:schemeClr val="bg2"/>
          </a:solidFill>
        </p:spPr>
        <p:txBody>
          <a:bodyPr vert="horz" lIns="91440" tIns="45720" rIns="91440" bIns="0" rtlCol="0" anchor="ctr">
            <a:normAutofit fontScale="90000"/>
          </a:bodyPr>
          <a:lstStyle/>
          <a:p>
            <a:pPr algn="ctr"/>
            <a:r>
              <a:rPr lang="en-US" sz="7200" b="1" u="sng" dirty="0">
                <a:solidFill>
                  <a:schemeClr val="tx2"/>
                </a:solidFill>
              </a:rPr>
              <a:t>PRONOMES (</a:t>
            </a:r>
            <a:r>
              <a:rPr lang="en-US" sz="7200" b="1" u="sng" dirty="0" err="1">
                <a:solidFill>
                  <a:schemeClr val="tx2"/>
                </a:solidFill>
              </a:rPr>
              <a:t>parte</a:t>
            </a:r>
            <a:r>
              <a:rPr lang="en-US" sz="7200" b="1" u="sng" dirty="0">
                <a:solidFill>
                  <a:schemeClr val="tx2"/>
                </a:solidFill>
              </a:rPr>
              <a:t> 1)</a:t>
            </a:r>
            <a:br>
              <a:rPr lang="en-US" sz="7200" b="1" u="sng" dirty="0">
                <a:solidFill>
                  <a:schemeClr val="tx2"/>
                </a:solidFill>
              </a:rPr>
            </a:br>
            <a:br>
              <a:rPr lang="en-US" sz="6000" b="1" dirty="0">
                <a:solidFill>
                  <a:schemeClr val="tx2"/>
                </a:solidFill>
              </a:rPr>
            </a:br>
            <a:r>
              <a:rPr lang="en-US" sz="5600" b="1" dirty="0" err="1">
                <a:solidFill>
                  <a:schemeClr val="tx2"/>
                </a:solidFill>
              </a:rPr>
              <a:t>lista</a:t>
            </a:r>
            <a:r>
              <a:rPr lang="en-US" sz="5600" b="1" dirty="0">
                <a:solidFill>
                  <a:schemeClr val="tx2"/>
                </a:solidFill>
              </a:rPr>
              <a:t> 03 – </a:t>
            </a:r>
            <a:r>
              <a:rPr lang="en-US" sz="5600" b="1" dirty="0" err="1">
                <a:solidFill>
                  <a:schemeClr val="tx2"/>
                </a:solidFill>
              </a:rPr>
              <a:t>pronomes</a:t>
            </a:r>
            <a:r>
              <a:rPr lang="en-US" sz="5600" b="1" dirty="0">
                <a:solidFill>
                  <a:schemeClr val="tx2"/>
                </a:solidFill>
              </a:rPr>
              <a:t> (</a:t>
            </a:r>
            <a:r>
              <a:rPr lang="en-US" sz="5600" b="1" dirty="0" err="1">
                <a:solidFill>
                  <a:schemeClr val="tx2"/>
                </a:solidFill>
              </a:rPr>
              <a:t>parte</a:t>
            </a:r>
            <a:r>
              <a:rPr lang="en-US" sz="5600" b="1" dirty="0">
                <a:solidFill>
                  <a:schemeClr val="tx2"/>
                </a:solidFill>
              </a:rPr>
              <a:t> 1)</a:t>
            </a:r>
            <a:br>
              <a:rPr lang="en-US" sz="5600" b="1" dirty="0">
                <a:solidFill>
                  <a:schemeClr val="tx2"/>
                </a:solidFill>
              </a:rPr>
            </a:br>
            <a:br>
              <a:rPr lang="en-US" sz="6000" b="1" dirty="0">
                <a:solidFill>
                  <a:schemeClr val="tx2"/>
                </a:solidFill>
              </a:rPr>
            </a:br>
            <a:r>
              <a:rPr lang="en-US" sz="3500" b="1" dirty="0">
                <a:solidFill>
                  <a:schemeClr val="tx2"/>
                </a:solidFill>
              </a:rPr>
              <a:t>Prof. </a:t>
            </a:r>
            <a:r>
              <a:rPr lang="en-US" sz="3500" b="1" dirty="0" err="1">
                <a:solidFill>
                  <a:schemeClr val="tx2"/>
                </a:solidFill>
              </a:rPr>
              <a:t>Gui</a:t>
            </a:r>
            <a:r>
              <a:rPr lang="en-US" sz="3500" b="1" dirty="0">
                <a:solidFill>
                  <a:schemeClr val="tx2"/>
                </a:solidFill>
              </a:rPr>
              <a:t> Reis</a:t>
            </a:r>
          </a:p>
        </p:txBody>
      </p:sp>
    </p:spTree>
    <p:extLst>
      <p:ext uri="{BB962C8B-B14F-4D97-AF65-F5344CB8AC3E}">
        <p14:creationId xmlns:p14="http://schemas.microsoft.com/office/powerpoint/2010/main" val="3329553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70D0EE7-E2DE-5663-C6E6-22044E7DE456}"/>
              </a:ext>
            </a:extLst>
          </p:cNvPr>
          <p:cNvSpPr txBox="1"/>
          <p:nvPr/>
        </p:nvSpPr>
        <p:spPr>
          <a:xfrm>
            <a:off x="0" y="1"/>
            <a:ext cx="12192000" cy="4907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pt-BR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Fcmscsp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2021)  Leia o capítulo XLV do romance </a:t>
            </a:r>
            <a:r>
              <a:rPr lang="pt-BR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Dom Casmurro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de Machado de Assis.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Abane a cabeça, leitor; faça todos os gestos de incredulidade. Chegue a deitar fora este livro, se </a:t>
            </a:r>
            <a:r>
              <a:rPr lang="pt-BR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tédio já o não obrigou a isso antes; tudo é possível. Mas, se </a:t>
            </a:r>
            <a:r>
              <a:rPr lang="pt-BR" sz="3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não fez antes e só agora, fio</a:t>
            </a:r>
            <a:r>
              <a:rPr lang="pt-BR" sz="30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que torne a pegar do livro e que o abra na mesma página, sem crer por isso na veracidade do autor. Todavia, não há nada mais exato. Foi assim mesmo que Capitu falou, com tais palavras e maneiras. Falou do primeiro filho, como se fosse a primeira boneca.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Identifique o referente de cada um dos pronomes sublinhados no primeiro parágrafo do texto.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6F29B71-4F7E-45C6-6C16-452E99DD2D08}"/>
              </a:ext>
            </a:extLst>
          </p:cNvPr>
          <p:cNvSpPr txBox="1"/>
          <p:nvPr/>
        </p:nvSpPr>
        <p:spPr>
          <a:xfrm>
            <a:off x="0" y="4907948"/>
            <a:ext cx="12192000" cy="1026307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indent="180340" algn="l">
              <a:lnSpc>
                <a:spcPct val="105000"/>
              </a:lnSpc>
            </a:pPr>
            <a:r>
              <a:rPr lang="pt-BR" sz="3000" dirty="0">
                <a:effectLst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referente do primeiro pronome sublinhado é “leitor”. O referente do segundo pronome sublinhado é “Chegue a deitar fora este livro”. </a:t>
            </a:r>
            <a:r>
              <a:rPr lang="pt-BR" sz="3000" b="1" dirty="0">
                <a:effectLst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15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EE094B7-F43B-8229-A3E8-337844B9021E}"/>
              </a:ext>
            </a:extLst>
          </p:cNvPr>
          <p:cNvSpPr txBox="1"/>
          <p:nvPr/>
        </p:nvSpPr>
        <p:spPr>
          <a:xfrm>
            <a:off x="0" y="170120"/>
            <a:ext cx="7549115" cy="5877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TEXTO PARA A PRÓXIMA QUESTÃO: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Não comerei da alface a verde pétala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 da cenoura as hóstias desbotadas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Deixarei as pastagens às manadas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a quem mais aprouver fazer dieta.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Cajus hei de chupar, mangas-espadas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Talvez pouco elegantes para um poeta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 peras e maçãs, deixo-as ao esteta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acredita no cromo das saladas.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l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(...)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r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(Vinicius de Moraes. </a:t>
            </a:r>
            <a:r>
              <a:rPr lang="pt-BR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Livro de sonetos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2009.)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F837F5E-8362-BED3-2F6C-A1C241DEAEBC}"/>
              </a:ext>
            </a:extLst>
          </p:cNvPr>
          <p:cNvSpPr txBox="1"/>
          <p:nvPr/>
        </p:nvSpPr>
        <p:spPr>
          <a:xfrm>
            <a:off x="7549115" y="212649"/>
            <a:ext cx="4387702" cy="5392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pt-BR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Fcmscsp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2022)  No soneto, o autor emprega o pronome “as” para se referir a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“saladas” (2ª estrofe)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“pastagens” (1ª estrofe)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“hóstias desbotadas” (1ª estrofe)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“manadas” (1ª estrofe)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“peras e maçãs” (2ª estrofe)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CA736AE-0DE9-5A9C-DD38-46CD60353FF1}"/>
              </a:ext>
            </a:extLst>
          </p:cNvPr>
          <p:cNvSpPr/>
          <p:nvPr/>
        </p:nvSpPr>
        <p:spPr>
          <a:xfrm>
            <a:off x="7549113" y="4588215"/>
            <a:ext cx="4387703" cy="93890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3E194F4-4FAA-3F28-8F3C-D1EEA0BFE561}"/>
              </a:ext>
            </a:extLst>
          </p:cNvPr>
          <p:cNvSpPr txBox="1"/>
          <p:nvPr/>
        </p:nvSpPr>
        <p:spPr>
          <a:xfrm>
            <a:off x="127591" y="63794"/>
            <a:ext cx="5677785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TEXTO PARA A PRÓXIMA QUESTÃO: </a:t>
            </a:r>
          </a:p>
          <a:p>
            <a:r>
              <a:rPr lang="pt-B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Psicanálise do açúcar</a:t>
            </a:r>
          </a:p>
          <a:p>
            <a:r>
              <a:rPr lang="pt-B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açúcar cristal, ou açúcar de usina,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mostra a mais instável das brancuras: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quem do Recife sabe direito a quanto,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apouco desse quanto, que ela dura.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Sabe a mínimo do pouca que a cristal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estabiliza cristal sobre a açúcar,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 cima da fundo antiga, de mascavo,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mascava barrenta que se incuba;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sabe que tudo pode romper a mínima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que o cristal é capaz de censura: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pois a tal fundo mascavo logo afiara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quer inverno ou verão mele o açúcar.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[...]</a:t>
            </a:r>
            <a:endParaRPr lang="pt-BR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1FDF81D-2BB9-126D-0F3E-4B605B4CC3F2}"/>
              </a:ext>
            </a:extLst>
          </p:cNvPr>
          <p:cNvSpPr txBox="1"/>
          <p:nvPr/>
        </p:nvSpPr>
        <p:spPr>
          <a:xfrm>
            <a:off x="6081823" y="106326"/>
            <a:ext cx="611017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11.</a:t>
            </a:r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(Fuvest 2021)  Na oração “que </a:t>
            </a:r>
            <a:r>
              <a:rPr lang="pt-BR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ela</a:t>
            </a:r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dura” (v. 4), o pronome sublinhado </a:t>
            </a:r>
          </a:p>
          <a:p>
            <a:pPr marL="144145" indent="-144145"/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não tem referente.   </a:t>
            </a:r>
          </a:p>
          <a:p>
            <a:pPr marL="144145" indent="-144145"/>
            <a:r>
              <a:rPr lang="pt-BR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retoma a palavra “usina” (v. 1).   </a:t>
            </a:r>
          </a:p>
          <a:p>
            <a:pPr marL="144145" indent="-144145"/>
            <a:r>
              <a:rPr lang="pt-BR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pode ser substituído por “ele”, referindo-se a “açúcar” (v. 1).   </a:t>
            </a:r>
          </a:p>
          <a:p>
            <a:pPr marL="144145" indent="-144145"/>
            <a:r>
              <a:rPr lang="pt-BR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refere-se à “mais instável das brancuras” (v. 2).   </a:t>
            </a:r>
          </a:p>
          <a:p>
            <a:pPr marL="144145" indent="-144145"/>
            <a:r>
              <a:rPr lang="pt-B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equivale à palavra “censura” (v. 10).   </a:t>
            </a:r>
          </a:p>
          <a:p>
            <a:endParaRPr lang="pt-BR" sz="30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C702ED5-7355-6F80-8D05-E61137C32F01}"/>
              </a:ext>
            </a:extLst>
          </p:cNvPr>
          <p:cNvSpPr/>
          <p:nvPr/>
        </p:nvSpPr>
        <p:spPr>
          <a:xfrm>
            <a:off x="6081823" y="2888815"/>
            <a:ext cx="5337544" cy="938906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85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F5A0179-038D-1549-8299-9A9F35DCF6DB}"/>
              </a:ext>
            </a:extLst>
          </p:cNvPr>
          <p:cNvSpPr txBox="1"/>
          <p:nvPr/>
        </p:nvSpPr>
        <p:spPr>
          <a:xfrm>
            <a:off x="106326" y="127590"/>
            <a:ext cx="11929730" cy="6013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TEXTO PARA A PRÓXIMA QUESTÃO: </a:t>
            </a:r>
            <a:endParaRPr lang="pt-BR" sz="22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Em </a:t>
            </a:r>
            <a:r>
              <a:rPr lang="pt-BR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História social da criança e da família</a:t>
            </a: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Philippe </a:t>
            </a:r>
            <a:r>
              <a:rPr lang="pt-BR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Ariès</a:t>
            </a: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faz um estudo na Europa, no período compreendido entre </a:t>
            </a:r>
            <a:r>
              <a:rPr lang="pt-BR" sz="2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Idade Média e o século XX, para demonstrar como a definição de criança se modificou no decorrer do tempo de acordo com parâmetros ideológicos. Pela análise de pinturas, diários, esculturas e vitrais produzidos na Europa no período anterior aos ideais da Revolução Francesa, </a:t>
            </a:r>
            <a:r>
              <a:rPr lang="pt-BR" sz="2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Ariès</a:t>
            </a: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forja </a:t>
            </a:r>
            <a:r>
              <a:rPr lang="pt-BR" sz="2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expressão "sentimento da infância" para designar "a consciência da particularidade infantil, (...)</a:t>
            </a:r>
            <a:endParaRPr lang="pt-BR" sz="22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Na Idade Média, a criança era vista como um pequeno adulto, sem características que </a:t>
            </a:r>
            <a:r>
              <a:rPr lang="pt-BR" sz="22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diferenciassem, e desconsiderada como alguém merecedor de cuidados especiais. (...)</a:t>
            </a:r>
            <a:endParaRPr lang="pt-BR" sz="22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pt-B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Fgv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2021)  "entre </a:t>
            </a:r>
            <a:r>
              <a:rPr lang="pt-BR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Idade Média e o século XX" (1º parágrafo);"</a:t>
            </a:r>
            <a:r>
              <a:rPr lang="pt-B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Ariès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forja </a:t>
            </a:r>
            <a:r>
              <a:rPr lang="pt-BR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expressão 'sentimento da infância'" (1º parágrafo);</a:t>
            </a:r>
            <a:r>
              <a:rPr lang="pt-BR" sz="2400" dirty="0"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"sem características que </a:t>
            </a:r>
            <a:r>
              <a:rPr lang="pt-BR" sz="24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diferenciassem" (2º parágrafo)</a:t>
            </a:r>
            <a:r>
              <a:rPr lang="pt-BR" sz="2400" dirty="0"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três ocorrências do vocábulo "a" sublinhadas correspondem, respectivamente, a: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artigo, artigo e pronome.  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artigo, artigo e preposição.  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pronome, preposição e pronome.  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preposição, artigo e preposição.  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preposição, preposição e artigo.  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3AE8045-F33E-518D-71FC-0CD0BAEB854E}"/>
              </a:ext>
            </a:extLst>
          </p:cNvPr>
          <p:cNvSpPr/>
          <p:nvPr/>
        </p:nvSpPr>
        <p:spPr>
          <a:xfrm>
            <a:off x="113414" y="4122192"/>
            <a:ext cx="3565451" cy="471073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8603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74E8598-90C3-A338-9F97-C5DD61B35905}"/>
              </a:ext>
            </a:extLst>
          </p:cNvPr>
          <p:cNvSpPr txBox="1"/>
          <p:nvPr/>
        </p:nvSpPr>
        <p:spPr>
          <a:xfrm>
            <a:off x="0" y="0"/>
            <a:ext cx="8072846" cy="684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>
              <a:lnSpc>
                <a:spcPct val="105000"/>
              </a:lnSpc>
            </a:pPr>
            <a:r>
              <a:rPr lang="pt-BR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Leia o poema “Ausência”, de Carlos Drummond de Andrade.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 muito tempo achei que a ausência é falta.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lastimava, ignorante, a falta.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Hoje não a lastimo.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Não há falta na ausência.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ausência é um estar em mim.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sinto-a, branca, tão pegada, aconchegada nos meus braços,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 rio e danço e invento exclamações alegres,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porque a ausência, essa ausência assimilada,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ninguém a rouba mais de mim.                                    (</a:t>
            </a:r>
            <a:r>
              <a:rPr lang="pt-BR" sz="30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Corpo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2015.)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lnSpc>
                <a:spcPct val="105000"/>
              </a:lnSpc>
            </a:pP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CE9C946-13B6-8FB2-889F-BD5F0326232F}"/>
              </a:ext>
            </a:extLst>
          </p:cNvPr>
          <p:cNvSpPr txBox="1"/>
          <p:nvPr/>
        </p:nvSpPr>
        <p:spPr>
          <a:xfrm>
            <a:off x="7602583" y="0"/>
            <a:ext cx="4589417" cy="4425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pt-BR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(Unesp 2021)  Os três pronomes “a” do poema referem-se, respectivamente, a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ausência, falta, ausência.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ausência, ausência, falta.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falta, falta, ausência.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falta, ausência, ausência.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falta, ausência, falta.</a:t>
            </a:r>
            <a:endParaRPr lang="pt-BR" sz="30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8F0A5393-AFCB-4C9D-6B37-D2850F6A1299}"/>
              </a:ext>
            </a:extLst>
          </p:cNvPr>
          <p:cNvSpPr/>
          <p:nvPr/>
        </p:nvSpPr>
        <p:spPr>
          <a:xfrm>
            <a:off x="7602583" y="3429001"/>
            <a:ext cx="4389120" cy="41148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0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CC47138-A48A-5FAA-CE48-58589AE6205A}"/>
              </a:ext>
            </a:extLst>
          </p:cNvPr>
          <p:cNvSpPr txBox="1"/>
          <p:nvPr/>
        </p:nvSpPr>
        <p:spPr>
          <a:xfrm>
            <a:off x="104503" y="78377"/>
            <a:ext cx="11887200" cy="4527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Leia o ensaio de Eduardo Giannetti a seguir.</a:t>
            </a:r>
            <a:endParaRPr lang="pt-BR" sz="23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3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maçã da consciência de si</a:t>
            </a: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O labrador dourado saltando com a criança na grama; o balé acrobático do sagui; a liberdade alada da arara-azul cortando o céu sem nuvens – quem nunca sentiu inveja dos animais que não sabem para que vivem nem sabem que não </a:t>
            </a:r>
            <a:r>
              <a:rPr lang="pt-BR" sz="23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sabem? Inveja dos seres que não sentem continuamente a falta do que não existe; que não </a:t>
            </a:r>
            <a:r>
              <a:rPr lang="pt-BR" sz="23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pt-BR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exaurem e gemem sobre a sua condição; que não se deitam insones e choram pelos seus desacertos; que não se perdem nos labirintos da culpa e do desejo; que não castigam seus corpos nem negam os seus desejos; que não matam os seus semelhantes movidos por miragens; que não se deixam enlouquecer pela mania de possuir coisas? (...)A intenção de se livrar da autoconsciência visando a completa imersão no fluxo espontâneo e irrefletido da vida pressupõe uma aguda consciência de si por parte de quem </a:t>
            </a:r>
            <a:r>
              <a:rPr lang="pt-BR" sz="23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pt-BR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alimenta. </a:t>
            </a:r>
            <a:endParaRPr lang="pt-BR" sz="23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pt-BR" sz="23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(Unesp 2020)  </a:t>
            </a:r>
            <a:r>
              <a:rPr lang="pt-BR" sz="23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23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Quais são os referentes dos três pronomes sublinhados no ensaio? </a:t>
            </a:r>
            <a:endParaRPr lang="pt-BR" sz="23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DDA2AB9-C175-576E-6B2A-52F488EA439F}"/>
              </a:ext>
            </a:extLst>
          </p:cNvPr>
          <p:cNvSpPr txBox="1"/>
          <p:nvPr/>
        </p:nvSpPr>
        <p:spPr>
          <a:xfrm>
            <a:off x="104503" y="4605963"/>
            <a:ext cx="12192000" cy="151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/>
            <a:r>
              <a:rPr lang="pt-BR" sz="3000" u="sng" dirty="0">
                <a:effectLst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pronome demonstrativo “o”, o reflexivo “se” e o oblíquo “a” remetem, anaforicamente, às expressões “para que vivem”, “seres” e “intenção”, respectivamente.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6986C88-21CF-DE98-A15B-0ACA9D6AF8F6}"/>
              </a:ext>
            </a:extLst>
          </p:cNvPr>
          <p:cNvSpPr/>
          <p:nvPr/>
        </p:nvSpPr>
        <p:spPr>
          <a:xfrm>
            <a:off x="104503" y="4605963"/>
            <a:ext cx="12087497" cy="149343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5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77ED203-5433-9BFF-D5CD-FCAE3CD5BB9A}"/>
              </a:ext>
            </a:extLst>
          </p:cNvPr>
          <p:cNvSpPr txBox="1"/>
          <p:nvPr/>
        </p:nvSpPr>
        <p:spPr>
          <a:xfrm>
            <a:off x="127591" y="127590"/>
            <a:ext cx="11908465" cy="4907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3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pt-BR" sz="3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(Unesp 2019)  “Na pedreira perdi um. A alavanca soltou-</a:t>
            </a:r>
            <a:r>
              <a:rPr lang="pt-BR" sz="3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pedra, bateu-</a:t>
            </a:r>
            <a:r>
              <a:rPr lang="pt-BR" sz="3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lhe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peito, e foi a conta. Deixou viúva e órfãos miúdos. Sumiram-</a:t>
            </a:r>
            <a:r>
              <a:rPr lang="pt-BR" sz="3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um dos meninos caiu no fogo, as lombrigas comeram o segundo, o último teve angina e a mulher enforcou-se.” (2º parágrafo)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pronomes sublinhados referem-se, respectivamente, a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“alavanca”, “um”, “viúva e órfãos”. 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“pedra”, “um”, “meninos”. 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“pedra”, “alavanca”, “viúva e órfãos”. 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“alavanca”, “pedra”, “viúva e órfãos”. 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“alavanca”, “pedra”, “meninos”.   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2995094-0DEB-4237-5015-0D844FDFE8FF}"/>
              </a:ext>
            </a:extLst>
          </p:cNvPr>
          <p:cNvSpPr/>
          <p:nvPr/>
        </p:nvSpPr>
        <p:spPr>
          <a:xfrm>
            <a:off x="106325" y="2581563"/>
            <a:ext cx="6337005" cy="48061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2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FB385EA-674E-D735-1CF4-F51BA832BCBE}"/>
              </a:ext>
            </a:extLst>
          </p:cNvPr>
          <p:cNvSpPr txBox="1"/>
          <p:nvPr/>
        </p:nvSpPr>
        <p:spPr>
          <a:xfrm>
            <a:off x="0" y="1"/>
            <a:ext cx="12192000" cy="587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05000"/>
              </a:lnSpc>
            </a:pP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Algum tempo atrás, fiz um passeio por uma rica paisagem num dia de verão, em companhia de um poeta jovem, mas já famoso. O poeta admirava a beleza do cenário que nos rodeava, porém não se alegrava com ela. Era incomodado pelo pensamento de que toda aquela beleza estava condenada à extinção, pois desapareceria no inverno, e assim também toda a beleza humana e tudo de belo e nobre que os homens criaram ou poderiam criar. Tudo o mais que, de outro modo, ele teria amado e admirado, </a:t>
            </a:r>
            <a:r>
              <a:rPr lang="pt-BR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lhe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parecia despojado de valor pela transitoriedade que era o destino de tudo. (1º parágrafo)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5000"/>
              </a:lnSpc>
            </a:pP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(...) Quanto à beleza da natureza, ela sempre volta depois que é destruída pelo inverno, e esse retorno bem pode ser considerado eterno, em relação ao nosso tempo de vida. Vemos desaparecer a beleza do rosto e do corpo humanos no curso de nossa vida, mas essa brevidade </a:t>
            </a:r>
            <a:r>
              <a:rPr lang="pt-BR" sz="24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lhes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acrescenta mais um encanto. Se existir uma flor que floresça apenas uma noite, ela não nos parecerá menos formosa por isso. (...) (4º parágrafo)</a:t>
            </a:r>
            <a:r>
              <a:rPr lang="pt-BR" sz="2400" dirty="0"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B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Introdução ao narcisismo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2010. Adaptado.) </a:t>
            </a:r>
            <a:endParaRPr lang="pt-BR" sz="24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9. </a:t>
            </a:r>
            <a:r>
              <a:rPr lang="pt-B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(Unesp 2019)  a) Identifique os referentes dos pronomes sublinhados no primeiro e no quarto parágrafos.</a:t>
            </a:r>
            <a:r>
              <a:rPr lang="pt-BR" sz="2400" dirty="0">
                <a:effectLst/>
              </a:rPr>
              <a:t>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231288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EA1C115-0EE0-7519-96DC-75866EFD22A2}"/>
              </a:ext>
            </a:extLst>
          </p:cNvPr>
          <p:cNvSpPr txBox="1"/>
          <p:nvPr/>
        </p:nvSpPr>
        <p:spPr>
          <a:xfrm>
            <a:off x="328613" y="342900"/>
            <a:ext cx="11358562" cy="1995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l">
              <a:lnSpc>
                <a:spcPct val="105000"/>
              </a:lnSpc>
            </a:pPr>
            <a:r>
              <a:rPr lang="pt-BR" sz="3000" u="sng" dirty="0">
                <a:effectLst/>
                <a:latin typeface="Arial Narrow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primeiro parágrafo, o pronome “lhe” estabelece relação anafórica com o pronome “ele”, ligado por sua vez a “um poeta jovem” mencionado no início do parágrafo. No segundo, o pronome “lhes” refere-se a “beleza do rosto e do corpo humanos”.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36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120FF05-394C-CAE0-6C89-71E4B2A3F3CF}"/>
              </a:ext>
            </a:extLst>
          </p:cNvPr>
          <p:cNvSpPr txBox="1"/>
          <p:nvPr/>
        </p:nvSpPr>
        <p:spPr>
          <a:xfrm>
            <a:off x="191386" y="63796"/>
            <a:ext cx="11802140" cy="6125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TEXTO PARA A PRÓXIMA QUESTÃO: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Isso tudo parece bastante óbvio, mas não é. Para definirmos passado e futuro, precisamos definir o presente. </a:t>
            </a:r>
            <a:r>
              <a:rPr lang="pt-BR" sz="25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Mas, segundo nossa separação estrutural, o presente não pode ter duração no tempo, pois nesse caso poderíamos definir um período no seu passado e no seu futuro.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Portanto, para sermos coerentes em nossas definições, o presente não pode ter duração no tempo. Ou seja, o presente não existe! (2º parágrafo)</a:t>
            </a:r>
            <a:endParaRPr lang="pt-BR" sz="2500" dirty="0"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(Unifesp 2018)  “Mas, segundo nossa separação estrutural, o presente não pode ter duração no tempo, pois nesse caso poderíamos definir um período no </a:t>
            </a:r>
            <a:r>
              <a:rPr lang="pt-BR" sz="25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seu</a:t>
            </a:r>
            <a:r>
              <a:rPr lang="pt-BR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passado e no </a:t>
            </a:r>
            <a:r>
              <a:rPr lang="pt-BR" sz="25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seu</a:t>
            </a:r>
            <a:r>
              <a:rPr lang="pt-BR" sz="2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futuro.” (2º parágrafo)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5000"/>
              </a:lnSpc>
            </a:pP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 pronomes destacados no texto referem-se a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“separação”.  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“presente”.  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“caso”.  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5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“tempo”.  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4145" indent="-144145" algn="just">
              <a:lnSpc>
                <a:spcPct val="105000"/>
              </a:lnSpc>
            </a:pPr>
            <a:r>
              <a:rPr lang="pt-BR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“período”.   </a:t>
            </a:r>
            <a:endParaRPr lang="pt-BR" sz="25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F324D4F1-CF57-3AB2-1B6D-D8632189490D}"/>
              </a:ext>
            </a:extLst>
          </p:cNvPr>
          <p:cNvSpPr/>
          <p:nvPr/>
        </p:nvSpPr>
        <p:spPr>
          <a:xfrm>
            <a:off x="191386" y="4474158"/>
            <a:ext cx="1998921" cy="48061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EB07AB6-2D7A-264F-B76B-07EC5CF68EA0}"/>
              </a:ext>
            </a:extLst>
          </p:cNvPr>
          <p:cNvSpPr txBox="1"/>
          <p:nvPr/>
        </p:nvSpPr>
        <p:spPr>
          <a:xfrm>
            <a:off x="120316" y="108284"/>
            <a:ext cx="12071684" cy="7371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b="1" dirty="0"/>
              <a:t>PRONOMES</a:t>
            </a:r>
            <a:endParaRPr lang="pt-BR" sz="3500" dirty="0"/>
          </a:p>
          <a:p>
            <a:pPr lvl="0"/>
            <a:r>
              <a:rPr lang="pt-BR" sz="3500" b="1" u="sng" dirty="0"/>
              <a:t>ACOMPANHAM</a:t>
            </a:r>
            <a:r>
              <a:rPr lang="pt-BR" sz="3500" dirty="0"/>
              <a:t>* ou REPRESENTAM os substantivos</a:t>
            </a:r>
          </a:p>
          <a:p>
            <a:r>
              <a:rPr lang="pt-BR" sz="3500" b="1" dirty="0"/>
              <a:t>* </a:t>
            </a:r>
            <a:r>
              <a:rPr lang="pt-BR" sz="3500" b="1" u="sng" dirty="0"/>
              <a:t>ACOMPANHAM</a:t>
            </a:r>
            <a:r>
              <a:rPr lang="pt-BR" sz="3500" b="1" dirty="0"/>
              <a:t> </a:t>
            </a:r>
            <a:r>
              <a:rPr lang="pt-BR" sz="3500" b="1" dirty="0">
                <a:sym typeface="Wingdings" pitchFamily="2" charset="2"/>
              </a:rPr>
              <a:t></a:t>
            </a:r>
            <a:r>
              <a:rPr lang="pt-BR" sz="3500" b="1" dirty="0"/>
              <a:t> </a:t>
            </a:r>
            <a:r>
              <a:rPr lang="pt-BR" sz="3500" b="1" u="sng" dirty="0"/>
              <a:t>Agregam</a:t>
            </a:r>
            <a:r>
              <a:rPr lang="pt-BR" sz="3500" dirty="0"/>
              <a:t> valor semântico (sentido) ao substantivo com o qual </a:t>
            </a:r>
            <a:r>
              <a:rPr lang="pt-BR" sz="3500" b="1" u="sng" dirty="0"/>
              <a:t>concordam</a:t>
            </a:r>
            <a:r>
              <a:rPr lang="pt-BR" sz="3500" dirty="0"/>
              <a:t> em gênero e em número </a:t>
            </a:r>
          </a:p>
          <a:p>
            <a:r>
              <a:rPr lang="pt-BR" sz="3500" dirty="0"/>
              <a:t>1ª PESSOA DO DISCURSO - EMISSOR</a:t>
            </a:r>
          </a:p>
          <a:p>
            <a:r>
              <a:rPr lang="pt-BR" sz="3500" dirty="0"/>
              <a:t>2ª PESSOA DO DISCURSO - RECEPTOR</a:t>
            </a:r>
          </a:p>
          <a:p>
            <a:r>
              <a:rPr lang="pt-BR" sz="3500" dirty="0"/>
              <a:t>3ª PESSOA DO DISCURSO - ASSUNTO</a:t>
            </a:r>
          </a:p>
          <a:p>
            <a:endParaRPr lang="pt-BR" sz="3500" dirty="0"/>
          </a:p>
          <a:p>
            <a:r>
              <a:rPr lang="pt-BR" sz="3500" dirty="0"/>
              <a:t>A. </a:t>
            </a:r>
            <a:r>
              <a:rPr lang="pt-BR" sz="3500" b="1" dirty="0"/>
              <a:t>Pronomes pessoais</a:t>
            </a:r>
            <a:r>
              <a:rPr lang="pt-BR" sz="3500" dirty="0"/>
              <a:t> – Designam as três pessoas do discurso</a:t>
            </a:r>
          </a:p>
          <a:p>
            <a:r>
              <a:rPr lang="pt-BR" sz="3500" dirty="0"/>
              <a:t>a.1.) </a:t>
            </a:r>
            <a:r>
              <a:rPr lang="pt-BR" sz="3500" b="1" dirty="0"/>
              <a:t>do caso reto</a:t>
            </a:r>
            <a:r>
              <a:rPr lang="pt-BR" sz="3500" dirty="0"/>
              <a:t> – Representam seres (eu, tu, ela/ele, nós, vós, elas/eles) -</a:t>
            </a:r>
          </a:p>
          <a:p>
            <a:endParaRPr lang="pt-BR" sz="3500" dirty="0"/>
          </a:p>
          <a:p>
            <a:endParaRPr lang="pt-BR" sz="3500" dirty="0"/>
          </a:p>
          <a:p>
            <a:endParaRPr lang="pt-PT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87870DE-E03A-1842-8115-80A2E61BC10B}"/>
              </a:ext>
            </a:extLst>
          </p:cNvPr>
          <p:cNvSpPr txBox="1"/>
          <p:nvPr/>
        </p:nvSpPr>
        <p:spPr>
          <a:xfrm>
            <a:off x="2183726" y="5506353"/>
            <a:ext cx="582403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>
                <a:highlight>
                  <a:srgbClr val="00FF00"/>
                </a:highlight>
              </a:rPr>
              <a:t>NUNCA PREPOSICIONADOS</a:t>
            </a:r>
          </a:p>
        </p:txBody>
      </p:sp>
    </p:spTree>
    <p:extLst>
      <p:ext uri="{BB962C8B-B14F-4D97-AF65-F5344CB8AC3E}">
        <p14:creationId xmlns:p14="http://schemas.microsoft.com/office/powerpoint/2010/main" val="91400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6D9AF079-FD57-F14E-A5BF-7D42CF7A54C2}"/>
              </a:ext>
            </a:extLst>
          </p:cNvPr>
          <p:cNvSpPr txBox="1"/>
          <p:nvPr/>
        </p:nvSpPr>
        <p:spPr>
          <a:xfrm>
            <a:off x="0" y="0"/>
            <a:ext cx="12192000" cy="6138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/>
              <a:t>a.2. </a:t>
            </a:r>
            <a:r>
              <a:rPr lang="pt-BR" sz="3200" b="1" dirty="0"/>
              <a:t>do caso oblíquo</a:t>
            </a:r>
            <a:r>
              <a:rPr lang="pt-BR" sz="3200" dirty="0"/>
              <a:t> – Representam seres das três pessoas do discurso</a:t>
            </a:r>
          </a:p>
          <a:p>
            <a:r>
              <a:rPr lang="pt-BR" sz="3200" b="1" dirty="0"/>
              <a:t>Átonos:</a:t>
            </a:r>
            <a:r>
              <a:rPr lang="pt-BR" sz="3200" dirty="0"/>
              <a:t> me, te, o, a, se, lhe, nos, vos, os, as, se, lhes</a:t>
            </a:r>
          </a:p>
          <a:p>
            <a:endParaRPr lang="pt-BR" sz="3200" b="1" dirty="0"/>
          </a:p>
          <a:p>
            <a:endParaRPr lang="pt-BR" sz="3200" b="1" dirty="0"/>
          </a:p>
          <a:p>
            <a:r>
              <a:rPr lang="pt-BR" sz="3200" b="1" dirty="0"/>
              <a:t>a.3.Tônicos:</a:t>
            </a:r>
            <a:r>
              <a:rPr lang="pt-BR" sz="3200" dirty="0"/>
              <a:t> mim, ti, ela, ele, si, nós, vós, elas, eles, si –</a:t>
            </a:r>
          </a:p>
          <a:p>
            <a:r>
              <a:rPr lang="pt-BR" sz="3200" dirty="0"/>
              <a:t>                                                               , </a:t>
            </a:r>
          </a:p>
          <a:p>
            <a:endParaRPr lang="pt-BR" sz="3200" dirty="0"/>
          </a:p>
          <a:p>
            <a:pPr>
              <a:lnSpc>
                <a:spcPct val="150000"/>
              </a:lnSpc>
            </a:pPr>
            <a:r>
              <a:rPr lang="pt-BR" sz="2900" dirty="0"/>
              <a:t>Compraram nossos ingressos – </a:t>
            </a:r>
          </a:p>
          <a:p>
            <a:pPr>
              <a:lnSpc>
                <a:spcPct val="150000"/>
              </a:lnSpc>
            </a:pPr>
            <a:r>
              <a:rPr lang="pt-BR" sz="2900" dirty="0"/>
              <a:t>O policial ouviu </a:t>
            </a:r>
            <a:r>
              <a:rPr lang="pt-BR" sz="2900" b="1" dirty="0"/>
              <a:t>seu colega</a:t>
            </a:r>
            <a:r>
              <a:rPr lang="pt-BR" sz="2900" dirty="0"/>
              <a:t> pedir </a:t>
            </a:r>
            <a:r>
              <a:rPr lang="pt-BR" sz="2900" b="1" dirty="0"/>
              <a:t>informação</a:t>
            </a:r>
            <a:r>
              <a:rPr lang="pt-BR" sz="2900" dirty="0"/>
              <a:t> – </a:t>
            </a:r>
          </a:p>
          <a:p>
            <a:pPr>
              <a:lnSpc>
                <a:spcPct val="150000"/>
              </a:lnSpc>
            </a:pPr>
            <a:r>
              <a:rPr lang="pt-BR" sz="2900" dirty="0"/>
              <a:t>Construirei </a:t>
            </a:r>
            <a:r>
              <a:rPr lang="pt-BR" sz="2900" b="1" dirty="0"/>
              <a:t>minha casa</a:t>
            </a:r>
            <a:r>
              <a:rPr lang="pt-BR" sz="2900" dirty="0"/>
              <a:t> sozinho – </a:t>
            </a:r>
          </a:p>
          <a:p>
            <a:pPr>
              <a:lnSpc>
                <a:spcPct val="150000"/>
              </a:lnSpc>
            </a:pPr>
            <a:r>
              <a:rPr lang="pt-BR" sz="2900" dirty="0"/>
              <a:t>Juízes não absolvem réus culpados -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4EFAC5F-5A83-2442-93A7-BCBBF62F0357}"/>
              </a:ext>
            </a:extLst>
          </p:cNvPr>
          <p:cNvSpPr txBox="1"/>
          <p:nvPr/>
        </p:nvSpPr>
        <p:spPr>
          <a:xfrm>
            <a:off x="0" y="1025959"/>
            <a:ext cx="7275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highlight>
                  <a:srgbClr val="00FF00"/>
                </a:highlight>
              </a:rPr>
              <a:t>NUNCA SERÃO PREPOSICIONADOS</a:t>
            </a:r>
            <a:endParaRPr lang="pt-BR" sz="3000" dirty="0">
              <a:highlight>
                <a:srgbClr val="00FF00"/>
              </a:highlight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E4FCF0F-A1F3-9B44-9013-A32CDCA8CACB}"/>
              </a:ext>
            </a:extLst>
          </p:cNvPr>
          <p:cNvSpPr txBox="1"/>
          <p:nvPr/>
        </p:nvSpPr>
        <p:spPr>
          <a:xfrm>
            <a:off x="115614" y="2436450"/>
            <a:ext cx="72750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highlight>
                  <a:srgbClr val="00FF00"/>
                </a:highlight>
              </a:rPr>
              <a:t>SEMPRE SERÃO PREPOSICIONADOS</a:t>
            </a:r>
            <a:endParaRPr lang="pt-BR" sz="3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8F46E6-79DB-E64A-A1B0-9FD94B89276F}"/>
              </a:ext>
            </a:extLst>
          </p:cNvPr>
          <p:cNvSpPr txBox="1"/>
          <p:nvPr/>
        </p:nvSpPr>
        <p:spPr>
          <a:xfrm>
            <a:off x="4755526" y="3545175"/>
            <a:ext cx="3366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/>
              <a:t>Compraram-nos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D69E405-3782-5540-B814-6658C932D345}"/>
              </a:ext>
            </a:extLst>
          </p:cNvPr>
          <p:cNvSpPr txBox="1"/>
          <p:nvPr/>
        </p:nvSpPr>
        <p:spPr>
          <a:xfrm>
            <a:off x="7546525" y="4208095"/>
            <a:ext cx="459292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900" b="1" dirty="0"/>
              <a:t>O policial ouviu-o pedi-la.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4CCB0E6-4FA2-F848-A08E-3F2759E14682}"/>
              </a:ext>
            </a:extLst>
          </p:cNvPr>
          <p:cNvSpPr txBox="1"/>
          <p:nvPr/>
        </p:nvSpPr>
        <p:spPr>
          <a:xfrm>
            <a:off x="5369867" y="4862004"/>
            <a:ext cx="42111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 err="1"/>
              <a:t>Construí-la-ei</a:t>
            </a:r>
            <a:r>
              <a:rPr lang="pt-BR" sz="3000" b="1" dirty="0"/>
              <a:t> sozinho.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388FA63-CCE8-C44D-8695-D9DB9EC24852}"/>
              </a:ext>
            </a:extLst>
          </p:cNvPr>
          <p:cNvSpPr txBox="1"/>
          <p:nvPr/>
        </p:nvSpPr>
        <p:spPr>
          <a:xfrm>
            <a:off x="5451794" y="5530503"/>
            <a:ext cx="437106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b="1" dirty="0"/>
              <a:t>Juízes não os absolvem.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800FE12-8F18-A047-82DC-7A808A77D84B}"/>
              </a:ext>
            </a:extLst>
          </p:cNvPr>
          <p:cNvSpPr txBox="1"/>
          <p:nvPr/>
        </p:nvSpPr>
        <p:spPr>
          <a:xfrm>
            <a:off x="-420414" y="341586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10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B96313E5-01E1-B148-89EB-719152ACE2BF}"/>
              </a:ext>
            </a:extLst>
          </p:cNvPr>
          <p:cNvSpPr txBox="1"/>
          <p:nvPr/>
        </p:nvSpPr>
        <p:spPr>
          <a:xfrm>
            <a:off x="0" y="52389"/>
            <a:ext cx="12192000" cy="319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05000"/>
              </a:lnSpc>
            </a:pPr>
            <a:r>
              <a:rPr lang="pt-BR" sz="3500" b="1" dirty="0">
                <a:effectLst/>
                <a:latin typeface="Arial" panose="020B0604020202020204" pitchFamily="34" charset="0"/>
                <a:ea typeface="Arial Narrow" panose="020B0604020202020204" pitchFamily="34" charset="0"/>
                <a:cs typeface="Times New Roman" panose="02020603050405020304" pitchFamily="18" charset="0"/>
              </a:rPr>
              <a:t>Indique a frase em que há um desvio gramatical. Justifique a sua resposta.</a:t>
            </a:r>
            <a:endParaRPr lang="pt-BR" sz="3500" b="1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BR" sz="3200" dirty="0"/>
              <a:t>I. </a:t>
            </a:r>
            <a:r>
              <a:rPr lang="pt-BR" sz="3200" dirty="0">
                <a:effectLst/>
                <a:latin typeface="Arial" panose="020B0604020202020204" pitchFamily="34" charset="0"/>
                <a:ea typeface="Arial Narrow" panose="020B0604020202020204" pitchFamily="34" charset="0"/>
              </a:rPr>
              <a:t>Sempre foi um prazer para mim aprender novos conteúdos.</a:t>
            </a:r>
            <a:r>
              <a:rPr lang="pt-BR" sz="3200" dirty="0"/>
              <a:t> </a:t>
            </a:r>
          </a:p>
          <a:p>
            <a:r>
              <a:rPr lang="pt-BR" sz="3200" dirty="0"/>
              <a:t> </a:t>
            </a:r>
          </a:p>
          <a:p>
            <a:r>
              <a:rPr lang="pt-BR" sz="3200" dirty="0"/>
              <a:t>II. </a:t>
            </a:r>
            <a:r>
              <a:rPr lang="pt-BR" sz="3200" dirty="0">
                <a:effectLst/>
                <a:latin typeface="Arial" panose="020B0604020202020204" pitchFamily="34" charset="0"/>
                <a:ea typeface="Arial Narrow" panose="020B0604020202020204" pitchFamily="34" charset="0"/>
              </a:rPr>
              <a:t>Muitas pessoas contribuíram para mim aprender novos conteúdos. </a:t>
            </a:r>
            <a:endParaRPr lang="pt-PT" sz="32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D9EBB22-ABB8-224C-B434-96F077C34657}"/>
              </a:ext>
            </a:extLst>
          </p:cNvPr>
          <p:cNvSpPr txBox="1"/>
          <p:nvPr/>
        </p:nvSpPr>
        <p:spPr>
          <a:xfrm>
            <a:off x="382772" y="3174920"/>
            <a:ext cx="10994065" cy="2785378"/>
          </a:xfrm>
          <a:prstGeom prst="rect">
            <a:avLst/>
          </a:prstGeom>
          <a:solidFill>
            <a:schemeClr val="bg1"/>
          </a:solidFill>
          <a:ln w="76200">
            <a:solidFill>
              <a:srgbClr val="8EFA00"/>
            </a:solidFill>
          </a:ln>
        </p:spPr>
        <p:txBody>
          <a:bodyPr wrap="square" rtlCol="0">
            <a:spAutoFit/>
          </a:bodyPr>
          <a:lstStyle/>
          <a:p>
            <a:r>
              <a:rPr lang="pt-BR" sz="3500" b="1" dirty="0"/>
              <a:t>Há um desvio gramatical no período II, visto que o pronome oblíquo tônico “mim” foi utilizado como sujeito do verbo “aprender” e  tal pronome, por ser sempre </a:t>
            </a:r>
            <a:r>
              <a:rPr lang="pt-BR" sz="3500" b="1" u="sng" dirty="0"/>
              <a:t>preposicionado</a:t>
            </a:r>
            <a:r>
              <a:rPr lang="pt-BR" sz="3500" b="1" dirty="0"/>
              <a:t>, não pode exercer a função sintática de sujeito.</a:t>
            </a:r>
          </a:p>
        </p:txBody>
      </p:sp>
    </p:spTree>
    <p:extLst>
      <p:ext uri="{BB962C8B-B14F-4D97-AF65-F5344CB8AC3E}">
        <p14:creationId xmlns:p14="http://schemas.microsoft.com/office/powerpoint/2010/main" val="138970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90994517-536D-7643-B6F8-A62BE122A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55" y="276258"/>
            <a:ext cx="6692199" cy="315274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pt-BR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</a:t>
            </a:r>
            <a:r>
              <a:rPr kumimoji="0" lang="en-US" altLang="pt-BR" sz="3200" b="1" u="none" strike="noStrike" cap="all" normalizeH="0" baseline="0" dirty="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. </a:t>
            </a:r>
            <a:r>
              <a:rPr kumimoji="0" lang="en-US" altLang="pt-BR" sz="3200" b="1" u="none" strike="noStrike" cap="all" normalizeH="0" baseline="0" dirty="0" err="1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Pronomes</a:t>
            </a:r>
            <a:r>
              <a:rPr kumimoji="0" lang="en-US" altLang="pt-BR" sz="3200" b="1" u="none" strike="noStrike" cap="all" normalizeH="0" baseline="0" dirty="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altLang="pt-BR" sz="3200" b="1" u="none" strike="noStrike" cap="all" normalizeH="0" baseline="0" dirty="0" err="1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Possessivos</a:t>
            </a:r>
            <a:r>
              <a:rPr kumimoji="0" lang="en-US" altLang="pt-BR" sz="3200" b="1" u="none" strike="noStrike" cap="all" normalizeH="0" baseline="0" dirty="0">
                <a:ln>
                  <a:noFill/>
                </a:ln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pt-BR" sz="32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 </a:t>
            </a:r>
            <a:r>
              <a:rPr lang="en-US" altLang="pt-BR" sz="3000" b="1" cap="all" dirty="0" err="1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acompanham</a:t>
            </a:r>
            <a:r>
              <a:rPr lang="en-US" altLang="pt-BR" sz="30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 </a:t>
            </a:r>
            <a:r>
              <a:rPr lang="en-US" altLang="pt-BR" sz="3000" b="1" cap="all" dirty="0" err="1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itchFamily="2" charset="2"/>
              </a:rPr>
              <a:t>substantivos</a:t>
            </a:r>
            <a:endParaRPr kumimoji="0" lang="en-US" altLang="pt-BR" sz="3000" b="1" u="none" strike="noStrike" cap="all" normalizeH="0" baseline="0" dirty="0">
              <a:ln>
                <a:noFill/>
              </a:ln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pt-BR" sz="3200" b="1" u="none" strike="noStrike" cap="all" normalizeH="0" baseline="0" dirty="0">
              <a:ln>
                <a:noFill/>
              </a:ln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74A99E7-87D5-0A4E-A93A-1CD973C0DFF2}"/>
              </a:ext>
            </a:extLst>
          </p:cNvPr>
          <p:cNvGraphicFramePr>
            <a:graphicFrameLocks noGrp="1"/>
          </p:cNvGraphicFramePr>
          <p:nvPr/>
        </p:nvGraphicFramePr>
        <p:xfrm>
          <a:off x="7053943" y="372049"/>
          <a:ext cx="5022502" cy="4398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998">
                  <a:extLst>
                    <a:ext uri="{9D8B030D-6E8A-4147-A177-3AD203B41FA5}">
                      <a16:colId xmlns:a16="http://schemas.microsoft.com/office/drawing/2014/main" val="1785151027"/>
                    </a:ext>
                  </a:extLst>
                </a:gridCol>
                <a:gridCol w="1447998">
                  <a:extLst>
                    <a:ext uri="{9D8B030D-6E8A-4147-A177-3AD203B41FA5}">
                      <a16:colId xmlns:a16="http://schemas.microsoft.com/office/drawing/2014/main" val="2692255434"/>
                    </a:ext>
                  </a:extLst>
                </a:gridCol>
                <a:gridCol w="2126506">
                  <a:extLst>
                    <a:ext uri="{9D8B030D-6E8A-4147-A177-3AD203B41FA5}">
                      <a16:colId xmlns:a16="http://schemas.microsoft.com/office/drawing/2014/main" val="2916504922"/>
                    </a:ext>
                  </a:extLst>
                </a:gridCol>
              </a:tblGrid>
              <a:tr h="943629">
                <a:tc>
                  <a:txBody>
                    <a:bodyPr/>
                    <a:lstStyle/>
                    <a:p>
                      <a:r>
                        <a:rPr lang="pt-BR" sz="2400" dirty="0">
                          <a:effectLst/>
                        </a:rPr>
                        <a:t>Pron. </a:t>
                      </a:r>
                      <a:r>
                        <a:rPr lang="pt-BR" sz="2400" dirty="0" err="1">
                          <a:effectLst/>
                        </a:rPr>
                        <a:t>Pos</a:t>
                      </a:r>
                      <a:r>
                        <a:rPr lang="pt-BR" sz="2400" dirty="0">
                          <a:effectLst/>
                        </a:rPr>
                        <a:t>.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Pron. Pos.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000" u="sng" dirty="0">
                          <a:effectLst/>
                        </a:rPr>
                        <a:t>Pron. Oblíquos </a:t>
                      </a:r>
                      <a:r>
                        <a:rPr lang="pt-BR" sz="2000" dirty="0">
                          <a:effectLst/>
                        </a:rPr>
                        <a:t>com Valor Pron. </a:t>
                      </a:r>
                      <a:r>
                        <a:rPr lang="pt-BR" sz="2000" dirty="0" err="1">
                          <a:effectLst/>
                        </a:rPr>
                        <a:t>Pos</a:t>
                      </a:r>
                      <a:r>
                        <a:rPr lang="pt-BR" sz="2000" dirty="0">
                          <a:effectLst/>
                        </a:rPr>
                        <a:t>.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3665586202"/>
                  </a:ext>
                </a:extLst>
              </a:tr>
              <a:tr h="522366"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Meu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effectLst/>
                        </a:rPr>
                        <a:t>Minha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Me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2711043900"/>
                  </a:ext>
                </a:extLst>
              </a:tr>
              <a:tr h="522366">
                <a:tc>
                  <a:txBody>
                    <a:bodyPr/>
                    <a:lstStyle/>
                    <a:p>
                      <a:r>
                        <a:rPr lang="pt-BR" sz="2400" dirty="0">
                          <a:effectLst/>
                        </a:rPr>
                        <a:t>Teu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Tua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Te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283382930"/>
                  </a:ext>
                </a:extLst>
              </a:tr>
              <a:tr h="522366"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Seu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Sua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Lhe dele(a)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597091874"/>
                  </a:ext>
                </a:extLst>
              </a:tr>
              <a:tr h="522366"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Nosso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effectLst/>
                        </a:rPr>
                        <a:t>Nossa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Nos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2285465470"/>
                  </a:ext>
                </a:extLst>
              </a:tr>
              <a:tr h="522366"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Vosso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Vossa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effectLst/>
                        </a:rPr>
                        <a:t>Vos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3404346146"/>
                  </a:ext>
                </a:extLst>
              </a:tr>
              <a:tr h="843073"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Seus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>
                          <a:effectLst/>
                        </a:rPr>
                        <a:t>Suas</a:t>
                      </a:r>
                      <a:endParaRPr lang="pt-BR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effectLst/>
                        </a:rPr>
                        <a:t>Lhes deles(as)</a:t>
                      </a:r>
                      <a:endParaRPr lang="pt-BR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64485" marR="164485" marT="0" marB="0"/>
                </a:tc>
                <a:extLst>
                  <a:ext uri="{0D108BD9-81ED-4DB2-BD59-A6C34878D82A}">
                    <a16:rowId xmlns:a16="http://schemas.microsoft.com/office/drawing/2014/main" val="4192793888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17598AA8-F3D7-7148-BD62-17DFE204D111}"/>
              </a:ext>
            </a:extLst>
          </p:cNvPr>
          <p:cNvSpPr txBox="1"/>
          <p:nvPr/>
        </p:nvSpPr>
        <p:spPr>
          <a:xfrm>
            <a:off x="115556" y="4916156"/>
            <a:ext cx="11960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>
                <a:highlight>
                  <a:srgbClr val="00FF00"/>
                </a:highlight>
              </a:rPr>
              <a:t>Pronomes possessivos </a:t>
            </a:r>
            <a:r>
              <a:rPr lang="pt-BR" sz="3500" b="1" u="sng" dirty="0">
                <a:highlight>
                  <a:srgbClr val="00FF00"/>
                </a:highlight>
              </a:rPr>
              <a:t>concordam</a:t>
            </a:r>
            <a:r>
              <a:rPr lang="pt-BR" sz="3500" dirty="0">
                <a:highlight>
                  <a:srgbClr val="00FF00"/>
                </a:highlight>
              </a:rPr>
              <a:t> com o elemento </a:t>
            </a:r>
            <a:r>
              <a:rPr lang="pt-BR" sz="3500" b="1" u="sng" dirty="0">
                <a:highlight>
                  <a:srgbClr val="00FF00"/>
                </a:highlight>
              </a:rPr>
              <a:t>possuído</a:t>
            </a:r>
            <a:r>
              <a:rPr lang="pt-BR" sz="3500" dirty="0">
                <a:highlight>
                  <a:srgbClr val="00FF00"/>
                </a:highlight>
              </a:rPr>
              <a:t> e  </a:t>
            </a:r>
            <a:r>
              <a:rPr lang="pt-BR" sz="3500" b="1" u="sng" dirty="0">
                <a:highlight>
                  <a:srgbClr val="00FF00"/>
                </a:highlight>
              </a:rPr>
              <a:t>referem-se</a:t>
            </a:r>
            <a:r>
              <a:rPr lang="pt-BR" sz="3500" dirty="0">
                <a:highlight>
                  <a:srgbClr val="00FF00"/>
                </a:highlight>
              </a:rPr>
              <a:t>, em sentido, ao elemento </a:t>
            </a:r>
            <a:r>
              <a:rPr lang="pt-BR" sz="3500" b="1" u="sng" dirty="0">
                <a:highlight>
                  <a:srgbClr val="00FF00"/>
                </a:highlight>
              </a:rPr>
              <a:t>possuidor</a:t>
            </a:r>
            <a:r>
              <a:rPr lang="pt-BR" sz="3500" dirty="0">
                <a:highlight>
                  <a:srgbClr val="00FF00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596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E646E26-94B2-2847-BBE4-828347D79ECB}"/>
              </a:ext>
            </a:extLst>
          </p:cNvPr>
          <p:cNvSpPr txBox="1"/>
          <p:nvPr/>
        </p:nvSpPr>
        <p:spPr>
          <a:xfrm>
            <a:off x="0" y="0"/>
            <a:ext cx="12192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/>
              <a:t>Amassaram-me o carro.</a:t>
            </a:r>
          </a:p>
          <a:p>
            <a:r>
              <a:rPr lang="pt-BR" sz="3500" dirty="0"/>
              <a:t>O pronome oblíquo átono ME tem sentido de                 e, por isso tem valor de posse (valor de pronome possessivo)</a:t>
            </a:r>
          </a:p>
          <a:p>
            <a:r>
              <a:rPr lang="pt-BR" sz="3500" dirty="0">
                <a:sym typeface="Wingdings" pitchFamily="2" charset="2"/>
              </a:rPr>
              <a:t> </a:t>
            </a:r>
            <a:r>
              <a:rPr lang="pt-BR" sz="3500" dirty="0">
                <a:highlight>
                  <a:srgbClr val="00FF00"/>
                </a:highlight>
                <a:sym typeface="Wingdings" pitchFamily="2" charset="2"/>
              </a:rPr>
              <a:t>Amassaram o meu carro</a:t>
            </a:r>
            <a:endParaRPr lang="pt-BR" sz="3500" dirty="0">
              <a:highlight>
                <a:srgbClr val="00FF00"/>
              </a:highlight>
            </a:endParaRPr>
          </a:p>
          <a:p>
            <a:endParaRPr lang="pt-BR" sz="2500" dirty="0"/>
          </a:p>
          <a:p>
            <a:r>
              <a:rPr lang="pt-BR" sz="3500" dirty="0"/>
              <a:t>O acusado roubou-lhe as joias. </a:t>
            </a:r>
          </a:p>
          <a:p>
            <a:r>
              <a:rPr lang="pt-BR" sz="3500" dirty="0"/>
              <a:t>O pronome oblíquo átono LHE tem sentido de                  e, por isso tem valor de posse (valor de pronome possessivo)</a:t>
            </a:r>
          </a:p>
          <a:p>
            <a:pPr algn="just"/>
            <a:r>
              <a:rPr lang="pt-BR" sz="3300" dirty="0">
                <a:highlight>
                  <a:srgbClr val="00FF00"/>
                </a:highlight>
              </a:rPr>
              <a:t>PROBLEMA: AMBIGUIDADE! </a:t>
            </a:r>
          </a:p>
          <a:p>
            <a:pPr marL="457200" indent="-457200" algn="just">
              <a:buFont typeface="Wingdings" pitchFamily="2" charset="2"/>
              <a:buChar char="à"/>
            </a:pPr>
            <a:r>
              <a:rPr lang="pt-BR" sz="3300" dirty="0">
                <a:highlight>
                  <a:srgbClr val="00FF00"/>
                </a:highlight>
                <a:sym typeface="Wingdings" pitchFamily="2" charset="2"/>
              </a:rPr>
              <a:t>O acusado roubou as tuas joias. (as joias do “receptor”)</a:t>
            </a:r>
          </a:p>
          <a:p>
            <a:pPr marL="457200" indent="-457200" algn="just">
              <a:buFont typeface="Wingdings" pitchFamily="2" charset="2"/>
              <a:buChar char="à"/>
            </a:pPr>
            <a:r>
              <a:rPr lang="pt-BR" sz="3300" dirty="0">
                <a:highlight>
                  <a:srgbClr val="00FF00"/>
                </a:highlight>
                <a:sym typeface="Wingdings" pitchFamily="2" charset="2"/>
              </a:rPr>
              <a:t>O acusado roubou as joias de uma terceira pessoa</a:t>
            </a:r>
            <a:endParaRPr lang="pt-BR" sz="3300" dirty="0">
              <a:highlight>
                <a:srgbClr val="00FF00"/>
              </a:highlight>
            </a:endParaRPr>
          </a:p>
          <a:p>
            <a:r>
              <a:rPr lang="pt-BR" sz="3500" dirty="0"/>
              <a:t> </a:t>
            </a:r>
            <a:endParaRPr lang="pt-PT" sz="3500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95ECA6A-ECBA-C3D0-3CAC-5EE47EEF13B0}"/>
              </a:ext>
            </a:extLst>
          </p:cNvPr>
          <p:cNvSpPr txBox="1"/>
          <p:nvPr/>
        </p:nvSpPr>
        <p:spPr>
          <a:xfrm>
            <a:off x="8491210" y="517049"/>
            <a:ext cx="19623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/>
              <a:t>“MEU”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004E0FC-C2C8-B846-EEA2-44CEF90307A9}"/>
              </a:ext>
            </a:extLst>
          </p:cNvPr>
          <p:cNvSpPr txBox="1"/>
          <p:nvPr/>
        </p:nvSpPr>
        <p:spPr>
          <a:xfrm>
            <a:off x="8648865" y="3059291"/>
            <a:ext cx="21798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/>
              <a:t>“SUAS”</a:t>
            </a:r>
          </a:p>
        </p:txBody>
      </p:sp>
    </p:spTree>
    <p:extLst>
      <p:ext uri="{BB962C8B-B14F-4D97-AF65-F5344CB8AC3E}">
        <p14:creationId xmlns:p14="http://schemas.microsoft.com/office/powerpoint/2010/main" val="243083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CB8E32A-7148-3241-8188-2BCE4E2463DE}"/>
              </a:ext>
            </a:extLst>
          </p:cNvPr>
          <p:cNvSpPr txBox="1"/>
          <p:nvPr/>
        </p:nvSpPr>
        <p:spPr>
          <a:xfrm>
            <a:off x="2418999" y="2921168"/>
            <a:ext cx="73540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dirty="0"/>
              <a:t>FOCO NA SUA VAGA</a:t>
            </a:r>
          </a:p>
        </p:txBody>
      </p:sp>
    </p:spTree>
    <p:extLst>
      <p:ext uri="{BB962C8B-B14F-4D97-AF65-F5344CB8AC3E}">
        <p14:creationId xmlns:p14="http://schemas.microsoft.com/office/powerpoint/2010/main" val="1964760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3EB4061-2359-541A-84E2-9D102FCC2DD0}"/>
              </a:ext>
            </a:extLst>
          </p:cNvPr>
          <p:cNvSpPr txBox="1"/>
          <p:nvPr/>
        </p:nvSpPr>
        <p:spPr>
          <a:xfrm>
            <a:off x="0" y="2413337"/>
            <a:ext cx="12192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/>
              <a:t>EXERCÍCIOS: </a:t>
            </a:r>
          </a:p>
          <a:p>
            <a:pPr algn="ctr"/>
            <a:r>
              <a:rPr lang="pt-BR" sz="7000" b="1" dirty="0"/>
              <a:t>3, 7</a:t>
            </a:r>
            <a:r>
              <a:rPr lang="pt-BR" sz="6000" b="1" dirty="0"/>
              <a:t>, 9 e 11 </a:t>
            </a:r>
          </a:p>
        </p:txBody>
      </p:sp>
    </p:spTree>
    <p:extLst>
      <p:ext uri="{BB962C8B-B14F-4D97-AF65-F5344CB8AC3E}">
        <p14:creationId xmlns:p14="http://schemas.microsoft.com/office/powerpoint/2010/main" val="14635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7C70BFDB-979D-4D01-8764-154458F98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5FCB5B7-E85D-4C9D-AE9B-2B04C20D7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4C48EA7D-6DFA-4BAB-B557-0D500356B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9" y="482171"/>
            <a:ext cx="4074533" cy="5149101"/>
            <a:chOff x="632239" y="482171"/>
            <a:chExt cx="4074533" cy="5149101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A792C74-3AEF-46D7-BB84-FE0A1C9FD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9" y="482171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3F01C4D-F010-44B1-B80D-DE6D0036F4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8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66DEDBC9-7E02-4AC1-84C0-28900C560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7042" y="977965"/>
            <a:ext cx="3124515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D8167BA-4647-4588-9EF8-AFA0496DC8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90359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CaixaDeTexto 2">
            <a:extLst>
              <a:ext uri="{FF2B5EF4-FFF2-40B4-BE49-F238E27FC236}">
                <a16:creationId xmlns:a16="http://schemas.microsoft.com/office/drawing/2014/main" id="{647FF0F7-AC2D-EDE9-379F-42F9C0CFFA15}"/>
              </a:ext>
            </a:extLst>
          </p:cNvPr>
          <p:cNvSpPr txBox="1"/>
          <p:nvPr/>
        </p:nvSpPr>
        <p:spPr>
          <a:xfrm>
            <a:off x="4788484" y="481378"/>
            <a:ext cx="7485228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indent="18034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cap="all" dirty="0">
                <a:latin typeface="+mj-lt"/>
                <a:ea typeface="+mj-ea"/>
                <a:cs typeface="+mj-cs"/>
              </a:rPr>
              <a:t>3. (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Fuvest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2023) 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Considere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a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peça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publicitária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para responder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à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 </a:t>
            </a:r>
            <a:r>
              <a:rPr lang="en-US" sz="3200" cap="all" dirty="0" err="1">
                <a:latin typeface="+mj-lt"/>
                <a:ea typeface="+mj-ea"/>
                <a:cs typeface="+mj-cs"/>
              </a:rPr>
              <a:t>questão</a:t>
            </a:r>
            <a:r>
              <a:rPr lang="en-US" sz="3200" cap="all" dirty="0">
                <a:latin typeface="+mj-lt"/>
                <a:ea typeface="+mj-ea"/>
                <a:cs typeface="+mj-cs"/>
              </a:rPr>
              <a:t>: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31BA94F-2736-28AF-1D38-BDBF9865C4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85438" y="1157014"/>
            <a:ext cx="2799103" cy="3784833"/>
          </a:xfrm>
          <a:prstGeom prst="rect">
            <a:avLst/>
          </a:prstGeom>
          <a:noFill/>
        </p:spPr>
      </p:pic>
      <p:sp>
        <p:nvSpPr>
          <p:cNvPr id="6" name="Caixa de Texto 1">
            <a:extLst>
              <a:ext uri="{FF2B5EF4-FFF2-40B4-BE49-F238E27FC236}">
                <a16:creationId xmlns:a16="http://schemas.microsoft.com/office/drawing/2014/main" id="{E3412538-87B1-3CB9-7458-4701491CA0AC}"/>
              </a:ext>
            </a:extLst>
          </p:cNvPr>
          <p:cNvSpPr txBox="1"/>
          <p:nvPr/>
        </p:nvSpPr>
        <p:spPr>
          <a:xfrm>
            <a:off x="4868516" y="1876282"/>
            <a:ext cx="7003654" cy="1673804"/>
          </a:xfrm>
          <a:prstGeom prst="rect">
            <a:avLst/>
          </a:prstGeom>
        </p:spPr>
        <p:txBody>
          <a:bodyPr rot="0" spcFirstLastPara="0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400">
              <a:buClr>
                <a:schemeClr val="accent1"/>
              </a:buClr>
              <a:buSzPct val="100000"/>
            </a:pPr>
            <a:r>
              <a:rPr lang="en-US" sz="3500" dirty="0"/>
              <a:t>“</a:t>
            </a:r>
            <a:r>
              <a:rPr lang="en-US" sz="3500" dirty="0" err="1"/>
              <a:t>Elas</a:t>
            </a:r>
            <a:r>
              <a:rPr lang="en-US" sz="3500" dirty="0"/>
              <a:t> </a:t>
            </a:r>
            <a:r>
              <a:rPr lang="en-US" sz="3500" dirty="0" err="1"/>
              <a:t>são</a:t>
            </a:r>
            <a:r>
              <a:rPr lang="en-US" sz="3500" dirty="0"/>
              <a:t> </a:t>
            </a:r>
            <a:r>
              <a:rPr lang="en-US" sz="3500" dirty="0" err="1"/>
              <a:t>seu</a:t>
            </a:r>
            <a:r>
              <a:rPr lang="en-US" sz="3500" dirty="0"/>
              <a:t> </a:t>
            </a:r>
            <a:r>
              <a:rPr lang="en-US" sz="3500" dirty="0" err="1"/>
              <a:t>passado</a:t>
            </a:r>
            <a:r>
              <a:rPr lang="en-US" sz="3500" dirty="0"/>
              <a:t> e </a:t>
            </a:r>
            <a:r>
              <a:rPr lang="en-US" sz="3500" dirty="0" err="1"/>
              <a:t>sua</a:t>
            </a:r>
            <a:r>
              <a:rPr lang="en-US" sz="3500" dirty="0"/>
              <a:t> </a:t>
            </a:r>
            <a:r>
              <a:rPr lang="en-US" sz="3500" dirty="0" err="1"/>
              <a:t>única</a:t>
            </a:r>
            <a:r>
              <a:rPr lang="en-US" sz="3500" dirty="0"/>
              <a:t> </a:t>
            </a:r>
            <a:r>
              <a:rPr lang="en-US" sz="3500" dirty="0" err="1"/>
              <a:t>esperança</a:t>
            </a:r>
            <a:r>
              <a:rPr lang="en-US" sz="3500" dirty="0"/>
              <a:t> de </a:t>
            </a:r>
            <a:r>
              <a:rPr lang="en-US" sz="3500" dirty="0" err="1"/>
              <a:t>futuro</a:t>
            </a:r>
            <a:r>
              <a:rPr lang="en-US" sz="3500" dirty="0"/>
              <a:t>.” “Preserve </a:t>
            </a:r>
            <a:r>
              <a:rPr lang="en-US" sz="3500" dirty="0" err="1"/>
              <a:t>suas</a:t>
            </a:r>
            <a:r>
              <a:rPr lang="en-US" sz="3500" dirty="0"/>
              <a:t> </a:t>
            </a:r>
            <a:r>
              <a:rPr lang="en-US" sz="3500" dirty="0" err="1"/>
              <a:t>raízes</a:t>
            </a:r>
            <a:r>
              <a:rPr lang="en-US" sz="3500" dirty="0"/>
              <a:t>.”  “Greenpeace”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BAC44D98-B853-4420-8ED4-E3792706D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6625410-A0A9-42B8-96F9-540C7C42C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83DBAA1B-B224-F232-08CE-A544B66D0D93}"/>
              </a:ext>
            </a:extLst>
          </p:cNvPr>
          <p:cNvSpPr txBox="1"/>
          <p:nvPr/>
        </p:nvSpPr>
        <p:spPr>
          <a:xfrm>
            <a:off x="4788485" y="3467519"/>
            <a:ext cx="7403212" cy="151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/>
            <a:r>
              <a:rPr lang="pt-BR" sz="3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Tomando como referência o pronome possessivo “suas”, em que consiste a ambiguidade do texto publicitário? </a:t>
            </a:r>
            <a:endParaRPr lang="pt-BR" sz="30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FEE187A5-75DF-73D0-AFAB-2A93D473506B}"/>
              </a:ext>
            </a:extLst>
          </p:cNvPr>
          <p:cNvSpPr txBox="1"/>
          <p:nvPr/>
        </p:nvSpPr>
        <p:spPr>
          <a:xfrm>
            <a:off x="-20428" y="4961231"/>
            <a:ext cx="12232553" cy="1862048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indent="180340"/>
            <a:r>
              <a:rPr lang="pt-BR" sz="2300" dirty="0">
                <a:effectLst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pronome possessivo “suas” apresenta ambiguidade, pois pode ser interpretado de duas formas: interlocução direta com o leitor ou referência a árvore, em sentido plural e genérico. Da mesma forma, o termo “raízes” pode ser associado ao passado e ancestrais do ser humano, no caso de “suas” se dirigir ao leitor, ou à parte da árvore que cresce para baixo e dentro do solo e cuja principal função é fixar o organismo vegetal e absorver nutrientes e água. </a:t>
            </a:r>
            <a:r>
              <a:rPr lang="pt-BR" sz="2300" b="1" dirty="0">
                <a:effectLst/>
                <a:latin typeface="Arial Narrow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BR" sz="2300" dirty="0">
              <a:effectLst/>
              <a:latin typeface="Arial Narrow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{F05E1054-720D-6046-9911-809B31495301}tf10001119</Template>
  <TotalTime>1097</TotalTime>
  <Words>2304</Words>
  <Application>Microsoft Macintosh PowerPoint</Application>
  <PresentationFormat>Widescreen</PresentationFormat>
  <Paragraphs>170</Paragraphs>
  <Slides>19</Slides>
  <Notes>0</Notes>
  <HiddenSlides>7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</vt:lpstr>
      <vt:lpstr>Arial Narrow</vt:lpstr>
      <vt:lpstr>Gill Sans MT</vt:lpstr>
      <vt:lpstr>Times New Roman</vt:lpstr>
      <vt:lpstr>Wingdings</vt:lpstr>
      <vt:lpstr>Galeria</vt:lpstr>
      <vt:lpstr>PRONOMES (parte 1)  lista 03 – pronomes (parte 1)  Prof. Gui Reis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Guilherme Pires Lima dos Reis</cp:lastModifiedBy>
  <cp:revision>43</cp:revision>
  <dcterms:created xsi:type="dcterms:W3CDTF">2018-11-13T11:03:14Z</dcterms:created>
  <dcterms:modified xsi:type="dcterms:W3CDTF">2024-03-07T09:18:09Z</dcterms:modified>
</cp:coreProperties>
</file>