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9" r:id="rId5"/>
    <p:sldId id="276" r:id="rId6"/>
    <p:sldId id="277" r:id="rId7"/>
    <p:sldId id="274" r:id="rId8"/>
    <p:sldId id="260" r:id="rId9"/>
    <p:sldId id="261" r:id="rId10"/>
    <p:sldId id="279" r:id="rId11"/>
    <p:sldId id="266" r:id="rId12"/>
    <p:sldId id="263" r:id="rId13"/>
    <p:sldId id="271" r:id="rId14"/>
    <p:sldId id="272" r:id="rId15"/>
    <p:sldId id="278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09621-B818-4DFF-9805-531A4B0F8736}" type="datetimeFigureOut">
              <a:rPr lang="pt-BR"/>
              <a:pPr>
                <a:defRPr/>
              </a:pPr>
              <a:t>08/04/2020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2C217-5137-4BE7-A8DA-94C0412AB9B9}" type="datetimeFigureOut">
              <a:rPr lang="pt-BR"/>
              <a:pPr>
                <a:defRPr/>
              </a:pPr>
              <a:t>08/04/2020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E034C-D6B7-44DA-81C9-BC806DF711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1E135-A64D-4A6B-AB80-91C8A23BBB50}" type="datetimeFigureOut">
              <a:rPr lang="pt-BR"/>
              <a:pPr>
                <a:defRPr/>
              </a:pPr>
              <a:t>08/04/2020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0AE3C-1E45-4B37-B9B3-778029F0A8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63983-DAD5-4E4F-A0BE-7F03A6A81815}" type="datetimeFigureOut">
              <a:rPr lang="pt-BR"/>
              <a:pPr>
                <a:defRPr/>
              </a:pPr>
              <a:t>08/04/2020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FD95C-339C-4BC4-A4B9-163A62A5541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FD4D4-11EA-4E24-8CFB-D3A67B5E211F}" type="datetimeFigureOut">
              <a:rPr lang="pt-BR"/>
              <a:pPr>
                <a:defRPr/>
              </a:pPr>
              <a:t>08/04/2020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7C873-C0DA-44B6-AD7D-8A2AA4CA409C}" type="datetimeFigureOut">
              <a:rPr lang="pt-BR"/>
              <a:pPr>
                <a:defRPr/>
              </a:pPr>
              <a:t>08/04/2020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95EF-B3E0-4C58-BD5B-D33948B0D9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2C3BA-85C4-4C4D-95B1-C51FD6D96221}" type="datetimeFigureOut">
              <a:rPr lang="pt-BR"/>
              <a:pPr>
                <a:defRPr/>
              </a:pPr>
              <a:t>08/04/2020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062AA-4248-4E74-96F7-813DD8A8EC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59380-DFB9-4E26-A595-59A1AF8F9FC2}" type="datetimeFigureOut">
              <a:rPr lang="pt-BR"/>
              <a:pPr>
                <a:defRPr/>
              </a:pPr>
              <a:t>08/04/2020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147E2-9B10-4AA3-9453-4E3A1B6EAE00}" type="datetimeFigureOut">
              <a:rPr lang="pt-BR"/>
              <a:pPr>
                <a:defRPr/>
              </a:pPr>
              <a:t>08/04/2020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DD4CD-3AB3-4685-896E-20AE9F4026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2CAF-6E3B-46E1-9F6F-1F239B46C052}" type="datetimeFigureOut">
              <a:rPr lang="pt-BR"/>
              <a:pPr>
                <a:defRPr/>
              </a:pPr>
              <a:t>08/04/2020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D4F97-A3FA-4556-96B0-A9AD843E738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E3BD-97CD-4FDA-B403-1DB8BE083208}" type="datetimeFigureOut">
              <a:rPr lang="pt-BR"/>
              <a:pPr>
                <a:defRPr/>
              </a:pPr>
              <a:t>08/04/2020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B60DB-4B18-43D6-9224-9DEA416180C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8EE3044-2725-4103-917A-A956B0B9D3DC}" type="datetimeFigureOut">
              <a:rPr lang="pt-BR"/>
              <a:pPr>
                <a:defRPr/>
              </a:pPr>
              <a:t>08/04/2020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C1E547-CEE4-488E-B424-DB2345567C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0" cmpd="tri"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6659563" y="6294438"/>
            <a:ext cx="2174875" cy="338137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25400"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latin typeface="+mn-lt"/>
              </a:rPr>
              <a:t>Prof.: Rodrigo Carvalho</a:t>
            </a:r>
            <a:endParaRPr lang="pt-BR" dirty="0">
              <a:solidFill>
                <a:schemeClr val="bg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-36512" y="1002208"/>
            <a:ext cx="9289032" cy="4154984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Porcentagem  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Financeira</a:t>
            </a:r>
            <a:endParaRPr lang="pt-BR" sz="8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73148"/>
            <a:ext cx="2736304" cy="824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1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1520" y="1772816"/>
            <a:ext cx="88924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Em </a:t>
            </a:r>
            <a:r>
              <a:rPr lang="pt-BR" sz="2400" dirty="0"/>
              <a:t>2012, o orçamento de um município para a área de Saúde teve um aumento de 25%.</a:t>
            </a:r>
          </a:p>
          <a:p>
            <a:r>
              <a:rPr lang="pt-BR" sz="2400" dirty="0"/>
              <a:t>Entretanto, dificuldades financeiras levaram a 2 cortes, de 20% cada um, nos anos seguintes.</a:t>
            </a:r>
          </a:p>
          <a:p>
            <a:r>
              <a:rPr lang="pt-BR" sz="2400" dirty="0"/>
              <a:t>Para que o orçamento volte ao patamar de antes do primeiro aumento, seria necessário um novo aumento de</a:t>
            </a:r>
          </a:p>
          <a:p>
            <a:r>
              <a:rPr lang="pt-BR" sz="2400" dirty="0"/>
              <a:t> </a:t>
            </a:r>
          </a:p>
          <a:p>
            <a:r>
              <a:rPr lang="pt-BR" sz="2400" dirty="0"/>
              <a:t>01) 10%</a:t>
            </a:r>
          </a:p>
          <a:p>
            <a:r>
              <a:rPr lang="pt-BR" sz="2400" dirty="0"/>
              <a:t>02) 15%</a:t>
            </a:r>
          </a:p>
          <a:p>
            <a:r>
              <a:rPr lang="pt-BR" sz="2400" dirty="0"/>
              <a:t>03) 20%</a:t>
            </a:r>
          </a:p>
          <a:p>
            <a:r>
              <a:rPr lang="pt-BR" sz="2400" dirty="0"/>
              <a:t>04) 25%</a:t>
            </a:r>
          </a:p>
          <a:p>
            <a:r>
              <a:rPr lang="pt-BR" sz="2400" dirty="0"/>
              <a:t>05) 30%</a:t>
            </a:r>
          </a:p>
          <a:p>
            <a:endParaRPr lang="pt-B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235" y="177518"/>
            <a:ext cx="2487885" cy="1158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201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349624" y="209848"/>
            <a:ext cx="4310608" cy="785794"/>
          </a:xfrm>
          <a:prstGeom prst="round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JUROS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39750" y="1268413"/>
            <a:ext cx="8208963" cy="265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  Quando se toma emprestado de alguém por um certo tempo algum bem, é natural que se pague ao fim desse prazo, além do valor emprestado, alguma compensação financeira. O aluguel, no caso de um imóvel, ou os juros, no caso de uma quantia em dinheiro.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9750" y="3860800"/>
            <a:ext cx="8208963" cy="1800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Ao valor emprestado ou investido, denominamos </a:t>
            </a:r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CAPITAL INICIAL </a:t>
            </a: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ou simplesmente </a:t>
            </a:r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CAPITAL</a:t>
            </a: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A soma desse capital aos juros de um determinado período é chamada de </a:t>
            </a:r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MONTANTE</a:t>
            </a: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1691680" y="209848"/>
            <a:ext cx="5760640" cy="785794"/>
          </a:xfrm>
          <a:prstGeom prst="round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JUROS SIMPLES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39750" y="1125538"/>
            <a:ext cx="8208963" cy="2227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   Uma capitalização simples (ou capitalização a juros simples) consiste na aplicação de um capital a uma taxa que gera, num determinado espaço n de tempo(dia, mês, ano, ...), um juro constante em cima do capital inicial.  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3260725" y="3387725"/>
            <a:ext cx="21605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600">
                <a:latin typeface="Calibri" pitchFamily="34" charset="0"/>
              </a:rPr>
              <a:t>J = c . i</a:t>
            </a:r>
            <a:r>
              <a:rPr lang="pt-BR"/>
              <a:t>%</a:t>
            </a:r>
            <a:r>
              <a:rPr lang="pt-BR" sz="3600">
                <a:latin typeface="Calibri" pitchFamily="34" charset="0"/>
              </a:rPr>
              <a:t> . n</a:t>
            </a:r>
          </a:p>
        </p:txBody>
      </p:sp>
      <p:sp>
        <p:nvSpPr>
          <p:cNvPr id="7" name="Retângulo 6"/>
          <p:cNvSpPr/>
          <p:nvPr/>
        </p:nvSpPr>
        <p:spPr>
          <a:xfrm>
            <a:off x="3205163" y="3384550"/>
            <a:ext cx="2289175" cy="62071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900113" y="4276725"/>
            <a:ext cx="4824412" cy="1800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  J : juro gerado pela aplicação</a:t>
            </a:r>
          </a:p>
          <a:p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  c : capital aplicado</a:t>
            </a:r>
          </a:p>
          <a:p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i% : taxa</a:t>
            </a:r>
          </a:p>
          <a:p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  n : tempo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5" descr="Vestibular-Uefs-2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333375"/>
            <a:ext cx="5545137" cy="1439863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</p:spPr>
      </p:pic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395288" y="2296977"/>
            <a:ext cx="8424862" cy="170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5832" tIns="152352" bIns="76176" anchor="ctr">
            <a:spAutoFit/>
          </a:bodyPr>
          <a:lstStyle/>
          <a:p>
            <a:r>
              <a:rPr lang="pt-BR" sz="2400" dirty="0">
                <a:latin typeface="Calibri" pitchFamily="34" charset="0"/>
              </a:rPr>
              <a:t> </a:t>
            </a:r>
            <a:r>
              <a:rPr lang="pt-BR" sz="2400" dirty="0" smtClean="0">
                <a:latin typeface="Calibri" pitchFamily="34" charset="0"/>
              </a:rPr>
              <a:t>Um </a:t>
            </a:r>
            <a:r>
              <a:rPr lang="pt-BR" sz="2400" dirty="0">
                <a:latin typeface="Calibri" pitchFamily="34" charset="0"/>
              </a:rPr>
              <a:t>capital de R$ 8 000,00, aplicado durante 6 meses, resulta em um montante de R$ 9 200,00. A taxa mensal de juro simples dessa aplicação é de:</a:t>
            </a:r>
          </a:p>
          <a:p>
            <a:pPr eaLnBrk="0" hangingPunct="0"/>
            <a:endParaRPr lang="pt-BR" sz="2400" dirty="0">
              <a:latin typeface="Calibri" pitchFamily="34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11560" y="3733378"/>
            <a:ext cx="16573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 smtClean="0">
                <a:latin typeface="Calibri" pitchFamily="34" charset="0"/>
              </a:rPr>
              <a:t>A) 2</a:t>
            </a:r>
            <a:r>
              <a:rPr lang="pt-BR" sz="2400" dirty="0">
                <a:latin typeface="Calibri" pitchFamily="34" charset="0"/>
              </a:rPr>
              <a:t>%</a:t>
            </a:r>
          </a:p>
          <a:p>
            <a:pPr>
              <a:spcBef>
                <a:spcPct val="50000"/>
              </a:spcBef>
            </a:pPr>
            <a:r>
              <a:rPr lang="pt-BR" sz="2400" dirty="0" smtClean="0">
                <a:latin typeface="Calibri" pitchFamily="34" charset="0"/>
              </a:rPr>
              <a:t>B) 3,5</a:t>
            </a:r>
            <a:r>
              <a:rPr lang="pt-BR" sz="2400" dirty="0">
                <a:latin typeface="Calibri" pitchFamily="34" charset="0"/>
              </a:rPr>
              <a:t>%</a:t>
            </a:r>
          </a:p>
          <a:p>
            <a:pPr>
              <a:spcBef>
                <a:spcPct val="50000"/>
              </a:spcBef>
            </a:pPr>
            <a:r>
              <a:rPr lang="pt-BR" sz="2400" dirty="0" smtClean="0">
                <a:latin typeface="Calibri" pitchFamily="34" charset="0"/>
              </a:rPr>
              <a:t>C) 25</a:t>
            </a:r>
            <a:r>
              <a:rPr lang="pt-BR" sz="2400" dirty="0">
                <a:latin typeface="Calibri" pitchFamily="34" charset="0"/>
              </a:rPr>
              <a:t>%</a:t>
            </a:r>
          </a:p>
          <a:p>
            <a:pPr>
              <a:spcBef>
                <a:spcPct val="50000"/>
              </a:spcBef>
            </a:pPr>
            <a:r>
              <a:rPr lang="pt-BR" sz="2400" dirty="0" smtClean="0">
                <a:latin typeface="Calibri" pitchFamily="34" charset="0"/>
              </a:rPr>
              <a:t>D) 2,5</a:t>
            </a:r>
            <a:r>
              <a:rPr lang="pt-BR" sz="2400" dirty="0">
                <a:latin typeface="Calibri" pitchFamily="34" charset="0"/>
              </a:rPr>
              <a:t>%</a:t>
            </a:r>
          </a:p>
          <a:p>
            <a:pPr>
              <a:spcBef>
                <a:spcPct val="50000"/>
              </a:spcBef>
            </a:pPr>
            <a:r>
              <a:rPr lang="pt-BR" sz="2400" dirty="0" smtClean="0">
                <a:latin typeface="Calibri" pitchFamily="34" charset="0"/>
              </a:rPr>
              <a:t>E) 0,025</a:t>
            </a:r>
            <a:r>
              <a:rPr lang="pt-BR" sz="2400" dirty="0">
                <a:latin typeface="Calibri" pitchFamily="34" charset="0"/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86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1403648" y="209848"/>
            <a:ext cx="6120680" cy="785794"/>
          </a:xfrm>
          <a:prstGeom prst="round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JUROS COMPOSTOS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39750" y="1196975"/>
            <a:ext cx="8208963" cy="2227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   Uma capitalização composta (ou capitalização a juros compostos) consiste na aplicação de um capital a uma taxa que gera, num determinado espaço n de tempo(dia, mês, ano, ...), um juro em cima do montante obtido no período anterior.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331913" y="37385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latin typeface="Calibri" pitchFamily="34" charset="0"/>
              </a:rPr>
              <a:t>M = C . (1 + i%)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571875" y="3743325"/>
            <a:ext cx="1431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latin typeface="Calibri" pitchFamily="34" charset="0"/>
              </a:rPr>
              <a:t>. (1 + i%)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856163" y="3748088"/>
            <a:ext cx="1508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>
                <a:latin typeface="Calibri" pitchFamily="34" charset="0"/>
              </a:rPr>
              <a:t>. (1 + i%) 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156325" y="3773488"/>
            <a:ext cx="2327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latin typeface="Calibri" pitchFamily="34" charset="0"/>
              </a:rPr>
              <a:t>. ... . (1 + i%)</a:t>
            </a:r>
          </a:p>
        </p:txBody>
      </p:sp>
      <p:sp>
        <p:nvSpPr>
          <p:cNvPr id="2" name="Chave esquerda 5"/>
          <p:cNvSpPr>
            <a:spLocks/>
          </p:cNvSpPr>
          <p:nvPr/>
        </p:nvSpPr>
        <p:spPr bwMode="auto">
          <a:xfrm rot="-5400000">
            <a:off x="4986338" y="1646238"/>
            <a:ext cx="554037" cy="5500687"/>
          </a:xfrm>
          <a:prstGeom prst="leftBrace">
            <a:avLst>
              <a:gd name="adj1" fmla="val 9790"/>
              <a:gd name="adj2" fmla="val 50000"/>
            </a:avLst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4886325" y="455136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latin typeface="Calibri" pitchFamily="34" charset="0"/>
              </a:rPr>
              <a:t>n vezes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3044825" y="5357813"/>
            <a:ext cx="3167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>
                <a:latin typeface="Calibri" pitchFamily="34" charset="0"/>
              </a:rPr>
              <a:t>M = C . (1 + i%)</a:t>
            </a: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5454650" y="5122863"/>
            <a:ext cx="3984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>
                <a:latin typeface="Calibri" pitchFamily="34" charset="0"/>
              </a:rPr>
              <a:t>n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2771775" y="5186363"/>
            <a:ext cx="3297238" cy="9509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29703" grpId="0"/>
      <p:bldP spid="29704" grpId="0"/>
      <p:bldP spid="29705" grpId="0"/>
      <p:bldP spid="2" grpId="0" animBg="1"/>
      <p:bldP spid="7" grpId="0"/>
      <p:bldP spid="8" grpId="0"/>
      <p:bldP spid="9" grpId="0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2571869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Um investidor quer aplicar R$ 1200,00, por 4 meses, a uma taxa de 8% a.m. de juro composto. A importância que ele terá no fim desse período é igual a:</a:t>
            </a:r>
          </a:p>
          <a:p>
            <a:r>
              <a:rPr lang="pt-BR" sz="2000" dirty="0"/>
              <a:t> </a:t>
            </a:r>
          </a:p>
          <a:p>
            <a:r>
              <a:rPr lang="pt-BR" sz="2000" dirty="0"/>
              <a:t>A) R$ 1 632,59</a:t>
            </a:r>
          </a:p>
          <a:p>
            <a:r>
              <a:rPr lang="pt-BR" sz="2000" dirty="0"/>
              <a:t>B) R$ 1 543,24</a:t>
            </a:r>
          </a:p>
          <a:p>
            <a:r>
              <a:rPr lang="pt-BR" sz="2000" dirty="0"/>
              <a:t>C) R$ 2 200,00</a:t>
            </a:r>
          </a:p>
          <a:p>
            <a:r>
              <a:rPr lang="pt-BR" sz="2000" dirty="0"/>
              <a:t>D) R$ 1 567,80</a:t>
            </a:r>
          </a:p>
          <a:p>
            <a:r>
              <a:rPr lang="pt-BR" sz="2000" dirty="0"/>
              <a:t>E) R$ 1 610,55</a:t>
            </a:r>
          </a:p>
          <a:p>
            <a:endParaRPr lang="pt-BR" sz="2000" dirty="0"/>
          </a:p>
        </p:txBody>
      </p:sp>
      <p:pic>
        <p:nvPicPr>
          <p:cNvPr id="3" name="Picture 5" descr="Vestibular-Uefs-2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333375"/>
            <a:ext cx="5545137" cy="1439863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646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349624" y="209848"/>
            <a:ext cx="4310608" cy="785794"/>
          </a:xfrm>
          <a:prstGeom prst="round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PORCENTAGEM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755650" y="1196975"/>
            <a:ext cx="1223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>
                <a:latin typeface="Calibri" pitchFamily="34" charset="0"/>
              </a:rPr>
              <a:t>30% =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908175" y="1196975"/>
            <a:ext cx="1800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>
                <a:latin typeface="Calibri" pitchFamily="34" charset="0"/>
              </a:rPr>
              <a:t>30/100 =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3492500" y="1196975"/>
            <a:ext cx="2879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>
                <a:latin typeface="Calibri" pitchFamily="34" charset="0"/>
              </a:rPr>
              <a:t>0,30 ou 0,3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755650" y="1773238"/>
            <a:ext cx="1223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>
                <a:latin typeface="Calibri" pitchFamily="34" charset="0"/>
              </a:rPr>
              <a:t>12% =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1908175" y="1773238"/>
            <a:ext cx="1800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>
                <a:latin typeface="Calibri" pitchFamily="34" charset="0"/>
              </a:rPr>
              <a:t>12/100 =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3492500" y="1773238"/>
            <a:ext cx="935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>
                <a:latin typeface="Calibri" pitchFamily="34" charset="0"/>
              </a:rPr>
              <a:t>0,12</a:t>
            </a: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684213" y="2349500"/>
            <a:ext cx="14493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>
                <a:latin typeface="Calibri" pitchFamily="34" charset="0"/>
              </a:rPr>
              <a:t>0,5% =</a:t>
            </a:r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1835150" y="2349500"/>
            <a:ext cx="1800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>
                <a:latin typeface="Calibri" pitchFamily="34" charset="0"/>
              </a:rPr>
              <a:t>0,5/100 =</a:t>
            </a:r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3563938" y="2359025"/>
            <a:ext cx="12954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>
                <a:latin typeface="Calibri" pitchFamily="34" charset="0"/>
              </a:rPr>
              <a:t>0,005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539750" y="3267075"/>
            <a:ext cx="82089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</a:t>
            </a:r>
            <a:r>
              <a:rPr lang="pt-B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</a:t>
            </a: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Uma calça custa R$ 120,00. Após sofrer um aumento de 20%, qual será o novo preço dessa calça?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539750" y="4492625"/>
            <a:ext cx="8208963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</a:t>
            </a:r>
            <a:r>
              <a:rPr lang="pt-B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</a:t>
            </a: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O salário de </a:t>
            </a:r>
            <a:r>
              <a:rPr lang="pt-B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Abelardino</a:t>
            </a: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sofreu um desconto de 8%, passando a valer R$ 700,00. Qual era o salário do nosso amigão?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38" y="1772816"/>
            <a:ext cx="8428959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445" y="219082"/>
            <a:ext cx="4271733" cy="102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78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899592" y="209848"/>
            <a:ext cx="7272808" cy="1202928"/>
          </a:xfrm>
          <a:prstGeom prst="round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FATOR DE ACRÉSCIMO 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FATOR DE DESCONTO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900113" y="1844675"/>
            <a:ext cx="4679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u="sng">
                <a:latin typeface="Calibri" pitchFamily="34" charset="0"/>
              </a:rPr>
              <a:t>Fator de acréscimo</a:t>
            </a:r>
            <a:r>
              <a:rPr lang="pt-BR" sz="2800">
                <a:latin typeface="Calibri" pitchFamily="34" charset="0"/>
              </a:rPr>
              <a:t>:    (1 + i%)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935038" y="2473325"/>
            <a:ext cx="4679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u="sng">
                <a:latin typeface="Calibri" pitchFamily="34" charset="0"/>
              </a:rPr>
              <a:t>Fator de desconto</a:t>
            </a:r>
            <a:r>
              <a:rPr lang="pt-BR" sz="2800">
                <a:latin typeface="Calibri" pitchFamily="34" charset="0"/>
              </a:rPr>
              <a:t>:      (1 – i%)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39750" y="3267075"/>
            <a:ext cx="82089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</a:t>
            </a:r>
            <a:r>
              <a:rPr lang="pt-B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</a:t>
            </a: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Um capital de R$ 500,00 sofre uma valorização de 30%. Qual é o resultado dessa operação?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39750" y="4492625"/>
            <a:ext cx="82089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</a:t>
            </a:r>
            <a:r>
              <a:rPr lang="pt-B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</a:t>
            </a: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Uma quantia de R$ 840,00 sofre um desconto de 15%. Qual é a nova quantia resultante dessa operação?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tibartz.files.wordpress.com/2010/11/enem-um-ensaio-para-a-vi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607" y="162567"/>
            <a:ext cx="417671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8640960" cy="4984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179512" y="1156742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000" b="1" u="sng" dirty="0"/>
              <a:t>QUESTÃO </a:t>
            </a:r>
            <a:r>
              <a:rPr lang="pt-BR" sz="2000" b="1" u="sng" dirty="0" smtClean="0"/>
              <a:t>09</a:t>
            </a:r>
            <a:endParaRPr lang="pt-BR" sz="2000" b="1" u="sng" dirty="0"/>
          </a:p>
        </p:txBody>
      </p:sp>
    </p:spTree>
    <p:extLst>
      <p:ext uri="{BB962C8B-B14F-4D97-AF65-F5344CB8AC3E}">
        <p14:creationId xmlns:p14="http://schemas.microsoft.com/office/powerpoint/2010/main" val="116538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tibartz.files.wordpress.com/2010/11/enem-um-ensaio-para-a-vi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607" y="162567"/>
            <a:ext cx="417671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251520" y="1156742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000" b="1" u="sng" dirty="0"/>
              <a:t>QUESTÃO </a:t>
            </a:r>
            <a:r>
              <a:rPr lang="pt-BR" sz="2000" b="1" u="sng" dirty="0" smtClean="0"/>
              <a:t>14</a:t>
            </a:r>
            <a:endParaRPr lang="pt-BR" sz="2000" b="1" u="sng" dirty="0"/>
          </a:p>
        </p:txBody>
      </p:sp>
      <p:sp>
        <p:nvSpPr>
          <p:cNvPr id="2" name="CaixaDeTexto 1"/>
          <p:cNvSpPr txBox="1"/>
          <p:nvPr/>
        </p:nvSpPr>
        <p:spPr>
          <a:xfrm>
            <a:off x="288032" y="1484784"/>
            <a:ext cx="8748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Os dados do gráfico seguinte foram gerados a partir de dados colhidos no conjunto de seis regiões metropolitanas pelo Departamento Intersindical de Estatística e Estudos Socioeconômicos (Dieese).</a:t>
            </a:r>
          </a:p>
          <a:p>
            <a:endParaRPr lang="pt-BR" dirty="0"/>
          </a:p>
        </p:txBody>
      </p:sp>
      <p:pic>
        <p:nvPicPr>
          <p:cNvPr id="2050" name="Imagem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607" y="2420888"/>
            <a:ext cx="4243387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23528" y="4856715"/>
            <a:ext cx="88569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Supondo que o total de pessoas pesquisadas na região metropolitana de Porto Alegre equivale a 250000, o número de desempregados em março de 2010, nessa região, foi de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A) 24 </a:t>
            </a:r>
            <a:r>
              <a:rPr lang="pt-BR" dirty="0" smtClean="0"/>
              <a:t>500.          B</a:t>
            </a:r>
            <a:r>
              <a:rPr lang="pt-BR" dirty="0"/>
              <a:t>) 25 </a:t>
            </a:r>
            <a:r>
              <a:rPr lang="pt-BR" dirty="0" smtClean="0"/>
              <a:t>000.           C</a:t>
            </a:r>
            <a:r>
              <a:rPr lang="pt-BR" dirty="0"/>
              <a:t>) 220 500. </a:t>
            </a:r>
            <a:r>
              <a:rPr lang="pt-BR" dirty="0" smtClean="0"/>
              <a:t>           D</a:t>
            </a:r>
            <a:r>
              <a:rPr lang="pt-BR" dirty="0"/>
              <a:t>) 223 000. </a:t>
            </a:r>
            <a:r>
              <a:rPr lang="pt-BR" dirty="0" smtClean="0"/>
              <a:t>           E</a:t>
            </a:r>
            <a:r>
              <a:rPr lang="pt-BR" dirty="0"/>
              <a:t>) 227 500.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356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598597"/>
            <a:ext cx="864096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Uma pessoa aplicou certa quantia em ações. No primeiro mês, ela perdeu 30% do total do investimento e, no segundo mês, recuperou 20% do que havia perdido. Depois desses dois meses, resolveu tirar o montante </a:t>
            </a:r>
            <a:r>
              <a:rPr lang="pt-BR" sz="2000" dirty="0" smtClean="0"/>
              <a:t>de   R</a:t>
            </a:r>
            <a:r>
              <a:rPr lang="pt-BR" sz="2000" dirty="0"/>
              <a:t>$ 3 800,00 gerado pela aplicação.</a:t>
            </a:r>
          </a:p>
          <a:p>
            <a:r>
              <a:rPr lang="pt-BR" sz="2000" dirty="0"/>
              <a:t>A quantia inicial que essa pessoa aplicou em ações corresponde ao valor de</a:t>
            </a:r>
          </a:p>
          <a:p>
            <a:r>
              <a:rPr lang="pt-BR" sz="2000" dirty="0"/>
              <a:t> </a:t>
            </a:r>
          </a:p>
          <a:p>
            <a:pPr fontAlgn="ctr"/>
            <a:r>
              <a:rPr lang="pt-BR" sz="2000" dirty="0"/>
              <a:t>A) R$ 4.222,22.</a:t>
            </a:r>
          </a:p>
          <a:p>
            <a:pPr fontAlgn="ctr"/>
            <a:r>
              <a:rPr lang="pt-BR" sz="2000" dirty="0"/>
              <a:t>B) R$ 4.523,80.</a:t>
            </a:r>
          </a:p>
          <a:p>
            <a:pPr fontAlgn="ctr"/>
            <a:r>
              <a:rPr lang="pt-BR" sz="2000" dirty="0"/>
              <a:t>C) R$ 5.000,00.</a:t>
            </a:r>
          </a:p>
          <a:p>
            <a:pPr fontAlgn="ctr"/>
            <a:r>
              <a:rPr lang="pt-BR" sz="2000" dirty="0"/>
              <a:t>D) R$ 13.300,00.</a:t>
            </a:r>
          </a:p>
          <a:p>
            <a:pPr fontAlgn="ctr"/>
            <a:r>
              <a:rPr lang="pt-BR" sz="2000" dirty="0"/>
              <a:t>E) R$ 17.100,00.</a:t>
            </a:r>
          </a:p>
          <a:p>
            <a:endParaRPr lang="pt-BR" sz="2000" dirty="0"/>
          </a:p>
        </p:txBody>
      </p:sp>
      <p:pic>
        <p:nvPicPr>
          <p:cNvPr id="8" name="Picture 4" descr="http://tibartz.files.wordpress.com/2010/11/enem-um-ensaio-para-a-vi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607" y="162567"/>
            <a:ext cx="417671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251520" y="1156742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000" b="1" u="sng" dirty="0"/>
              <a:t>QUESTÃO </a:t>
            </a:r>
            <a:r>
              <a:rPr lang="pt-BR" sz="2000" b="1" u="sng" dirty="0" smtClean="0"/>
              <a:t>13</a:t>
            </a:r>
            <a:endParaRPr lang="pt-BR" sz="2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1331640" y="209848"/>
            <a:ext cx="6336704" cy="785794"/>
          </a:xfrm>
          <a:prstGeom prst="round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ACRÉSCIMOS SUCESSIVOS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39750" y="1268413"/>
            <a:ext cx="8208963" cy="1373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  Se um valor inicial </a:t>
            </a:r>
            <a:r>
              <a:rPr lang="pt-BR" sz="2800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Vo</a:t>
            </a: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sofre n acréscimos sucessivos de taxas i</a:t>
            </a: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1%</a:t>
            </a: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, i</a:t>
            </a: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2%</a:t>
            </a: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, i</a:t>
            </a: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3%</a:t>
            </a: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, ..., i</a:t>
            </a: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n%</a:t>
            </a: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, então o valor final </a:t>
            </a:r>
            <a:r>
              <a:rPr lang="pt-BR" sz="2800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</a:t>
            </a: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resultante desses acréscimos é dado por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998538" y="29972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latin typeface="Calibri" pitchFamily="34" charset="0"/>
              </a:rPr>
              <a:t>V = Vo . (1 + i</a:t>
            </a:r>
            <a:r>
              <a:rPr lang="pt-BR" sz="2000">
                <a:latin typeface="Calibri" pitchFamily="34" charset="0"/>
              </a:rPr>
              <a:t>1%</a:t>
            </a:r>
            <a:r>
              <a:rPr lang="pt-BR" sz="2800">
                <a:latin typeface="Calibri" pitchFamily="34" charset="0"/>
              </a:rPr>
              <a:t>) . (1 + i</a:t>
            </a:r>
            <a:r>
              <a:rPr lang="pt-BR" sz="2000">
                <a:latin typeface="Calibri" pitchFamily="34" charset="0"/>
              </a:rPr>
              <a:t>2%</a:t>
            </a:r>
            <a:r>
              <a:rPr lang="pt-BR" sz="2800">
                <a:latin typeface="Calibri" pitchFamily="34" charset="0"/>
              </a:rPr>
              <a:t>) . ( 1 + i</a:t>
            </a:r>
            <a:r>
              <a:rPr lang="pt-BR" sz="2000">
                <a:latin typeface="Calibri" pitchFamily="34" charset="0"/>
              </a:rPr>
              <a:t>3%</a:t>
            </a:r>
            <a:r>
              <a:rPr lang="pt-BR" sz="2800">
                <a:latin typeface="Calibri" pitchFamily="34" charset="0"/>
              </a:rPr>
              <a:t>) . ... . ( 1 + i</a:t>
            </a:r>
            <a:r>
              <a:rPr lang="pt-BR" sz="2000">
                <a:latin typeface="Calibri" pitchFamily="34" charset="0"/>
              </a:rPr>
              <a:t>n%</a:t>
            </a:r>
            <a:r>
              <a:rPr lang="pt-BR" sz="2800">
                <a:latin typeface="Calibri" pitchFamily="34" charset="0"/>
              </a:rPr>
              <a:t>)</a:t>
            </a:r>
          </a:p>
        </p:txBody>
      </p:sp>
      <p:sp>
        <p:nvSpPr>
          <p:cNvPr id="7" name="Retângulo 6"/>
          <p:cNvSpPr/>
          <p:nvPr/>
        </p:nvSpPr>
        <p:spPr>
          <a:xfrm>
            <a:off x="827088" y="2924175"/>
            <a:ext cx="7632700" cy="6492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558800" y="3860800"/>
            <a:ext cx="8208963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u="sng">
                <a:latin typeface="Calibri" pitchFamily="34" charset="0"/>
              </a:rPr>
              <a:t>Ex</a:t>
            </a:r>
            <a:r>
              <a:rPr lang="pt-BR" sz="2800">
                <a:latin typeface="Calibri" pitchFamily="34" charset="0"/>
              </a:rPr>
              <a:t>: Um capital de R$ 1200,00 sofre um acréscimo de 20%, seguido de um outro acréscimo de 10%. Qual é o capital final dessa aplicação?</a:t>
            </a:r>
          </a:p>
          <a:p>
            <a:endParaRPr lang="pt-BR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39750" y="260350"/>
            <a:ext cx="8208963" cy="1373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  *</a:t>
            </a:r>
            <a:r>
              <a:rPr lang="pt-BR" sz="2800" u="sng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OBS</a:t>
            </a: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: Caso os  n acréscimos sucessivos possuam a mesma taxa i%, então o valor final </a:t>
            </a:r>
            <a:r>
              <a:rPr lang="pt-BR" sz="2800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</a:t>
            </a: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resultante desses acréscimos será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1258888" y="1916113"/>
            <a:ext cx="7489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latin typeface="Calibri" pitchFamily="34" charset="0"/>
              </a:rPr>
              <a:t>V = Vo . (1 + i%) . (1 + i</a:t>
            </a:r>
            <a:r>
              <a:rPr lang="pt-BR"/>
              <a:t>%</a:t>
            </a:r>
            <a:r>
              <a:rPr lang="pt-BR" sz="2800">
                <a:latin typeface="Calibri" pitchFamily="34" charset="0"/>
              </a:rPr>
              <a:t>) . ( 1 + i</a:t>
            </a:r>
            <a:r>
              <a:rPr lang="pt-BR"/>
              <a:t>%</a:t>
            </a:r>
            <a:r>
              <a:rPr lang="pt-BR" sz="2800">
                <a:latin typeface="Calibri" pitchFamily="34" charset="0"/>
              </a:rPr>
              <a:t>) . ... . ( 1 + i</a:t>
            </a:r>
            <a:r>
              <a:rPr lang="pt-BR"/>
              <a:t>%</a:t>
            </a:r>
            <a:r>
              <a:rPr lang="pt-BR" sz="2800">
                <a:latin typeface="Calibri" pitchFamily="34" charset="0"/>
              </a:rPr>
              <a:t>)</a:t>
            </a:r>
          </a:p>
        </p:txBody>
      </p:sp>
      <p:sp>
        <p:nvSpPr>
          <p:cNvPr id="6" name="Chave esquerda 5"/>
          <p:cNvSpPr>
            <a:spLocks/>
          </p:cNvSpPr>
          <p:nvPr/>
        </p:nvSpPr>
        <p:spPr bwMode="auto">
          <a:xfrm rot="-5400000">
            <a:off x="5044282" y="-226219"/>
            <a:ext cx="554038" cy="5616575"/>
          </a:xfrm>
          <a:prstGeom prst="leftBrace">
            <a:avLst>
              <a:gd name="adj1" fmla="val 9997"/>
              <a:gd name="adj2" fmla="val 50000"/>
            </a:avLst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4716463" y="2708275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latin typeface="Calibri" pitchFamily="34" charset="0"/>
              </a:rPr>
              <a:t>n vezes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2987675" y="377031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latin typeface="Calibri" pitchFamily="34" charset="0"/>
              </a:rPr>
              <a:t>V = Vo . (1 + i</a:t>
            </a:r>
            <a:r>
              <a:rPr lang="pt-BR"/>
              <a:t>%</a:t>
            </a:r>
            <a:r>
              <a:rPr lang="pt-BR" sz="2800">
                <a:latin typeface="Calibri" pitchFamily="34" charset="0"/>
              </a:rPr>
              <a:t>)</a:t>
            </a: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5137150" y="3563938"/>
            <a:ext cx="371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>
                <a:latin typeface="Calibri" pitchFamily="34" charset="0"/>
              </a:rPr>
              <a:t>n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3032125" y="3592513"/>
            <a:ext cx="2447925" cy="8445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558800" y="4565650"/>
            <a:ext cx="8208963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u="sng">
                <a:latin typeface="Calibri" pitchFamily="34" charset="0"/>
              </a:rPr>
              <a:t>Ex</a:t>
            </a:r>
            <a:r>
              <a:rPr lang="pt-BR" sz="2800">
                <a:latin typeface="Calibri" pitchFamily="34" charset="0"/>
              </a:rPr>
              <a:t>: Um capital de R$ 1000,00 sofre três acréscimos sucessivos de 10%. Qual é o capital final dessa aplicação?</a:t>
            </a:r>
          </a:p>
          <a:p>
            <a:endParaRPr lang="pt-BR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  <p:bldP spid="9" grpId="0"/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811</Words>
  <Application>Microsoft Office PowerPoint</Application>
  <PresentationFormat>Apresentação na tela (4:3)</PresentationFormat>
  <Paragraphs>86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Arial Black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professor itaigara</dc:creator>
  <cp:lastModifiedBy>Rodrigo Schiefler</cp:lastModifiedBy>
  <cp:revision>36</cp:revision>
  <dcterms:created xsi:type="dcterms:W3CDTF">2011-07-15T10:50:28Z</dcterms:created>
  <dcterms:modified xsi:type="dcterms:W3CDTF">2020-04-08T13:56:00Z</dcterms:modified>
</cp:coreProperties>
</file>