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9" r:id="rId2"/>
    <p:sldId id="256" r:id="rId3"/>
    <p:sldId id="261" r:id="rId4"/>
    <p:sldId id="257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6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 snapToObjects="1">
      <p:cViewPr varScale="1">
        <p:scale>
          <a:sx n="68" d="100"/>
          <a:sy n="68" d="100"/>
        </p:scale>
        <p:origin x="7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AD1B874E-CD90-4A33-9273-42413D8359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1BB37AA3-458D-4900-8587-A9C9F305C2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ADAFE47-3136-4EF3-8156-B14D32814C3B}" type="datetimeFigureOut">
              <a:rPr lang="pt-BR"/>
              <a:pPr>
                <a:defRPr/>
              </a:pPr>
              <a:t>01/07/2020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145221C-5267-4A08-8464-2638F31C160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68BBC2F-00DC-4184-89AD-700F61AFBAA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DF31519-F1B8-409A-B91B-A5FB46FBCC4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F0B04D0D-BB64-4D4D-99ED-2543106EE46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017D9E-3422-4956-A775-7B99BE55E7B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E9BA9FB-7627-4BD0-A68E-4CC952FEDF4B}" type="datetimeFigureOut">
              <a:rPr lang="pt-BR"/>
              <a:pPr>
                <a:defRPr/>
              </a:pPr>
              <a:t>01/07/2020</a:t>
            </a:fld>
            <a:endParaRPr lang="pt-BR"/>
          </a:p>
        </p:txBody>
      </p:sp>
      <p:sp>
        <p:nvSpPr>
          <p:cNvPr id="4" name="Espaço Reservado para Imagem de Slide 3">
            <a:extLst>
              <a:ext uri="{FF2B5EF4-FFF2-40B4-BE49-F238E27FC236}">
                <a16:creationId xmlns:a16="http://schemas.microsoft.com/office/drawing/2014/main" id="{8A880840-7037-4749-8F17-E3D3DFB3B22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>
            <a:extLst>
              <a:ext uri="{FF2B5EF4-FFF2-40B4-BE49-F238E27FC236}">
                <a16:creationId xmlns:a16="http://schemas.microsoft.com/office/drawing/2014/main" id="{068336DA-4216-4A71-B94F-295BB1B5B9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Clicque para editar os estilos de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29C2DB-587E-40D6-B278-58343FAA0B7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CF858F2-C4E6-40D1-8B61-F27B6BB1B9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7E75F9D-182E-4BA9-805B-D65B4C4B4DE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DC6FB-08CA-43D8-9531-1A1A1D0AB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824FC-FEE7-47E5-8416-C4E8F652E9C5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F1FCBA-93EC-4B72-B7A1-497A7D6A2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E4C3D-54E7-4F7D-8781-43FE9E053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568F0-42F9-4C86-8668-D347E27B4B9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96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0EFD6-D205-4AB5-974B-EBC41EED1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4D257-AA1B-41D3-BD7B-603A5055A32C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830C8-9E51-4543-97CA-6BCFF0C66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DF776D-4099-451E-8213-DF4C83448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6BD55-738E-43C5-B467-F4E2C1369A4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9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151D3-0CC8-460A-B8F3-D79B18D5E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F4C69-3B31-4FA6-9AAF-D8D86DDAA90D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E9E1A6-0F64-441A-8DDB-DF1E2CD0A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1C62B2-F2E9-4D5E-8B0A-C95803124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3C1E2-46C2-4EF6-A132-6AECE0492D4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412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53CAB3-3D89-4C9D-ABA8-464F56A7C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C75FF4-100B-48C9-B9BC-A041FEEDC405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D7F4F-4126-477C-9030-521CB17A6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A5AB50-1CB5-4D8F-9DE4-ED8B4671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93595-DCE2-4974-9ED5-2B9AE25FDDB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547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0BF6A-3AA2-4666-95BC-6BA0DBC54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828E9-D278-4AF9-BABC-EBF81DE8D6C1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4B48C-2A35-41C1-9E4A-1629DA68D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99576-3CF5-43FB-A32B-5BCD6080E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6E51D-F0C3-4920-ACCC-916A2722A35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708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C35213-278A-48AA-BA4B-56B6585E0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2F468-5800-4C65-9A56-64F383C00A30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FB3ECAD-C200-4535-8B63-81272E64D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4112E4D-901A-4B01-87BD-54CEC41FA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B827E-6E69-4713-8C36-5C2BD925880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3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D35866C-CED3-4F1D-84C5-E3347482A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F34E7-308F-4C87-885F-F6B579495B35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891B45E-6E88-4791-B4FB-E1431ADEF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355C477-D141-4D13-BE77-4A89CCFC0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58538-DE12-4949-BCD9-81372F79F22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879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76176C6-0B40-4E7B-ADD0-7A72FE632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FEADE-AC93-414F-985D-05CAAB4C45E3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E904FEC-1A87-4956-876E-6C30C6E57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B6709E5D-F583-4C78-BC46-DD5E4138C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0827C-CC5A-4463-97C4-DF5FAC8901A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23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ACD383A-4437-413B-ADF6-A67FD5114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17957-2CC1-4C7D-89FC-0A6ACEC15305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EB2B16C-87B7-4903-99FC-066A6EA8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ECBF864-628F-4F9F-A10E-6A6FCA564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C0654-CFCC-4DE9-A290-1FDEAEB1748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157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7AD9F2A-6B9A-4446-B866-8A07188DC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1AB5D-86A2-4664-B615-230AF6A7D374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F548248-04ED-4942-AF31-0C8BA24A0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097B667-F8CA-472A-A589-3EE4A4C38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070562-809E-44D0-984E-A380EA32D7E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726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ABE441F-67AF-4081-8C21-021BAFD49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AFDB3-DFF9-4311-BDF6-CF9122E222CF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6E6DC3D-F1AA-4500-9E36-55995F7C6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14EE0F5-51B1-4E5B-9DCD-DE421EB41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B39BA-1625-4C94-A998-F6990BA99B4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455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F55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D20EBDA-D213-443E-971B-94954E1A5B4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5386A35-4455-4EE2-BE01-E119E199509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text styles</a:t>
            </a:r>
          </a:p>
          <a:p>
            <a:pPr lvl="1"/>
            <a:r>
              <a:rPr lang="en-US" altLang="pt-BR"/>
              <a:t>Second level</a:t>
            </a:r>
          </a:p>
          <a:p>
            <a:pPr lvl="2"/>
            <a:r>
              <a:rPr lang="en-US" altLang="pt-BR"/>
              <a:t>Third level</a:t>
            </a:r>
          </a:p>
          <a:p>
            <a:pPr lvl="3"/>
            <a:r>
              <a:rPr lang="en-US" altLang="pt-BR"/>
              <a:t>Fourth level</a:t>
            </a:r>
          </a:p>
          <a:p>
            <a:pPr lvl="4"/>
            <a:r>
              <a:rPr lang="en-US" altLang="pt-BR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0E7D1C-4B5A-4641-841D-017B43235B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2C64DBB-1F2B-42F8-B8F8-E14A5FDBA62B}" type="datetimeFigureOut">
              <a:rPr lang="en-US"/>
              <a:pPr>
                <a:defRPr/>
              </a:pPr>
              <a:t>7/1/2020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A1414-9220-4D4E-9B6E-49C8760A4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89E96B-B676-4286-BAB2-C2F6F0535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C08C69-0A97-4724-AB68-5CAAB9017E9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s 3">
            <a:extLst>
              <a:ext uri="{FF2B5EF4-FFF2-40B4-BE49-F238E27FC236}">
                <a16:creationId xmlns:a16="http://schemas.microsoft.com/office/drawing/2014/main" id="{A984B999-26FB-4994-B1E9-AC94921016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40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40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40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40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40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40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40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4000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000" dirty="0"/>
              <a:t>CORRENTES HELENÍSTICAS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4000" dirty="0"/>
              <a:t>Prof. Vitor Hugo</a:t>
            </a:r>
          </a:p>
        </p:txBody>
      </p:sp>
      <p:sp>
        <p:nvSpPr>
          <p:cNvPr id="6" name="Quadro 5">
            <a:extLst>
              <a:ext uri="{FF2B5EF4-FFF2-40B4-BE49-F238E27FC236}">
                <a16:creationId xmlns:a16="http://schemas.microsoft.com/office/drawing/2014/main" id="{582725B6-3F71-463E-815D-E56A0847502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3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B9D2C1AD-6198-4C8E-92A7-0CB21341F3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818" y="457200"/>
            <a:ext cx="10858500" cy="4724400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2AB46947-AA41-40CE-A826-DB2DB340E3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7188" y="2819400"/>
            <a:ext cx="2438400" cy="3810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Quadro 5">
            <a:extLst>
              <a:ext uri="{FF2B5EF4-FFF2-40B4-BE49-F238E27FC236}">
                <a16:creationId xmlns:a16="http://schemas.microsoft.com/office/drawing/2014/main" id="{56147511-9AE8-4211-A91D-1460F55E0B2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3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E9B25DB-C256-4469-AD9D-CACB75F4F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" y="784226"/>
            <a:ext cx="11447462" cy="571541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pt-BR" altLang="pt-BR" sz="2030" b="1" dirty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DEFINIÇÃO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030" b="1" u="sng" dirty="0">
                <a:solidFill>
                  <a:srgbClr val="FFC000"/>
                </a:solidFill>
                <a:latin typeface="Tahoma" panose="020B0604030504040204" pitchFamily="34" charset="0"/>
              </a:rPr>
              <a:t>Helenismo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030" b="1" dirty="0">
                <a:solidFill>
                  <a:schemeClr val="bg1"/>
                </a:solidFill>
                <a:latin typeface="Tahoma" panose="020B0604030504040204" pitchFamily="34" charset="0"/>
              </a:rPr>
              <a:t>Povos que utilizam o idioma grego para a comunicação, seja de forma oral ou escrita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pt-BR" altLang="pt-BR" sz="2030" b="1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pt-BR" altLang="pt-BR" sz="2030" b="1" dirty="0">
                <a:solidFill>
                  <a:srgbClr val="00B050"/>
                </a:solidFill>
                <a:latin typeface="Tahoma" panose="020B0604030504040204" pitchFamily="34" charset="0"/>
              </a:rPr>
              <a:t>CONTEXTO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030" b="1" u="sng" dirty="0">
                <a:solidFill>
                  <a:srgbClr val="FFC000"/>
                </a:solidFill>
                <a:latin typeface="Tahoma" panose="020B0604030504040204" pitchFamily="34" charset="0"/>
              </a:rPr>
              <a:t>Alexandre, o Grande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030" b="1" dirty="0">
                <a:solidFill>
                  <a:schemeClr val="bg1"/>
                </a:solidFill>
                <a:latin typeface="Tahoma" panose="020B0604030504040204" pitchFamily="34" charset="0"/>
              </a:rPr>
              <a:t>Rei com apenas 20 anos, chegou a ser considerado descendente direto de Zeus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030" b="1" dirty="0">
                <a:solidFill>
                  <a:schemeClr val="bg1"/>
                </a:solidFill>
                <a:latin typeface="Tahoma" panose="020B0604030504040204" pitchFamily="34" charset="0"/>
              </a:rPr>
              <a:t>Grande responsável pela fusão cultural entre ocidente e oriente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2030" b="1" dirty="0">
                <a:solidFill>
                  <a:schemeClr val="bg1"/>
                </a:solidFill>
                <a:latin typeface="Tahoma" panose="020B0604030504040204" pitchFamily="34" charset="0"/>
              </a:rPr>
              <a:t>Dominação dos macedônios: mistura das culturas = influência clara das culturas orientais no ocidente e vice-versa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altLang="pt-BR" sz="2030" b="1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pt-BR" altLang="pt-BR" sz="2030" b="1" dirty="0">
                <a:solidFill>
                  <a:srgbClr val="00B050"/>
                </a:solidFill>
                <a:latin typeface="Tahoma" panose="020B0604030504040204" pitchFamily="34" charset="0"/>
              </a:rPr>
              <a:t>OBJETIVOS E CORRENTES</a:t>
            </a:r>
            <a:endParaRPr lang="pt-BR" altLang="pt-BR" sz="2030" b="1" dirty="0">
              <a:solidFill>
                <a:schemeClr val="bg1"/>
              </a:solidFill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030" b="1" dirty="0">
                <a:solidFill>
                  <a:schemeClr val="bg1"/>
                </a:solidFill>
                <a:latin typeface="Tahoma" panose="020B0604030504040204" pitchFamily="34" charset="0"/>
              </a:rPr>
              <a:t>Filosofia enquanto novo conteúdo para a vida espiritual, luz para a consciência e ensinamentos para uma vida feliz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030" b="1" dirty="0">
                <a:solidFill>
                  <a:schemeClr val="bg1"/>
                </a:solidFill>
                <a:latin typeface="Tahoma" panose="020B0604030504040204" pitchFamily="34" charset="0"/>
              </a:rPr>
              <a:t>Preocupação com a "Ataraxia" (paz de Espírito)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030" b="1" dirty="0">
                <a:solidFill>
                  <a:schemeClr val="bg1"/>
                </a:solidFill>
                <a:latin typeface="Tahoma" panose="020B0604030504040204" pitchFamily="34" charset="0"/>
              </a:rPr>
              <a:t>Filosofia para curar os males da alma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2030" b="1" dirty="0">
                <a:solidFill>
                  <a:schemeClr val="bg1"/>
                </a:solidFill>
                <a:latin typeface="Tahoma" panose="020B0604030504040204" pitchFamily="34" charset="0"/>
              </a:rPr>
              <a:t>Correntes: Cinismo, Ceticismo, Epicurismo e Estoicismo</a:t>
            </a:r>
          </a:p>
        </p:txBody>
      </p:sp>
      <p:sp>
        <p:nvSpPr>
          <p:cNvPr id="5124" name="CaixaDeTexto 1">
            <a:extLst>
              <a:ext uri="{FF2B5EF4-FFF2-40B4-BE49-F238E27FC236}">
                <a16:creationId xmlns:a16="http://schemas.microsoft.com/office/drawing/2014/main" id="{FEF9321D-397F-4FDD-88CD-663E58BD7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9663" y="138113"/>
            <a:ext cx="9448800" cy="646113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3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CARACTERÍSTICAS INICIAIS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Quadro 5">
            <a:extLst>
              <a:ext uri="{FF2B5EF4-FFF2-40B4-BE49-F238E27FC236}">
                <a16:creationId xmlns:a16="http://schemas.microsoft.com/office/drawing/2014/main" id="{56147511-9AE8-4211-A91D-1460F55E0B2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3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4E9B25DB-C256-4469-AD9D-CACB75F4F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766104"/>
            <a:ext cx="6629400" cy="574926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pt-BR" altLang="pt-BR" sz="184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DEFINIÇÃO E CARACTERÍSTICAS</a:t>
            </a:r>
            <a:endParaRPr lang="pt-BR" altLang="pt-BR" sz="184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184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Principal representante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84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Diógenes de </a:t>
            </a:r>
            <a:r>
              <a:rPr lang="pt-BR" altLang="pt-BR" sz="184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Sínope</a:t>
            </a:r>
            <a:r>
              <a:rPr lang="pt-BR" altLang="pt-BR" sz="184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pt-BR" altLang="pt-BR" sz="184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184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Teorias fundamentais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840" b="1" i="1" u="sng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Construções humanas oprimem o homem tempo todo e não devem ser importantes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84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Busca pela suspensão dos conceitos criados pelo homem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84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Qualquer tipo de conhecimento teórico é inútil para levar o homem à felicidade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84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Vida sem metas convencionadas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84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Obter riquezas ou prestígio, moradia fixa ou conforto – construções que devem ser evitadas</a:t>
            </a: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pt-BR" altLang="pt-BR" sz="184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840" b="1" i="1" u="sng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Cínicos enquanto “Cães da filosofia”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84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Pessoas devem agir sem se preocupar com as convenções sociais e normas de conduta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84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Quanto mais se eliminam as necessidades supérfluas, mais livre se torna</a:t>
            </a:r>
            <a:endParaRPr lang="pt-BR" altLang="pt-BR" sz="184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48" name="CaixaDeTexto 1">
            <a:extLst>
              <a:ext uri="{FF2B5EF4-FFF2-40B4-BE49-F238E27FC236}">
                <a16:creationId xmlns:a16="http://schemas.microsoft.com/office/drawing/2014/main" id="{EF018994-A838-4305-A21B-0FD9A1FC8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19991"/>
            <a:ext cx="2455862" cy="646113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3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CINISMO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CE526C70-0D79-4E6D-9432-FB952CAC72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90600"/>
            <a:ext cx="4648200" cy="4953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s 3">
            <a:extLst>
              <a:ext uri="{FF2B5EF4-FFF2-40B4-BE49-F238E27FC236}">
                <a16:creationId xmlns:a16="http://schemas.microsoft.com/office/drawing/2014/main" id="{29F1426A-F2B7-4539-B576-A093FAD181BB}"/>
              </a:ext>
            </a:extLst>
          </p:cNvPr>
          <p:cNvSpPr/>
          <p:nvPr/>
        </p:nvSpPr>
        <p:spPr>
          <a:xfrm>
            <a:off x="-17463" y="-3175"/>
            <a:ext cx="1219200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6" name="Quadro 5">
            <a:extLst>
              <a:ext uri="{FF2B5EF4-FFF2-40B4-BE49-F238E27FC236}">
                <a16:creationId xmlns:a16="http://schemas.microsoft.com/office/drawing/2014/main" id="{AE603630-B128-4B43-96D2-7524CBD84D4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3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03275604-E82B-4FF4-8D89-4B5BD2DCA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766129"/>
            <a:ext cx="6577085" cy="564462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pt-BR" altLang="pt-BR" sz="164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Definição e características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164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Principais representantes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64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Pirro de Élis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64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Sexto </a:t>
            </a:r>
            <a:r>
              <a:rPr lang="pt-BR" altLang="pt-BR" sz="164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Empírimo</a:t>
            </a:r>
            <a:r>
              <a:rPr lang="pt-BR" altLang="pt-BR" sz="164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 = Ceticismo Pirrônico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pt-BR" altLang="pt-BR" sz="164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164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Teorias fundamentais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640" b="1" i="1" u="sng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Não existem ideias absolutas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64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Elas são apenas opiniões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64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Para cada ideia existe uma razão oposta tão válida quanto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64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O embate das ideias tira a nossa paz de espírito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64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Busca pela verdade que nos leva a um conflito de teorias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64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Problema: teorias equivalentes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64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Distância da ataraxia e perda da paz de espírito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pt-BR" altLang="pt-BR" sz="164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640" b="1" i="1" u="sng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Objetivos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64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O cético não busca a verdade, pois sabe que ela não existe ou por ser incapaz de alcançá-la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64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Para que perder a paz de espírito se você pode suspender o juízo (</a:t>
            </a:r>
            <a:r>
              <a:rPr lang="pt-BR" altLang="pt-BR" sz="164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epoché</a:t>
            </a:r>
            <a:r>
              <a:rPr lang="pt-BR" altLang="pt-BR" sz="164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) e alcançar a ataraxia?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64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Solução: suspensão do juízo e encontro da paz de espírito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64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Indiferença que leva o homem à felicidade</a:t>
            </a:r>
          </a:p>
        </p:txBody>
      </p:sp>
      <p:sp>
        <p:nvSpPr>
          <p:cNvPr id="7173" name="CaixaDeTexto 6">
            <a:extLst>
              <a:ext uri="{FF2B5EF4-FFF2-40B4-BE49-F238E27FC236}">
                <a16:creationId xmlns:a16="http://schemas.microsoft.com/office/drawing/2014/main" id="{ECB31968-C8CC-43AE-AFC6-C50E15BC8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9554" y="167079"/>
            <a:ext cx="2941638" cy="646112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3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CETICISMO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9DA92DA2-57A2-41DD-9722-B697A14B96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16" y="1212380"/>
            <a:ext cx="4748284" cy="366442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s 3">
            <a:extLst>
              <a:ext uri="{FF2B5EF4-FFF2-40B4-BE49-F238E27FC236}">
                <a16:creationId xmlns:a16="http://schemas.microsoft.com/office/drawing/2014/main" id="{29F1426A-F2B7-4539-B576-A093FAD181BB}"/>
              </a:ext>
            </a:extLst>
          </p:cNvPr>
          <p:cNvSpPr/>
          <p:nvPr/>
        </p:nvSpPr>
        <p:spPr>
          <a:xfrm>
            <a:off x="-17463" y="-3175"/>
            <a:ext cx="1219200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6" name="Quadro 5">
            <a:extLst>
              <a:ext uri="{FF2B5EF4-FFF2-40B4-BE49-F238E27FC236}">
                <a16:creationId xmlns:a16="http://schemas.microsoft.com/office/drawing/2014/main" id="{AE603630-B128-4B43-96D2-7524CBD84D4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3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03275604-E82B-4FF4-8D89-4B5BD2DCA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23453" y="766129"/>
            <a:ext cx="7611431" cy="5863144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pt-BR" altLang="pt-BR" sz="15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Definição e características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15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Principal representante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Epicuro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pt-BR" altLang="pt-BR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150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Teorias fundamentais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500" b="1" i="1" u="sng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Negação do temor aos Deuses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Não existe preocupação em agradar os Deuses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Não haverá convivência com eles após a morte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pt-BR" altLang="pt-BR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500" b="1" i="1" u="sng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Desprezo pela morte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Alma humana formada por átomos que se dissipam e formam outros seres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“A morte não é nada para nós.” Ela é a suspensão dos sentidos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Se ela está, não estamos. Logo, não existe dor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Materialismo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pt-BR" altLang="pt-BR" sz="1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500" b="1" i="1" u="sng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Busca por uma vida prazerosa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Negar o prazer na vida humana é uma violência contra a própria alma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O prazer humano faz parte da gente e não pode ser negado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500" b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Hierarquia dos prazeres: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altLang="pt-BR" sz="1500" b="1" dirty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Naturais e necessários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altLang="pt-BR" sz="1500" b="1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Naturais e não necessários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pt-BR" altLang="pt-BR" sz="15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Não naturais e não necessários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1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Os primeiros devem ser procurados sempre, os segundos levemente e os terceiros nunca, pois causam angústia pela ausência</a:t>
            </a:r>
          </a:p>
        </p:txBody>
      </p:sp>
      <p:sp>
        <p:nvSpPr>
          <p:cNvPr id="7173" name="CaixaDeTexto 6">
            <a:extLst>
              <a:ext uri="{FF2B5EF4-FFF2-40B4-BE49-F238E27FC236}">
                <a16:creationId xmlns:a16="http://schemas.microsoft.com/office/drawing/2014/main" id="{ECB31968-C8CC-43AE-AFC6-C50E15BC8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9554" y="167079"/>
            <a:ext cx="3399046" cy="646331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3600" b="1" dirty="0">
                <a:solidFill>
                  <a:srgbClr val="FFFF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EPICURISMO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EE24ADB-34E4-429C-A69B-6360CFFB66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32" y="766129"/>
            <a:ext cx="3787832" cy="33486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ACDF3F44-A478-4090-8A74-D9132328E040}"/>
              </a:ext>
            </a:extLst>
          </p:cNvPr>
          <p:cNvSpPr txBox="1"/>
          <p:nvPr/>
        </p:nvSpPr>
        <p:spPr>
          <a:xfrm>
            <a:off x="357116" y="4135992"/>
            <a:ext cx="3848874" cy="923330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tx1"/>
            </a:outerShdw>
          </a:effectLst>
        </p:spPr>
        <p:txBody>
          <a:bodyPr wrap="none" rtlCol="0">
            <a:spAutoFit/>
          </a:bodyPr>
          <a:lstStyle/>
          <a:p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“Carpe Diem”</a:t>
            </a:r>
            <a:b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Hedonismo</a:t>
            </a:r>
            <a:b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Frugalidade da vida – busca por prazer</a:t>
            </a:r>
          </a:p>
        </p:txBody>
      </p:sp>
    </p:spTree>
    <p:extLst>
      <p:ext uri="{BB962C8B-B14F-4D97-AF65-F5344CB8AC3E}">
        <p14:creationId xmlns:p14="http://schemas.microsoft.com/office/powerpoint/2010/main" val="774413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s 3">
            <a:extLst>
              <a:ext uri="{FF2B5EF4-FFF2-40B4-BE49-F238E27FC236}">
                <a16:creationId xmlns:a16="http://schemas.microsoft.com/office/drawing/2014/main" id="{29F1426A-F2B7-4539-B576-A093FAD181BB}"/>
              </a:ext>
            </a:extLst>
          </p:cNvPr>
          <p:cNvSpPr/>
          <p:nvPr/>
        </p:nvSpPr>
        <p:spPr>
          <a:xfrm>
            <a:off x="-17463" y="-3175"/>
            <a:ext cx="1219200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dirty="0"/>
          </a:p>
        </p:txBody>
      </p:sp>
      <p:sp>
        <p:nvSpPr>
          <p:cNvPr id="6" name="Quadro 5">
            <a:extLst>
              <a:ext uri="{FF2B5EF4-FFF2-40B4-BE49-F238E27FC236}">
                <a16:creationId xmlns:a16="http://schemas.microsoft.com/office/drawing/2014/main" id="{AE603630-B128-4B43-96D2-7524CBD84D4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633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03275604-E82B-4FF4-8D89-4B5BD2DCA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7242" y="801092"/>
            <a:ext cx="7037643" cy="5670783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pt-BR" altLang="pt-BR" sz="145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Definição e características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145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Principais representantes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14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Zenão de </a:t>
            </a:r>
            <a:r>
              <a:rPr lang="pt-BR" altLang="pt-BR" sz="145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Cício</a:t>
            </a:r>
            <a:r>
              <a:rPr lang="pt-BR" altLang="pt-BR" sz="14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14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Sêneca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14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Marco Aurélio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pt-BR" altLang="pt-BR" sz="145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pt-BR" altLang="pt-BR" sz="1450" b="1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Teorias fundamentais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450" b="1" i="1" u="sng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Metáfora da árvore (Filosofia)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4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Como conseguir a felicidade? Ser como uma árvore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4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Viver em harmonia com a natureza 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4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Árvore em contato com o chão = homens em contato com a natureza</a:t>
            </a:r>
          </a:p>
          <a:p>
            <a:pPr marL="0" indent="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endParaRPr lang="pt-BR" altLang="pt-BR" sz="145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450" b="1" i="1" u="sng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Determinismo</a:t>
            </a:r>
            <a:endParaRPr lang="pt-BR" altLang="pt-BR" sz="145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4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Aceitar o que a natureza determina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4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Não significa não ter vontade, mas sim aceitar o que é inevitável Destino: tudo o que você não pode controlar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endParaRPr lang="pt-BR" altLang="pt-BR" sz="145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</a:endParaRP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pt-BR" altLang="pt-BR" sz="1450" b="1" i="1" u="sng" dirty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Objetivos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4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Para alcançar a felicidade, o homem (microcosmo) deve condicionar suas ações à natureza (macrocosmo)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4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Se os acontecimentos seguem o curso da natureza, o homem deve aceitá-los de maneira tranquila, buscando assim a verdadeira felicidade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4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Busca pela ataraxia (estado de paz interior) ou </a:t>
            </a:r>
            <a:r>
              <a:rPr lang="pt-BR" altLang="pt-BR" sz="145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apatheia</a:t>
            </a:r>
            <a:r>
              <a:rPr lang="pt-BR" altLang="pt-BR" sz="14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 (indiferença)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pt-BR" altLang="pt-BR" sz="145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</a:rPr>
              <a:t>Amar o seu destino e ser independente das coisas exteriores</a:t>
            </a:r>
          </a:p>
        </p:txBody>
      </p:sp>
      <p:sp>
        <p:nvSpPr>
          <p:cNvPr id="7173" name="CaixaDeTexto 6">
            <a:extLst>
              <a:ext uri="{FF2B5EF4-FFF2-40B4-BE49-F238E27FC236}">
                <a16:creationId xmlns:a16="http://schemas.microsoft.com/office/drawing/2014/main" id="{ECB31968-C8CC-43AE-AFC6-C50E15BC86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9554" y="154761"/>
            <a:ext cx="3246646" cy="646331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cs typeface="Tahoma" panose="020B0604030504040204" pitchFamily="34" charset="0"/>
              </a:rPr>
              <a:t>ESTOICISMO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AF461C85-0512-480C-ADE7-350C42EA94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15" y="1079132"/>
            <a:ext cx="4291085" cy="4940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4617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OfficeLight_16x9</Template>
  <TotalTime>551</TotalTime>
  <Words>638</Words>
  <Application>Microsoft Office PowerPoint</Application>
  <PresentationFormat>Widescreen</PresentationFormat>
  <Paragraphs>108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Tahoma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Hélio Sbroion Rocha</dc:creator>
  <cp:lastModifiedBy>Vitor Hugo</cp:lastModifiedBy>
  <cp:revision>62</cp:revision>
  <dcterms:created xsi:type="dcterms:W3CDTF">2016-10-23T18:11:00Z</dcterms:created>
  <dcterms:modified xsi:type="dcterms:W3CDTF">2020-07-01T23:26:45Z</dcterms:modified>
</cp:coreProperties>
</file>