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8DA06-D559-4516-AD43-0947F07951FB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98CD3-730F-4E55-92F1-983365471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85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A1D89-76CA-4283-93BF-DB60D521510F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2CE59-0E2A-4946-9F91-D37738ABE48B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129C8-3FCA-45E9-94FB-55732A75E7D1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BE03-FC88-46FD-8733-6B218FA28B50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C1C5-FE6E-4DEA-A81D-90CB4F1C664F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AB70-C588-45F6-A3FC-36A34C04E93D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C492-09B0-4E7A-8BBF-709789960C5F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59152-712E-4EDD-B3FB-BC2D812B6E14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7686-B985-4F02-97C4-54FF6DE0FAF2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184E-7D43-458F-807D-15AD23C9B3B3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CE4E-E705-4853-B0C8-AEDBE39F1139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A7468-E817-4043-9081-A7A39C12C3FC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EEE9-71DA-4E25-A5D1-407FEF2C7C1B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9004-DE5F-4EC4-A63A-F40C01763544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BD6C-6812-441B-9436-EFE9605204AE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62956-8586-4B82-A73E-F875FB10200E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0B669-81BD-446B-9B63-3F01B8E7E166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956654A-714C-401C-9116-8A50F970223A}" type="datetime1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a-conjugaison.nouvelobs.com/regles/conjugaison/les-pronoms-personnels-17.ph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a-conjugaison.nouvelobs.com/du/verbe/aller.php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68DF9-8E4E-452B-87DE-0F1089A4B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CC85D0-EC33-4914-BDE4-9BCF8CB635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41E3433-84CE-4CB8-8BE9-EE9AA6B5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0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7381F-DB99-4AD4-9A0F-6C8979CF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8987F-29C8-44C0-B57D-49B70DED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 </a:t>
            </a:r>
            <a:r>
              <a:rPr lang="pt-BR" dirty="0" err="1"/>
              <a:t>subjonctif</a:t>
            </a:r>
            <a:r>
              <a:rPr lang="pt-BR" dirty="0"/>
              <a:t> </a:t>
            </a:r>
            <a:r>
              <a:rPr lang="pt-BR"/>
              <a:t>présent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CFF8C09-F28E-413F-ACBA-D73F8D4F0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8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7381F-DB99-4AD4-9A0F-6C8979CF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8987F-29C8-44C0-B57D-49B70DED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Emploi du subjonctif présent</a:t>
            </a:r>
            <a:br>
              <a:rPr lang="fr-FR" dirty="0"/>
            </a:br>
            <a:r>
              <a:rPr lang="fr-FR" dirty="0"/>
              <a:t>Le subjonctif présent exprime une </a:t>
            </a:r>
            <a:r>
              <a:rPr lang="fr-FR" b="1" dirty="0"/>
              <a:t>action incertaine</a:t>
            </a:r>
            <a:r>
              <a:rPr lang="fr-FR" dirty="0"/>
              <a:t>, non réalisée au moment où nous nous exprimons.</a:t>
            </a:r>
            <a:br>
              <a:rPr lang="fr-FR" dirty="0"/>
            </a:br>
            <a:r>
              <a:rPr lang="fr-FR" u="sng" dirty="0"/>
              <a:t>Exemple</a:t>
            </a:r>
            <a:r>
              <a:rPr lang="fr-FR" dirty="0"/>
              <a:t> : </a:t>
            </a:r>
            <a:r>
              <a:rPr lang="fr-FR" i="1" dirty="0"/>
              <a:t>Je souhaite </a:t>
            </a:r>
            <a:r>
              <a:rPr lang="fr-FR" b="1" i="1" dirty="0"/>
              <a:t>qu'il vienne</a:t>
            </a:r>
            <a:r>
              <a:rPr lang="fr-FR" i="1" dirty="0"/>
              <a:t> en discuter.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04D4D12-4AF7-40F0-90DA-1023E8D51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8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7381F-DB99-4AD4-9A0F-6C8979CF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8987F-29C8-44C0-B57D-49B70DED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On emploie le subjonctif après les verbes suivants:</a:t>
            </a:r>
          </a:p>
          <a:p>
            <a:r>
              <a:rPr lang="fr-FR" b="1" dirty="0"/>
              <a:t>la nécessité, l'obligation</a:t>
            </a:r>
            <a:r>
              <a:rPr lang="fr-FR" dirty="0"/>
              <a:t>: il faut que, il est nécessaire / indispensable / utile que, il est important que...</a:t>
            </a:r>
          </a:p>
          <a:p>
            <a:r>
              <a:rPr lang="fr-FR" b="1" dirty="0"/>
              <a:t>la probabilité, le doute</a:t>
            </a:r>
            <a:r>
              <a:rPr lang="fr-FR" dirty="0"/>
              <a:t>: il est possible que, je doute que, je crains que, il est probable que, il est probable...</a:t>
            </a:r>
          </a:p>
          <a:p>
            <a:r>
              <a:rPr lang="fr-FR" b="1" dirty="0"/>
              <a:t>l'antériorité</a:t>
            </a:r>
            <a:r>
              <a:rPr lang="fr-FR" dirty="0"/>
              <a:t>: avant que</a:t>
            </a:r>
          </a:p>
          <a:p>
            <a:r>
              <a:rPr lang="fr-FR" b="1" dirty="0"/>
              <a:t>la volonté, le souhait</a:t>
            </a:r>
            <a:r>
              <a:rPr lang="fr-FR" dirty="0"/>
              <a:t>: je veux / voudrais que, je souhaite que, j'aimerais que, je demande que, j'exige que...</a:t>
            </a:r>
          </a:p>
          <a:p>
            <a:r>
              <a:rPr lang="fr-FR" b="1" dirty="0"/>
              <a:t>les sentiments</a:t>
            </a:r>
            <a:r>
              <a:rPr lang="fr-FR" dirty="0"/>
              <a:t>: j'aime que, j'adore...</a:t>
            </a:r>
          </a:p>
          <a:p>
            <a:r>
              <a:rPr lang="fr-FR" b="1" dirty="0"/>
              <a:t>le but</a:t>
            </a:r>
            <a:r>
              <a:rPr lang="fr-FR" dirty="0"/>
              <a:t>: pour que, afin que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14F48DE-6B93-4DE0-A056-50FD66F8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5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7381F-DB99-4AD4-9A0F-6C8979CF0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3AF752-E620-4234-989B-A0D7720D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/>
              <a:t>Aula 20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2AA61B90-1F91-4086-8552-206B6A4E95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79488" y="2156560"/>
          <a:ext cx="10233028" cy="3689470"/>
        </p:xfrm>
        <a:graphic>
          <a:graphicData uri="http://schemas.openxmlformats.org/drawingml/2006/table">
            <a:tbl>
              <a:tblPr firstRow="1" bandRow="1"/>
              <a:tblGrid>
                <a:gridCol w="1582775">
                  <a:extLst>
                    <a:ext uri="{9D8B030D-6E8A-4147-A177-3AD203B41FA5}">
                      <a16:colId xmlns:a16="http://schemas.microsoft.com/office/drawing/2014/main" val="4239854555"/>
                    </a:ext>
                  </a:extLst>
                </a:gridCol>
                <a:gridCol w="1300466">
                  <a:extLst>
                    <a:ext uri="{9D8B030D-6E8A-4147-A177-3AD203B41FA5}">
                      <a16:colId xmlns:a16="http://schemas.microsoft.com/office/drawing/2014/main" val="4176196367"/>
                    </a:ext>
                  </a:extLst>
                </a:gridCol>
                <a:gridCol w="1668631">
                  <a:extLst>
                    <a:ext uri="{9D8B030D-6E8A-4147-A177-3AD203B41FA5}">
                      <a16:colId xmlns:a16="http://schemas.microsoft.com/office/drawing/2014/main" val="2089497617"/>
                    </a:ext>
                  </a:extLst>
                </a:gridCol>
                <a:gridCol w="1320806">
                  <a:extLst>
                    <a:ext uri="{9D8B030D-6E8A-4147-A177-3AD203B41FA5}">
                      <a16:colId xmlns:a16="http://schemas.microsoft.com/office/drawing/2014/main" val="4137169859"/>
                    </a:ext>
                  </a:extLst>
                </a:gridCol>
                <a:gridCol w="1604790">
                  <a:extLst>
                    <a:ext uri="{9D8B030D-6E8A-4147-A177-3AD203B41FA5}">
                      <a16:colId xmlns:a16="http://schemas.microsoft.com/office/drawing/2014/main" val="3847177996"/>
                    </a:ext>
                  </a:extLst>
                </a:gridCol>
                <a:gridCol w="1300466">
                  <a:extLst>
                    <a:ext uri="{9D8B030D-6E8A-4147-A177-3AD203B41FA5}">
                      <a16:colId xmlns:a16="http://schemas.microsoft.com/office/drawing/2014/main" val="2297181639"/>
                    </a:ext>
                  </a:extLst>
                </a:gridCol>
                <a:gridCol w="1455094">
                  <a:extLst>
                    <a:ext uri="{9D8B030D-6E8A-4147-A177-3AD203B41FA5}">
                      <a16:colId xmlns:a16="http://schemas.microsoft.com/office/drawing/2014/main" val="1653764005"/>
                    </a:ext>
                  </a:extLst>
                </a:gridCol>
              </a:tblGrid>
              <a:tr h="438244">
                <a:tc>
                  <a:txBody>
                    <a:bodyPr/>
                    <a:lstStyle/>
                    <a:p>
                      <a:pPr algn="ctr"/>
                      <a:r>
                        <a:rPr lang="pt-BR" sz="2000" b="1" u="none" strike="noStrike">
                          <a:solidFill>
                            <a:srgbClr val="1B5D6C"/>
                          </a:solidFill>
                          <a:effectLst/>
                          <a:hlinkClick r:id="rId3"/>
                        </a:rPr>
                        <a:t>Pronoms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1</a:t>
                      </a:r>
                      <a:r>
                        <a:rPr lang="pt-BR" sz="2000" baseline="30000">
                          <a:effectLst/>
                        </a:rPr>
                        <a:t>er</a:t>
                      </a:r>
                      <a:r>
                        <a:rPr lang="pt-BR" sz="2000">
                          <a:effectLst/>
                        </a:rPr>
                        <a:t> groupe + </a:t>
                      </a:r>
                      <a:r>
                        <a:rPr lang="pt-BR" sz="2000" b="1" u="none" strike="noStrike">
                          <a:solidFill>
                            <a:srgbClr val="1B5D6C"/>
                          </a:solidFill>
                          <a:effectLst/>
                          <a:hlinkClick r:id="rId4"/>
                        </a:rPr>
                        <a:t>aller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2</a:t>
                      </a:r>
                      <a:r>
                        <a:rPr lang="pt-BR" sz="2000" baseline="30000">
                          <a:effectLst/>
                        </a:rPr>
                        <a:t>e</a:t>
                      </a:r>
                      <a:r>
                        <a:rPr lang="pt-BR" sz="2000">
                          <a:effectLst/>
                        </a:rPr>
                        <a:t> groupe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>
                          <a:effectLst/>
                        </a:rPr>
                        <a:t>3</a:t>
                      </a:r>
                      <a:r>
                        <a:rPr lang="pt-BR" sz="2000" baseline="30000">
                          <a:effectLst/>
                        </a:rPr>
                        <a:t>e</a:t>
                      </a:r>
                      <a:r>
                        <a:rPr lang="pt-BR" sz="2000">
                          <a:effectLst/>
                        </a:rPr>
                        <a:t> groupe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986936"/>
                  </a:ext>
                </a:extLst>
              </a:tr>
              <a:tr h="438244"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que je / j'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-e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mang</a:t>
                      </a:r>
                      <a:r>
                        <a:rPr lang="pt-BR" sz="2000" b="1">
                          <a:effectLst/>
                        </a:rPr>
                        <a:t>e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-isse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fin</a:t>
                      </a:r>
                      <a:r>
                        <a:rPr lang="pt-BR" sz="2000" b="1">
                          <a:effectLst/>
                        </a:rPr>
                        <a:t>isse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-e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part</a:t>
                      </a:r>
                      <a:r>
                        <a:rPr lang="pt-BR" sz="2000" b="1">
                          <a:effectLst/>
                        </a:rPr>
                        <a:t>e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488327"/>
                  </a:ext>
                </a:extLst>
              </a:tr>
              <a:tr h="438244"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que tu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-es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mang</a:t>
                      </a:r>
                      <a:r>
                        <a:rPr lang="pt-BR" sz="2000" b="1">
                          <a:effectLst/>
                        </a:rPr>
                        <a:t>es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-isses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fin</a:t>
                      </a:r>
                      <a:r>
                        <a:rPr lang="pt-BR" sz="2000" b="1">
                          <a:effectLst/>
                        </a:rPr>
                        <a:t>isses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-es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part</a:t>
                      </a:r>
                      <a:r>
                        <a:rPr lang="pt-BR" sz="2000" b="1">
                          <a:effectLst/>
                        </a:rPr>
                        <a:t>es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827191"/>
                  </a:ext>
                </a:extLst>
              </a:tr>
              <a:tr h="749125"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qu'il / qu'elle / qu'on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-e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mang</a:t>
                      </a:r>
                      <a:r>
                        <a:rPr lang="pt-BR" sz="2000" b="1">
                          <a:effectLst/>
                        </a:rPr>
                        <a:t>e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-isse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fin</a:t>
                      </a:r>
                      <a:r>
                        <a:rPr lang="pt-BR" sz="2000" b="1">
                          <a:effectLst/>
                        </a:rPr>
                        <a:t>isse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-e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part</a:t>
                      </a:r>
                      <a:r>
                        <a:rPr lang="pt-BR" sz="2000" b="1">
                          <a:effectLst/>
                        </a:rPr>
                        <a:t>e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509949"/>
                  </a:ext>
                </a:extLst>
              </a:tr>
              <a:tr h="438244"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que nous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-ions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mang</a:t>
                      </a:r>
                      <a:r>
                        <a:rPr lang="pt-BR" sz="2000" b="1">
                          <a:effectLst/>
                        </a:rPr>
                        <a:t>ions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-issions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fin</a:t>
                      </a:r>
                      <a:r>
                        <a:rPr lang="pt-BR" sz="2000" b="1">
                          <a:effectLst/>
                        </a:rPr>
                        <a:t>issions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-ions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part</a:t>
                      </a:r>
                      <a:r>
                        <a:rPr lang="pt-BR" sz="2000" b="1">
                          <a:effectLst/>
                        </a:rPr>
                        <a:t>ions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977592"/>
                  </a:ext>
                </a:extLst>
              </a:tr>
              <a:tr h="438244"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que vous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-iez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mang</a:t>
                      </a:r>
                      <a:r>
                        <a:rPr lang="pt-BR" sz="2000" b="1">
                          <a:effectLst/>
                        </a:rPr>
                        <a:t>iez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-issiez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fin</a:t>
                      </a:r>
                      <a:r>
                        <a:rPr lang="pt-BR" sz="2000" b="1">
                          <a:effectLst/>
                        </a:rPr>
                        <a:t>issiez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-iez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part</a:t>
                      </a:r>
                      <a:r>
                        <a:rPr lang="pt-BR" sz="2000" b="1">
                          <a:effectLst/>
                        </a:rPr>
                        <a:t>iez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083641"/>
                  </a:ext>
                </a:extLst>
              </a:tr>
              <a:tr h="749125"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qu'ils / qu'elles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-ent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mang</a:t>
                      </a:r>
                      <a:r>
                        <a:rPr lang="pt-BR" sz="2000" b="1">
                          <a:effectLst/>
                        </a:rPr>
                        <a:t>ent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-issent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fin</a:t>
                      </a:r>
                      <a:r>
                        <a:rPr lang="pt-BR" sz="2000" b="1">
                          <a:effectLst/>
                        </a:rPr>
                        <a:t>issent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>
                          <a:effectLst/>
                        </a:rPr>
                        <a:t>-ent</a:t>
                      </a: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err="1">
                          <a:effectLst/>
                        </a:rPr>
                        <a:t>part</a:t>
                      </a:r>
                      <a:r>
                        <a:rPr lang="pt-BR" sz="2000" b="1" err="1">
                          <a:effectLst/>
                        </a:rPr>
                        <a:t>ent</a:t>
                      </a:r>
                      <a:endParaRPr lang="pt-BR" sz="2000">
                        <a:effectLst/>
                      </a:endParaRPr>
                    </a:p>
                  </a:txBody>
                  <a:tcPr marL="42956" marR="42956" marT="42956" marB="4295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511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97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37381F-DB99-4AD4-9A0F-6C8979CF0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498370-F1D6-40DE-A85A-F1D232A1E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200"/>
              <a:t>Aula 20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F99183A2-BB30-40A8-9C80-75CC462B7CF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62106" y="1315824"/>
          <a:ext cx="6912248" cy="418538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78999">
                  <a:extLst>
                    <a:ext uri="{9D8B030D-6E8A-4147-A177-3AD203B41FA5}">
                      <a16:colId xmlns:a16="http://schemas.microsoft.com/office/drawing/2014/main" val="879000068"/>
                    </a:ext>
                  </a:extLst>
                </a:gridCol>
                <a:gridCol w="680117">
                  <a:extLst>
                    <a:ext uri="{9D8B030D-6E8A-4147-A177-3AD203B41FA5}">
                      <a16:colId xmlns:a16="http://schemas.microsoft.com/office/drawing/2014/main" val="183387030"/>
                    </a:ext>
                  </a:extLst>
                </a:gridCol>
                <a:gridCol w="687939">
                  <a:extLst>
                    <a:ext uri="{9D8B030D-6E8A-4147-A177-3AD203B41FA5}">
                      <a16:colId xmlns:a16="http://schemas.microsoft.com/office/drawing/2014/main" val="3992536934"/>
                    </a:ext>
                  </a:extLst>
                </a:gridCol>
                <a:gridCol w="885739">
                  <a:extLst>
                    <a:ext uri="{9D8B030D-6E8A-4147-A177-3AD203B41FA5}">
                      <a16:colId xmlns:a16="http://schemas.microsoft.com/office/drawing/2014/main" val="40163511"/>
                    </a:ext>
                  </a:extLst>
                </a:gridCol>
                <a:gridCol w="877916">
                  <a:extLst>
                    <a:ext uri="{9D8B030D-6E8A-4147-A177-3AD203B41FA5}">
                      <a16:colId xmlns:a16="http://schemas.microsoft.com/office/drawing/2014/main" val="1038162361"/>
                    </a:ext>
                  </a:extLst>
                </a:gridCol>
                <a:gridCol w="782928">
                  <a:extLst>
                    <a:ext uri="{9D8B030D-6E8A-4147-A177-3AD203B41FA5}">
                      <a16:colId xmlns:a16="http://schemas.microsoft.com/office/drawing/2014/main" val="3942089158"/>
                    </a:ext>
                  </a:extLst>
                </a:gridCol>
                <a:gridCol w="703584">
                  <a:extLst>
                    <a:ext uri="{9D8B030D-6E8A-4147-A177-3AD203B41FA5}">
                      <a16:colId xmlns:a16="http://schemas.microsoft.com/office/drawing/2014/main" val="538234194"/>
                    </a:ext>
                  </a:extLst>
                </a:gridCol>
                <a:gridCol w="838803">
                  <a:extLst>
                    <a:ext uri="{9D8B030D-6E8A-4147-A177-3AD203B41FA5}">
                      <a16:colId xmlns:a16="http://schemas.microsoft.com/office/drawing/2014/main" val="1768880443"/>
                    </a:ext>
                  </a:extLst>
                </a:gridCol>
                <a:gridCol w="776223">
                  <a:extLst>
                    <a:ext uri="{9D8B030D-6E8A-4147-A177-3AD203B41FA5}">
                      <a16:colId xmlns:a16="http://schemas.microsoft.com/office/drawing/2014/main" val="3257005644"/>
                    </a:ext>
                  </a:extLst>
                </a:gridCol>
              </a:tblGrid>
              <a:tr h="390503"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Aller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Faire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Prendre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Pouvoir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Savoir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Venir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Vouloir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Falloir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967347"/>
                  </a:ext>
                </a:extLst>
              </a:tr>
              <a:tr h="421972"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73690"/>
                  </a:ext>
                </a:extLst>
              </a:tr>
              <a:tr h="56215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Je / J'</a:t>
                      </a:r>
                    </a:p>
                  </a:txBody>
                  <a:tcPr marL="160921" marR="96553" marT="96553" marB="96553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aill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fass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prenn 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puiss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sach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vienn 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veuill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360621"/>
                  </a:ext>
                </a:extLst>
              </a:tr>
              <a:tr h="56215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Tu</a:t>
                      </a:r>
                    </a:p>
                  </a:txBody>
                  <a:tcPr marL="160921" marR="96553" marT="96553" marB="96553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aill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fass 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es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prenn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puiss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sach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vienn 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es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veuill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450117"/>
                  </a:ext>
                </a:extLst>
              </a:tr>
              <a:tr h="56215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Il-Elle-On</a:t>
                      </a:r>
                    </a:p>
                  </a:txBody>
                  <a:tcPr marL="160921" marR="96553" marT="96553" marB="96553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aill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fass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prenn 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puiss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sach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vienn 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veuill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faill</a:t>
                      </a:r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e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806728"/>
                  </a:ext>
                </a:extLst>
              </a:tr>
              <a:tr h="56215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Nous</a:t>
                      </a:r>
                    </a:p>
                  </a:txBody>
                  <a:tcPr marL="160921" marR="96553" marT="96553" marB="96553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all</a:t>
                      </a:r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ions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fass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ions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pren</a:t>
                      </a:r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ions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puiss 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ions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sach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ions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ven</a:t>
                      </a:r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ions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voul</a:t>
                      </a:r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ions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179557"/>
                  </a:ext>
                </a:extLst>
              </a:tr>
              <a:tr h="56215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Vous</a:t>
                      </a:r>
                    </a:p>
                  </a:txBody>
                  <a:tcPr marL="160921" marR="96553" marT="96553" marB="96553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all</a:t>
                      </a:r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iez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fass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iez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pren</a:t>
                      </a:r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iez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puiss 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iez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sach 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iez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ven</a:t>
                      </a:r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- 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iez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voul</a:t>
                      </a:r>
                      <a:r>
                        <a:rPr lang="pt-BR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-</a:t>
                      </a:r>
                      <a:r>
                        <a:rPr lang="pt-BR" sz="11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iez</a:t>
                      </a:r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081036"/>
                  </a:ext>
                </a:extLst>
              </a:tr>
              <a:tr h="56215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Ils-Elles</a:t>
                      </a:r>
                    </a:p>
                  </a:txBody>
                  <a:tcPr marL="160921" marR="96553" marT="96553" marB="96553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aill - </a:t>
                      </a:r>
                      <a:r>
                        <a:rPr lang="pt-BR" sz="11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ent</a:t>
                      </a:r>
                      <a:endParaRPr lang="pt-BR" sz="1100" b="0" i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fass - </a:t>
                      </a:r>
                      <a:r>
                        <a:rPr lang="pt-BR" sz="11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ent</a:t>
                      </a:r>
                      <a:endParaRPr lang="pt-BR" sz="1100" b="0" i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prenn - </a:t>
                      </a:r>
                      <a:r>
                        <a:rPr lang="pt-BR" sz="11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ent</a:t>
                      </a:r>
                      <a:endParaRPr lang="pt-BR" sz="1100" b="0" i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puiss -</a:t>
                      </a:r>
                      <a:r>
                        <a:rPr lang="pt-BR" sz="11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 ent</a:t>
                      </a:r>
                      <a:endParaRPr lang="pt-BR" sz="1100" b="0" i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sach - </a:t>
                      </a:r>
                      <a:r>
                        <a:rPr lang="pt-BR" sz="11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ent</a:t>
                      </a:r>
                      <a:endParaRPr lang="pt-BR" sz="1100" b="0" i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vienn - </a:t>
                      </a:r>
                      <a:r>
                        <a:rPr lang="pt-BR" sz="11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ent</a:t>
                      </a:r>
                      <a:endParaRPr lang="pt-BR" sz="1100" b="0" i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veuill - </a:t>
                      </a:r>
                      <a:r>
                        <a:rPr lang="pt-BR" sz="1100" b="1" i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Roboto" panose="02000000000000000000" pitchFamily="2" charset="0"/>
                        </a:rPr>
                        <a:t>ent</a:t>
                      </a:r>
                      <a:endParaRPr lang="pt-BR" sz="1100" b="0" i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0921" marR="96553" marT="96553" marB="96553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23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83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7381F-DB99-4AD4-9A0F-6C8979CF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8987F-29C8-44C0-B57D-49B70DED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est possible que le rendez-vous </a:t>
            </a:r>
            <a:r>
              <a:rPr lang="fr-FR" i="1" dirty="0"/>
              <a:t>(être)</a:t>
            </a:r>
            <a:r>
              <a:rPr lang="fr-FR" dirty="0"/>
              <a:t>  annulé.</a:t>
            </a:r>
          </a:p>
          <a:p>
            <a:r>
              <a:rPr lang="fr-FR" dirty="0"/>
              <a:t>J’ai peur que vous ne </a:t>
            </a:r>
            <a:r>
              <a:rPr lang="fr-FR" i="1" dirty="0"/>
              <a:t>(faire)</a:t>
            </a:r>
            <a:r>
              <a:rPr lang="fr-FR" dirty="0"/>
              <a:t>  des bêtises si la baby-sitter ne vient pas ce soir.</a:t>
            </a:r>
          </a:p>
          <a:p>
            <a:r>
              <a:rPr lang="fr-FR" dirty="0"/>
              <a:t>Nous aimerions que les jumeaux </a:t>
            </a:r>
            <a:r>
              <a:rPr lang="fr-FR" i="1" dirty="0"/>
              <a:t>(avoir)</a:t>
            </a:r>
            <a:r>
              <a:rPr lang="fr-FR" dirty="0"/>
              <a:t>  le même cadeau pour leur anniversaire.</a:t>
            </a:r>
          </a:p>
          <a:p>
            <a:r>
              <a:rPr lang="fr-FR" dirty="0"/>
              <a:t>Tu avais si faim! Je suis surprise que tu ne </a:t>
            </a:r>
            <a:r>
              <a:rPr lang="fr-FR" i="1" dirty="0"/>
              <a:t>(manger)</a:t>
            </a:r>
            <a:r>
              <a:rPr lang="fr-FR" dirty="0"/>
              <a:t>  pas tout.</a:t>
            </a:r>
          </a:p>
          <a:p>
            <a:r>
              <a:rPr lang="fr-FR" dirty="0"/>
              <a:t>Nous nous levons si tard le matin qu’il arrive que nous </a:t>
            </a:r>
            <a:r>
              <a:rPr lang="fr-FR" i="1" dirty="0"/>
              <a:t>(manquer)</a:t>
            </a:r>
            <a:r>
              <a:rPr lang="fr-FR" dirty="0"/>
              <a:t>  le petit-déjeuner.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C40992F-B413-457F-8194-90DA9FED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8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7381F-DB99-4AD4-9A0F-6C8979CF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8987F-29C8-44C0-B57D-49B70DED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est possible que le rendez-vous soit annulé.</a:t>
            </a:r>
          </a:p>
          <a:p>
            <a:r>
              <a:rPr lang="fr-FR" dirty="0"/>
              <a:t>J’ai peur que vous ne fassiez des bêtises si la baby-sitter ne vient pas ce soir.</a:t>
            </a:r>
          </a:p>
          <a:p>
            <a:r>
              <a:rPr lang="fr-FR" dirty="0"/>
              <a:t>Nous aimerions que les jumeaux aient le même cadeau pour leur anniversaire.</a:t>
            </a:r>
          </a:p>
          <a:p>
            <a:r>
              <a:rPr lang="fr-FR" dirty="0"/>
              <a:t>Tu avais si faim! Je suis surprise que tu ne manges pas tout.</a:t>
            </a:r>
          </a:p>
          <a:p>
            <a:r>
              <a:rPr lang="fr-FR" dirty="0"/>
              <a:t>Nous nous levons si tard le matin qu’il arrive que nous manquions le petit-déjeuner.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3E35B73-2F66-428C-B653-BE9BB1AC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16441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Profundidade</Template>
  <TotalTime>10</TotalTime>
  <Words>359</Words>
  <Application>Microsoft Office PowerPoint</Application>
  <PresentationFormat>Widescreen</PresentationFormat>
  <Paragraphs>139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Roboto</vt:lpstr>
      <vt:lpstr>Profundidade</vt:lpstr>
      <vt:lpstr>Cours de Français 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3</cp:revision>
  <dcterms:created xsi:type="dcterms:W3CDTF">2019-10-28T12:39:54Z</dcterms:created>
  <dcterms:modified xsi:type="dcterms:W3CDTF">2019-11-04T07:30:11Z</dcterms:modified>
</cp:coreProperties>
</file>