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F8DA06-D559-4516-AD43-0947F07951FB}" type="datetimeFigureOut">
              <a:rPr lang="pt-BR" smtClean="0"/>
              <a:t>04/11/2019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998CD3-730F-4E55-92F1-9833654714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85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1D89-76CA-4283-93BF-DB60D521510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2CE59-0E2A-4946-9F91-D37738ABE48B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129C8-3FCA-45E9-94FB-55732A75E7D1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8BE03-FC88-46FD-8733-6B218FA28B50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EC1C5-FE6E-4DEA-A81D-90CB4F1C664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DAB70-C588-45F6-A3FC-36A34C04E93D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EC492-09B0-4E7A-8BBF-709789960C5F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59152-712E-4EDD-B3FB-BC2D812B6E14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37686-B985-4F02-97C4-54FF6DE0FAF2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E184E-7D43-458F-807D-15AD23C9B3B3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6CE4E-E705-4853-B0C8-AEDBE39F1139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A7468-E817-4043-9081-A7A39C12C3FC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BEEE9-71DA-4E25-A5D1-407FEF2C7C1B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39004-DE5F-4EC4-A63A-F40C01763544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BD6C-6812-441B-9436-EFE9605204A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62956-8586-4B82-A73E-F875FB10200E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0B669-81BD-446B-9B63-3F01B8E7E166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D956654A-714C-401C-9116-8A50F970223A}" type="datetime1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/>
              <a:t>Aula 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a-conjugaison.nouvelobs.com/regles/conjugaison/les-pronoms-personnels-17.ph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la-conjugaison.nouvelobs.com/du/verbe/aller.php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C168DF9-8E4E-452B-87DE-0F1089A4B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CC85D0-EC33-4914-BDE4-9BCF8CB635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41E3433-84CE-4CB8-8BE9-EE9AA6B5D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70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 dirty="0" err="1"/>
              <a:t>Intermédiaire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8987F-29C8-44C0-B57D-49B70DED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Le </a:t>
            </a:r>
            <a:r>
              <a:rPr lang="pt-BR" dirty="0" err="1"/>
              <a:t>subjonctif</a:t>
            </a:r>
            <a:r>
              <a:rPr lang="pt-BR" dirty="0"/>
              <a:t> </a:t>
            </a:r>
            <a:r>
              <a:rPr lang="pt-BR"/>
              <a:t>présent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CFF8C09-F28E-413F-ACBA-D73F8D4F0C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081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8987F-29C8-44C0-B57D-49B70DED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dirty="0"/>
              <a:t>Emploi du subjonctif présent</a:t>
            </a:r>
            <a:br>
              <a:rPr lang="fr-FR" dirty="0"/>
            </a:br>
            <a:r>
              <a:rPr lang="fr-FR" dirty="0"/>
              <a:t>Le subjonctif présent exprime une </a:t>
            </a:r>
            <a:r>
              <a:rPr lang="fr-FR" b="1" dirty="0"/>
              <a:t>action incertaine</a:t>
            </a:r>
            <a:r>
              <a:rPr lang="fr-FR" dirty="0"/>
              <a:t>, non réalisée au moment où nous nous exprimons.</a:t>
            </a:r>
            <a:br>
              <a:rPr lang="fr-FR" dirty="0"/>
            </a:br>
            <a:r>
              <a:rPr lang="fr-FR" u="sng" dirty="0"/>
              <a:t>Exemple</a:t>
            </a:r>
            <a:r>
              <a:rPr lang="fr-FR" dirty="0"/>
              <a:t> : </a:t>
            </a:r>
            <a:r>
              <a:rPr lang="fr-FR" i="1" dirty="0"/>
              <a:t>Je souhaite </a:t>
            </a:r>
            <a:r>
              <a:rPr lang="fr-FR" b="1" i="1" dirty="0"/>
              <a:t>qu'il vienne</a:t>
            </a:r>
            <a:r>
              <a:rPr lang="fr-FR" i="1" dirty="0"/>
              <a:t> en discuter.</a:t>
            </a:r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A04D4D12-4AF7-40F0-90DA-1023E8D512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6830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8987F-29C8-44C0-B57D-49B70DED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On emploie le subjonctif après les verbes suivants:</a:t>
            </a:r>
          </a:p>
          <a:p>
            <a:r>
              <a:rPr lang="fr-FR" b="1" dirty="0"/>
              <a:t>la nécessité, l'obligation</a:t>
            </a:r>
            <a:r>
              <a:rPr lang="fr-FR" dirty="0"/>
              <a:t>: il faut que, il est nécessaire / indispensable / utile que, il est important que...</a:t>
            </a:r>
          </a:p>
          <a:p>
            <a:r>
              <a:rPr lang="fr-FR" b="1" dirty="0"/>
              <a:t>la probabilité, le doute</a:t>
            </a:r>
            <a:r>
              <a:rPr lang="fr-FR" dirty="0"/>
              <a:t>: il est possible que, je doute que, je crains que, il est probable que, il est probable...</a:t>
            </a:r>
          </a:p>
          <a:p>
            <a:r>
              <a:rPr lang="fr-FR" b="1" dirty="0"/>
              <a:t>l'antériorité</a:t>
            </a:r>
            <a:r>
              <a:rPr lang="fr-FR" dirty="0"/>
              <a:t>: avant que</a:t>
            </a:r>
          </a:p>
          <a:p>
            <a:r>
              <a:rPr lang="fr-FR" b="1" dirty="0"/>
              <a:t>la volonté, le souhait</a:t>
            </a:r>
            <a:r>
              <a:rPr lang="fr-FR" dirty="0"/>
              <a:t>: je veux / voudrais que, je souhaite que, j'aimerais que, je demande que, j'exige que...</a:t>
            </a:r>
          </a:p>
          <a:p>
            <a:r>
              <a:rPr lang="fr-FR" b="1" dirty="0"/>
              <a:t>les sentiments</a:t>
            </a:r>
            <a:r>
              <a:rPr lang="fr-FR" dirty="0"/>
              <a:t>: j'aime que, j'adore...</a:t>
            </a:r>
          </a:p>
          <a:p>
            <a:r>
              <a:rPr lang="fr-FR" b="1" dirty="0"/>
              <a:t>le but</a:t>
            </a:r>
            <a:r>
              <a:rPr lang="fr-FR" dirty="0"/>
              <a:t>: pour que, afin que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14F48DE-6B93-4DE0-A056-50FD66F83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5576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pt-BR" sz="46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A3AF752-E620-4234-989B-A0D7720D6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1200"/>
              <a:t>Aula 20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2AA61B90-1F91-4086-8552-206B6A4E95D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979488" y="2156560"/>
          <a:ext cx="10233028" cy="3689470"/>
        </p:xfrm>
        <a:graphic>
          <a:graphicData uri="http://schemas.openxmlformats.org/drawingml/2006/table">
            <a:tbl>
              <a:tblPr firstRow="1" bandRow="1"/>
              <a:tblGrid>
                <a:gridCol w="1582775">
                  <a:extLst>
                    <a:ext uri="{9D8B030D-6E8A-4147-A177-3AD203B41FA5}">
                      <a16:colId xmlns:a16="http://schemas.microsoft.com/office/drawing/2014/main" val="4239854555"/>
                    </a:ext>
                  </a:extLst>
                </a:gridCol>
                <a:gridCol w="1300466">
                  <a:extLst>
                    <a:ext uri="{9D8B030D-6E8A-4147-A177-3AD203B41FA5}">
                      <a16:colId xmlns:a16="http://schemas.microsoft.com/office/drawing/2014/main" val="4176196367"/>
                    </a:ext>
                  </a:extLst>
                </a:gridCol>
                <a:gridCol w="1668631">
                  <a:extLst>
                    <a:ext uri="{9D8B030D-6E8A-4147-A177-3AD203B41FA5}">
                      <a16:colId xmlns:a16="http://schemas.microsoft.com/office/drawing/2014/main" val="2089497617"/>
                    </a:ext>
                  </a:extLst>
                </a:gridCol>
                <a:gridCol w="1320806">
                  <a:extLst>
                    <a:ext uri="{9D8B030D-6E8A-4147-A177-3AD203B41FA5}">
                      <a16:colId xmlns:a16="http://schemas.microsoft.com/office/drawing/2014/main" val="4137169859"/>
                    </a:ext>
                  </a:extLst>
                </a:gridCol>
                <a:gridCol w="1604790">
                  <a:extLst>
                    <a:ext uri="{9D8B030D-6E8A-4147-A177-3AD203B41FA5}">
                      <a16:colId xmlns:a16="http://schemas.microsoft.com/office/drawing/2014/main" val="3847177996"/>
                    </a:ext>
                  </a:extLst>
                </a:gridCol>
                <a:gridCol w="1300466">
                  <a:extLst>
                    <a:ext uri="{9D8B030D-6E8A-4147-A177-3AD203B41FA5}">
                      <a16:colId xmlns:a16="http://schemas.microsoft.com/office/drawing/2014/main" val="2297181639"/>
                    </a:ext>
                  </a:extLst>
                </a:gridCol>
                <a:gridCol w="1455094">
                  <a:extLst>
                    <a:ext uri="{9D8B030D-6E8A-4147-A177-3AD203B41FA5}">
                      <a16:colId xmlns:a16="http://schemas.microsoft.com/office/drawing/2014/main" val="1653764005"/>
                    </a:ext>
                  </a:extLst>
                </a:gridCol>
              </a:tblGrid>
              <a:tr h="438244">
                <a:tc>
                  <a:txBody>
                    <a:bodyPr/>
                    <a:lstStyle/>
                    <a:p>
                      <a:pPr algn="ctr"/>
                      <a:r>
                        <a:rPr lang="pt-BR" sz="2000" b="1" u="none" strike="noStrike">
                          <a:solidFill>
                            <a:srgbClr val="1B5D6C"/>
                          </a:solidFill>
                          <a:effectLst/>
                          <a:hlinkClick r:id="rId3"/>
                        </a:rPr>
                        <a:t>Pronoms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1</a:t>
                      </a:r>
                      <a:r>
                        <a:rPr lang="pt-BR" sz="2000" baseline="30000">
                          <a:effectLst/>
                        </a:rPr>
                        <a:t>er</a:t>
                      </a:r>
                      <a:r>
                        <a:rPr lang="pt-BR" sz="2000">
                          <a:effectLst/>
                        </a:rPr>
                        <a:t> groupe + </a:t>
                      </a:r>
                      <a:r>
                        <a:rPr lang="pt-BR" sz="2000" b="1" u="none" strike="noStrike">
                          <a:solidFill>
                            <a:srgbClr val="1B5D6C"/>
                          </a:solidFill>
                          <a:effectLst/>
                          <a:hlinkClick r:id="rId4"/>
                        </a:rPr>
                        <a:t>aller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2</a:t>
                      </a:r>
                      <a:r>
                        <a:rPr lang="pt-BR" sz="2000" baseline="30000">
                          <a:effectLst/>
                        </a:rPr>
                        <a:t>e</a:t>
                      </a:r>
                      <a:r>
                        <a:rPr lang="pt-BR" sz="2000">
                          <a:effectLst/>
                        </a:rPr>
                        <a:t> groupe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sz="2000">
                          <a:effectLst/>
                        </a:rPr>
                        <a:t>3</a:t>
                      </a:r>
                      <a:r>
                        <a:rPr lang="pt-BR" sz="2000" baseline="30000">
                          <a:effectLst/>
                        </a:rPr>
                        <a:t>e</a:t>
                      </a:r>
                      <a:r>
                        <a:rPr lang="pt-BR" sz="2000">
                          <a:effectLst/>
                        </a:rPr>
                        <a:t> groupe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8986936"/>
                  </a:ext>
                </a:extLst>
              </a:tr>
              <a:tr h="438244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que je / j'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part</a:t>
                      </a:r>
                      <a:r>
                        <a:rPr lang="pt-BR" sz="2000" b="1">
                          <a:effectLst/>
                        </a:rPr>
                        <a:t>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488327"/>
                  </a:ext>
                </a:extLst>
              </a:tr>
              <a:tr h="438244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que tu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es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-isses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isses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part</a:t>
                      </a:r>
                      <a:r>
                        <a:rPr lang="pt-BR" sz="2000" b="1">
                          <a:effectLst/>
                        </a:rPr>
                        <a:t>es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9827191"/>
                  </a:ext>
                </a:extLst>
              </a:tr>
              <a:tr h="749125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qu'il / qu'elle / qu'on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part</a:t>
                      </a:r>
                      <a:r>
                        <a:rPr lang="pt-BR" sz="2000" b="1">
                          <a:effectLst/>
                        </a:rPr>
                        <a:t>e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5509949"/>
                  </a:ext>
                </a:extLst>
              </a:tr>
              <a:tr h="438244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que nous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-ions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ions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-issions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issions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-ions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part</a:t>
                      </a:r>
                      <a:r>
                        <a:rPr lang="pt-BR" sz="2000" b="1">
                          <a:effectLst/>
                        </a:rPr>
                        <a:t>ions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4977592"/>
                  </a:ext>
                </a:extLst>
              </a:tr>
              <a:tr h="438244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que vous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-iez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iez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-issiez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issiez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-iez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part</a:t>
                      </a:r>
                      <a:r>
                        <a:rPr lang="pt-BR" sz="2000" b="1">
                          <a:effectLst/>
                        </a:rPr>
                        <a:t>iez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3083641"/>
                  </a:ext>
                </a:extLst>
              </a:tr>
              <a:tr h="749125"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qu'ils / qu'elles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-ent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mang</a:t>
                      </a:r>
                      <a:r>
                        <a:rPr lang="pt-BR" sz="2000" b="1">
                          <a:effectLst/>
                        </a:rPr>
                        <a:t>ent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-issent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fin</a:t>
                      </a:r>
                      <a:r>
                        <a:rPr lang="pt-BR" sz="2000" b="1">
                          <a:effectLst/>
                        </a:rPr>
                        <a:t>issent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>
                          <a:effectLst/>
                        </a:rPr>
                        <a:t>-ent</a:t>
                      </a: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err="1">
                          <a:effectLst/>
                        </a:rPr>
                        <a:t>part</a:t>
                      </a:r>
                      <a:r>
                        <a:rPr lang="pt-BR" sz="2000" b="1" err="1">
                          <a:effectLst/>
                        </a:rPr>
                        <a:t>ent</a:t>
                      </a:r>
                      <a:endParaRPr lang="pt-BR" sz="2000">
                        <a:effectLst/>
                      </a:endParaRPr>
                    </a:p>
                  </a:txBody>
                  <a:tcPr marL="42956" marR="42956" marT="42956" marB="42956" anchor="ctr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5113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6974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19B3503-D505-49AA-97C1-B299D58DB43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67746" y="0"/>
            <a:ext cx="8124253" cy="6858000"/>
          </a:xfrm>
          <a:prstGeom prst="rect">
            <a:avLst/>
          </a:prstGeom>
          <a:solidFill>
            <a:schemeClr val="bg1">
              <a:alpha val="20000"/>
            </a:schemeClr>
          </a:solidFill>
          <a:ln>
            <a:noFill/>
          </a:ln>
          <a:effectLst>
            <a:innerShdw blurRad="139700" dist="50800" dir="5400000">
              <a:prstClr val="black">
                <a:alpha val="2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39A2319-946A-4C65-9B7C-1F86E9B1B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4067747" cy="6857996"/>
          </a:xfrm>
          <a:prstGeom prst="rect">
            <a:avLst/>
          </a:prstGeom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889" y="1349680"/>
            <a:ext cx="2931320" cy="4449541"/>
          </a:xfrm>
        </p:spPr>
        <p:txBody>
          <a:bodyPr anchor="t">
            <a:normAutofit/>
          </a:bodyPr>
          <a:lstStyle/>
          <a:p>
            <a:r>
              <a:rPr lang="pt-BR" sz="3700">
                <a:solidFill>
                  <a:schemeClr val="tx1"/>
                </a:solidFill>
              </a:rPr>
              <a:t>Cours de Français – Niveau Intermédiaire</a:t>
            </a:r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3A498370-F1D6-40DE-A85A-F1D232A1E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89621" y="6356350"/>
            <a:ext cx="3499104" cy="365125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en-US" sz="1200"/>
              <a:t>Aula 20</a:t>
            </a:r>
          </a:p>
        </p:txBody>
      </p:sp>
      <p:graphicFrame>
        <p:nvGraphicFramePr>
          <p:cNvPr id="5" name="Espaço Reservado para Conteúdo 4">
            <a:extLst>
              <a:ext uri="{FF2B5EF4-FFF2-40B4-BE49-F238E27FC236}">
                <a16:creationId xmlns:a16="http://schemas.microsoft.com/office/drawing/2014/main" id="{F99183A2-BB30-40A8-9C80-75CC462B7CF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662106" y="1315824"/>
          <a:ext cx="6912248" cy="418538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999">
                  <a:extLst>
                    <a:ext uri="{9D8B030D-6E8A-4147-A177-3AD203B41FA5}">
                      <a16:colId xmlns:a16="http://schemas.microsoft.com/office/drawing/2014/main" val="879000068"/>
                    </a:ext>
                  </a:extLst>
                </a:gridCol>
                <a:gridCol w="680117">
                  <a:extLst>
                    <a:ext uri="{9D8B030D-6E8A-4147-A177-3AD203B41FA5}">
                      <a16:colId xmlns:a16="http://schemas.microsoft.com/office/drawing/2014/main" val="183387030"/>
                    </a:ext>
                  </a:extLst>
                </a:gridCol>
                <a:gridCol w="687939">
                  <a:extLst>
                    <a:ext uri="{9D8B030D-6E8A-4147-A177-3AD203B41FA5}">
                      <a16:colId xmlns:a16="http://schemas.microsoft.com/office/drawing/2014/main" val="3992536934"/>
                    </a:ext>
                  </a:extLst>
                </a:gridCol>
                <a:gridCol w="885739">
                  <a:extLst>
                    <a:ext uri="{9D8B030D-6E8A-4147-A177-3AD203B41FA5}">
                      <a16:colId xmlns:a16="http://schemas.microsoft.com/office/drawing/2014/main" val="40163511"/>
                    </a:ext>
                  </a:extLst>
                </a:gridCol>
                <a:gridCol w="877916">
                  <a:extLst>
                    <a:ext uri="{9D8B030D-6E8A-4147-A177-3AD203B41FA5}">
                      <a16:colId xmlns:a16="http://schemas.microsoft.com/office/drawing/2014/main" val="1038162361"/>
                    </a:ext>
                  </a:extLst>
                </a:gridCol>
                <a:gridCol w="782928">
                  <a:extLst>
                    <a:ext uri="{9D8B030D-6E8A-4147-A177-3AD203B41FA5}">
                      <a16:colId xmlns:a16="http://schemas.microsoft.com/office/drawing/2014/main" val="3942089158"/>
                    </a:ext>
                  </a:extLst>
                </a:gridCol>
                <a:gridCol w="703584">
                  <a:extLst>
                    <a:ext uri="{9D8B030D-6E8A-4147-A177-3AD203B41FA5}">
                      <a16:colId xmlns:a16="http://schemas.microsoft.com/office/drawing/2014/main" val="538234194"/>
                    </a:ext>
                  </a:extLst>
                </a:gridCol>
                <a:gridCol w="838803">
                  <a:extLst>
                    <a:ext uri="{9D8B030D-6E8A-4147-A177-3AD203B41FA5}">
                      <a16:colId xmlns:a16="http://schemas.microsoft.com/office/drawing/2014/main" val="1768880443"/>
                    </a:ext>
                  </a:extLst>
                </a:gridCol>
                <a:gridCol w="776223">
                  <a:extLst>
                    <a:ext uri="{9D8B030D-6E8A-4147-A177-3AD203B41FA5}">
                      <a16:colId xmlns:a16="http://schemas.microsoft.com/office/drawing/2014/main" val="3257005644"/>
                    </a:ext>
                  </a:extLst>
                </a:gridCol>
              </a:tblGrid>
              <a:tr h="390503"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Aller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Faire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Prendre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Pouvoir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Savoir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Venir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Vouloir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Falloir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6967347"/>
                  </a:ext>
                </a:extLst>
              </a:tr>
              <a:tr h="421972"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73690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Je / J'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prenn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puiss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sach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vienn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veuill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4360621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Tu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fass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prenn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puiss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sach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vienn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veuill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0450117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Il-Elle-On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prenn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puiss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sach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vienn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veuill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faill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e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0806728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Nous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all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puiss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sach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ven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voul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ions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4179557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Vous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all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fass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pren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puiss 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sach 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ven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 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voul</a:t>
                      </a:r>
                      <a:r>
                        <a:rPr lang="pt-BR" sz="110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-</a:t>
                      </a:r>
                      <a:r>
                        <a:rPr lang="pt-BR" sz="1100" b="1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</a:rPr>
                        <a:t> iez</a:t>
                      </a:r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8081036"/>
                  </a:ext>
                </a:extLst>
              </a:tr>
              <a:tr h="562152"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Ils-Elles</a:t>
                      </a:r>
                    </a:p>
                  </a:txBody>
                  <a:tcPr marL="160921" marR="96553" marT="96553" marB="96553">
                    <a:lnL w="12700" cmpd="sng">
                      <a:noFill/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aill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fass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prenn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puiss -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 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sach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vienn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100" b="0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veuill - </a:t>
                      </a:r>
                      <a:r>
                        <a:rPr lang="pt-BR" sz="1100" b="1" i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Roboto" panose="02000000000000000000" pitchFamily="2" charset="0"/>
                        </a:rPr>
                        <a:t>ent</a:t>
                      </a:r>
                      <a:endParaRPr lang="pt-BR" sz="1100" b="0" i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Roboto" panose="02000000000000000000" pitchFamily="2" charset="0"/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38100" cap="flat" cmpd="sng" algn="ctr">
                      <a:solidFill>
                        <a:srgbClr val="FFFFFF"/>
                      </a:solidFill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sz="110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 marL="160921" marR="96553" marT="96553" marB="96553">
                    <a:lnL w="38100" cap="flat" cmpd="sng" algn="ctr">
                      <a:solidFill>
                        <a:srgbClr val="FFFFFF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878E8B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6232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2839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8987F-29C8-44C0-B57D-49B70DED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possible que le rendez-vous </a:t>
            </a:r>
            <a:r>
              <a:rPr lang="fr-FR" i="1" dirty="0"/>
              <a:t>(être)</a:t>
            </a:r>
            <a:r>
              <a:rPr lang="fr-FR" dirty="0"/>
              <a:t>  annulé.</a:t>
            </a:r>
          </a:p>
          <a:p>
            <a:r>
              <a:rPr lang="fr-FR" dirty="0"/>
              <a:t>J’ai peur que vous ne </a:t>
            </a:r>
            <a:r>
              <a:rPr lang="fr-FR" i="1" dirty="0"/>
              <a:t>(faire)</a:t>
            </a:r>
            <a:r>
              <a:rPr lang="fr-FR" dirty="0"/>
              <a:t>  des bêtises si la baby-sitter ne vient pas ce soir.</a:t>
            </a:r>
          </a:p>
          <a:p>
            <a:r>
              <a:rPr lang="fr-FR" dirty="0"/>
              <a:t>Nous aimerions que les jumeaux </a:t>
            </a:r>
            <a:r>
              <a:rPr lang="fr-FR" i="1" dirty="0"/>
              <a:t>(avoir)</a:t>
            </a:r>
            <a:r>
              <a:rPr lang="fr-FR" dirty="0"/>
              <a:t>  le même cadeau pour leur anniversaire.</a:t>
            </a:r>
          </a:p>
          <a:p>
            <a:r>
              <a:rPr lang="fr-FR" dirty="0"/>
              <a:t>Tu avais si faim! Je suis surprise que tu ne </a:t>
            </a:r>
            <a:r>
              <a:rPr lang="fr-FR" i="1" dirty="0"/>
              <a:t>(manger)</a:t>
            </a:r>
            <a:r>
              <a:rPr lang="fr-FR" dirty="0"/>
              <a:t>  pas tout.</a:t>
            </a:r>
          </a:p>
          <a:p>
            <a:r>
              <a:rPr lang="fr-FR" dirty="0"/>
              <a:t>Nous nous levons si tard le matin qu’il arrive que nous </a:t>
            </a:r>
            <a:r>
              <a:rPr lang="fr-FR" i="1" dirty="0"/>
              <a:t>(manquer)</a:t>
            </a:r>
            <a:r>
              <a:rPr lang="fr-FR" dirty="0"/>
              <a:t>  le petit-déjeuner.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C40992F-B413-457F-8194-90DA9FEDF7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87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937381F-DB99-4AD4-9A0F-6C8979CF0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t-BR" dirty="0" err="1"/>
              <a:t>Cours</a:t>
            </a:r>
            <a:r>
              <a:rPr lang="pt-BR" dirty="0"/>
              <a:t> de </a:t>
            </a:r>
            <a:r>
              <a:rPr lang="pt-BR" dirty="0" err="1"/>
              <a:t>Français</a:t>
            </a:r>
            <a:r>
              <a:rPr lang="pt-BR" dirty="0"/>
              <a:t> – </a:t>
            </a:r>
            <a:r>
              <a:rPr lang="pt-BR" dirty="0" err="1"/>
              <a:t>Niveau</a:t>
            </a:r>
            <a:r>
              <a:rPr lang="pt-BR" dirty="0"/>
              <a:t> </a:t>
            </a:r>
            <a:r>
              <a:rPr lang="pt-BR"/>
              <a:t>Intermédiaire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558987F-29C8-44C0-B57D-49B70DED84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Il est possible que le rendez-vous soit annulé.</a:t>
            </a:r>
          </a:p>
          <a:p>
            <a:r>
              <a:rPr lang="fr-FR" dirty="0"/>
              <a:t>J’ai peur que vous ne fassiez des bêtises si la baby-sitter ne vient pas ce soir.</a:t>
            </a:r>
          </a:p>
          <a:p>
            <a:r>
              <a:rPr lang="fr-FR" dirty="0"/>
              <a:t>Nous aimerions que les jumeaux aient le même cadeau pour leur anniversaire.</a:t>
            </a:r>
          </a:p>
          <a:p>
            <a:r>
              <a:rPr lang="fr-FR" dirty="0"/>
              <a:t>Tu avais si faim! Je suis surprise que tu ne manges pas tout.</a:t>
            </a:r>
          </a:p>
          <a:p>
            <a:r>
              <a:rPr lang="fr-FR" dirty="0"/>
              <a:t>Nous nous levons si tard le matin qu’il arrive que nous manquions le petit-déjeuner.</a:t>
            </a:r>
          </a:p>
          <a:p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3E35B73-2F66-428C-B653-BE9BB1AC57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Aula 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16441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Profundidade</Template>
  <TotalTime>10</TotalTime>
  <Words>359</Words>
  <Application>Microsoft Office PowerPoint</Application>
  <PresentationFormat>Widescreen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Roboto</vt:lpstr>
      <vt:lpstr>Profundidade</vt:lpstr>
      <vt:lpstr>Cours de Français 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  <vt:lpstr>Cours de Français – Niveau Intermédiaire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Cours de Français</dc:title>
  <dc:creator>Noemia Cecilia Santos</dc:creator>
  <cp:lastModifiedBy>Noemia Cecilia Santos</cp:lastModifiedBy>
  <cp:revision>3</cp:revision>
  <dcterms:created xsi:type="dcterms:W3CDTF">2019-10-28T12:39:54Z</dcterms:created>
  <dcterms:modified xsi:type="dcterms:W3CDTF">2019-11-04T07:30:11Z</dcterms:modified>
</cp:coreProperties>
</file>