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Tahoma"/>
      <p:regular r:id="rId18"/>
      <p:bold r:id="rId19"/>
    </p:embeddedFont>
    <p:embeddedFont>
      <p:font typeface="Bodoni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jblRuUzEMkZoD1MT5LmrV5kjmZ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doni-regular.fntdata"/><Relationship Id="rId11" Type="http://schemas.openxmlformats.org/officeDocument/2006/relationships/slide" Target="slides/slide7.xml"/><Relationship Id="rId22" Type="http://schemas.openxmlformats.org/officeDocument/2006/relationships/font" Target="fonts/Bodoni-italic.fntdata"/><Relationship Id="rId10" Type="http://schemas.openxmlformats.org/officeDocument/2006/relationships/slide" Target="slides/slide6.xml"/><Relationship Id="rId21" Type="http://schemas.openxmlformats.org/officeDocument/2006/relationships/font" Target="fonts/Bodoni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Bodoni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Tahoma-bold.fntdata"/><Relationship Id="rId6" Type="http://schemas.openxmlformats.org/officeDocument/2006/relationships/slide" Target="slides/slide2.xml"/><Relationship Id="rId18" Type="http://schemas.openxmlformats.org/officeDocument/2006/relationships/font" Target="fonts/Tahom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597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CONTRATUALISMO POLÍTICO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Prof. Vitor Hugo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3633" name="adj1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3050" y="354037"/>
            <a:ext cx="9105900" cy="46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4455" y="3902026"/>
            <a:ext cx="1556631" cy="260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-17463" y="-3175"/>
            <a:ext cx="121920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3633" name="adj1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1125536" y="169114"/>
            <a:ext cx="9906001" cy="64633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JEAN-JACQUES ROUSSEAU (1712 - 1778)</a:t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381000" y="840502"/>
            <a:ext cx="11486586" cy="5586145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Tahoma"/>
              <a:buNone/>
            </a:pPr>
            <a:r>
              <a:rPr b="1" i="0" lang="pt-BR" sz="21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CONTEXTO HISTÓRICO</a:t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Noto Sans Symbols"/>
              <a:buChar char="❖"/>
            </a:pPr>
            <a:r>
              <a:rPr b="1" i="0" lang="pt-BR" sz="21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Iluminismo Radical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Noto Sans Symbols"/>
              <a:buChar char="⮚"/>
            </a:pPr>
            <a:r>
              <a:rPr b="1" i="1" lang="pt-BR" sz="21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Características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Finais do século XVIII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Forte influência para a fase jacobina da Revolução Francesa</a:t>
            </a:r>
            <a:endParaRPr/>
          </a:p>
          <a:p>
            <a:pPr indent="-209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Noto Sans Symbols"/>
              <a:buChar char="⮚"/>
            </a:pPr>
            <a:r>
              <a:rPr b="1" i="1" lang="pt-BR" sz="21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Propostas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Defesa da felicidade pública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Defesa do fim da escravidão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Possível defesa do comunismo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Retirada do caráter sagrado das leis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Noto Sans Symbols"/>
              <a:buChar char="❖"/>
            </a:pPr>
            <a:r>
              <a:rPr b="1" i="0" lang="pt-BR" sz="21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Pontos contraditórios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Noto Sans Symbols"/>
              <a:buChar char="⮚"/>
            </a:pPr>
            <a:r>
              <a:rPr b="1" i="1" lang="pt-BR" sz="21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Mary Wollstonecraft</a:t>
            </a:r>
            <a:endParaRPr b="1" i="1" sz="2100" u="sng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Jogo de sedução por conta da dependência financeira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Defesa da igualdade de oportunidades para homens e mulheres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 mente não tem gênero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/>
          <p:nvPr/>
        </p:nvSpPr>
        <p:spPr>
          <a:xfrm>
            <a:off x="-17463" y="-3175"/>
            <a:ext cx="121920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3633" name="adj1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1125536" y="169114"/>
            <a:ext cx="9906001" cy="64633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JEAN-JACQUES ROUSSEAU (1712 - 1778)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335243" y="783750"/>
            <a:ext cx="11486586" cy="5678478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50"/>
              <a:buFont typeface="Tahoma"/>
              <a:buNone/>
            </a:pPr>
            <a:r>
              <a:rPr b="1" i="0" lang="pt-BR" sz="165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O ESTADO DA NATUREZA</a:t>
            </a:r>
            <a:endParaRPr b="1" i="0" sz="165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50"/>
              <a:buFont typeface="Noto Sans Symbols"/>
              <a:buChar char="❖"/>
            </a:pPr>
            <a:r>
              <a:rPr b="1" i="0" lang="pt-BR" sz="165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Homem em seu estado natural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50"/>
              <a:buFont typeface="Noto Sans Symbols"/>
              <a:buChar char="⮚"/>
            </a:pPr>
            <a:r>
              <a:rPr b="1" i="1" lang="pt-BR" sz="165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Características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Noto Sans Symbols"/>
              <a:buChar char="✔"/>
            </a:pPr>
            <a:r>
              <a:rPr b="1" i="0" lang="pt-BR" sz="16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Construção fictícia a partir da depuração dos valores da civilização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Noto Sans Symbols"/>
              <a:buChar char="✔"/>
            </a:pPr>
            <a:r>
              <a:rPr b="1" i="0" lang="pt-BR" sz="16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Aquilo que o homem tem de universal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650"/>
              <a:buFont typeface="Noto Sans Symbols"/>
              <a:buChar char="✔"/>
            </a:pPr>
            <a:r>
              <a:rPr b="1" i="0" lang="pt-BR" sz="1650" u="none" cap="none" strike="noStrike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Conclusões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Courier New"/>
              <a:buChar char="o"/>
            </a:pPr>
            <a:r>
              <a:rPr b="1" i="0" lang="pt-BR" sz="16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Homem “amoral” – natureza humana não é boa e nem má!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Courier New"/>
              <a:buChar char="o"/>
            </a:pPr>
            <a:r>
              <a:rPr b="1" i="0" lang="pt-BR" sz="16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Razão desnecessária – o corpo e a natureza oferecem tudo o que o homem precisa</a:t>
            </a:r>
            <a:endParaRPr/>
          </a:p>
          <a:p>
            <a:pPr indent="-238125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ourier New"/>
              <a:buNone/>
            </a:pPr>
            <a:r>
              <a:t/>
            </a:r>
            <a:endParaRPr b="1" i="0" sz="165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50"/>
              <a:buFont typeface="Noto Sans Symbols"/>
              <a:buChar char="❖"/>
            </a:pPr>
            <a:r>
              <a:rPr b="1" i="0" lang="pt-BR" sz="165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Transição Natureza – Civilidade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50"/>
              <a:buFont typeface="Noto Sans Symbols"/>
              <a:buChar char="⮚"/>
            </a:pPr>
            <a:r>
              <a:rPr b="1" i="1" lang="pt-BR" sz="165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Etapas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Noto Sans Symbols"/>
              <a:buChar char="✔"/>
            </a:pPr>
            <a:r>
              <a:rPr b="1" i="0" lang="pt-BR" sz="16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Encontros sociais e produção de sentimentos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Noto Sans Symbols"/>
              <a:buChar char="✔"/>
            </a:pPr>
            <a:r>
              <a:rPr b="1" i="0" lang="pt-BR" sz="16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Sentimentos expressados em palavras convencionadas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Noto Sans Symbols"/>
              <a:buChar char="✔"/>
            </a:pPr>
            <a:r>
              <a:rPr b="1" i="0" lang="pt-BR" sz="16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Linguagem origina a vida social e a propriedade</a:t>
            </a:r>
            <a:endParaRPr/>
          </a:p>
          <a:p>
            <a:pPr indent="-238125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None/>
            </a:pPr>
            <a:r>
              <a:t/>
            </a:r>
            <a:endParaRPr b="1" i="0" sz="165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50"/>
              <a:buFont typeface="Noto Sans Symbols"/>
              <a:buChar char="⮚"/>
            </a:pPr>
            <a:r>
              <a:rPr b="1" i="1" lang="pt-BR" sz="165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Críticas aos pensadores anteriores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650"/>
              <a:buFont typeface="Noto Sans Symbols"/>
              <a:buChar char="✔"/>
            </a:pPr>
            <a:r>
              <a:rPr b="1" i="0" lang="pt-BR" sz="1650" u="none" cap="none" strike="noStrike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Thomas Hobbes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Courier New"/>
              <a:buChar char="o"/>
            </a:pPr>
            <a:r>
              <a:rPr b="1" i="0" lang="pt-BR" sz="16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Anacronismo ao considerar o medo como elemento constitutivo do homem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Courier New"/>
              <a:buChar char="o"/>
            </a:pPr>
            <a:r>
              <a:rPr b="1" i="0" lang="pt-BR" sz="16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Medo para Rousseau enquanto criação social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650"/>
              <a:buFont typeface="Noto Sans Symbols"/>
              <a:buChar char="✔"/>
            </a:pPr>
            <a:r>
              <a:rPr b="1" i="0" lang="pt-BR" sz="1650" u="none" cap="none" strike="noStrike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John Locke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Courier New"/>
              <a:buChar char="o"/>
            </a:pPr>
            <a:r>
              <a:rPr b="1" i="0" lang="pt-BR" sz="16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Anacronismo ao considerar a propriedade como natural ao homem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Courier New"/>
              <a:buChar char="o"/>
            </a:pPr>
            <a:r>
              <a:rPr b="1" i="0" lang="pt-BR" sz="16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Propriedade para Rousseau enquanto criação da linguagem e, portanto, da sociedade</a:t>
            </a:r>
            <a:endParaRPr/>
          </a:p>
        </p:txBody>
      </p:sp>
      <p:pic>
        <p:nvPicPr>
          <p:cNvPr descr="Voltar" id="181" name="Google Shape;1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37395">
            <a:off x="8329652" y="1920355"/>
            <a:ext cx="957966" cy="565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 txBox="1"/>
          <p:nvPr/>
        </p:nvSpPr>
        <p:spPr>
          <a:xfrm>
            <a:off x="9363476" y="1667317"/>
            <a:ext cx="2057400" cy="400110"/>
          </a:xfrm>
          <a:prstGeom prst="rect">
            <a:avLst/>
          </a:prstGeom>
          <a:noFill/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FF00"/>
                </a:solidFill>
                <a:latin typeface="Bodoni"/>
                <a:ea typeface="Bodoni"/>
                <a:cs typeface="Bodoni"/>
                <a:sym typeface="Bodoni"/>
              </a:rPr>
              <a:t>BOM SELVAGEM</a:t>
            </a:r>
            <a:endParaRPr/>
          </a:p>
        </p:txBody>
      </p:sp>
      <p:pic>
        <p:nvPicPr>
          <p:cNvPr descr="Voltar" id="183" name="Google Shape;1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09975">
            <a:off x="6154118" y="3218485"/>
            <a:ext cx="957966" cy="565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 txBox="1"/>
          <p:nvPr/>
        </p:nvSpPr>
        <p:spPr>
          <a:xfrm>
            <a:off x="7173380" y="3158043"/>
            <a:ext cx="2580220" cy="400110"/>
          </a:xfrm>
          <a:prstGeom prst="rect">
            <a:avLst/>
          </a:prstGeom>
          <a:noFill/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FF00"/>
                </a:solidFill>
                <a:latin typeface="Bodoni"/>
                <a:ea typeface="Bodoni"/>
                <a:cs typeface="Bodoni"/>
                <a:sym typeface="Bodoni"/>
              </a:rPr>
              <a:t>PERFECTIBILIDADE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-17463" y="-3175"/>
            <a:ext cx="121920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3633" name="adj1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1125536" y="169114"/>
            <a:ext cx="9906001" cy="64633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JEAN-JACQUES ROUSSEAU (1712 - 1778)</a:t>
            </a:r>
            <a:endParaRPr/>
          </a:p>
        </p:txBody>
      </p:sp>
      <p:sp>
        <p:nvSpPr>
          <p:cNvPr id="192" name="Google Shape;192;p12"/>
          <p:cNvSpPr txBox="1"/>
          <p:nvPr/>
        </p:nvSpPr>
        <p:spPr>
          <a:xfrm>
            <a:off x="335243" y="783750"/>
            <a:ext cx="11486586" cy="5586145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Tahoma"/>
              <a:buNone/>
            </a:pPr>
            <a:r>
              <a:rPr b="1" i="0" lang="pt-BR" sz="21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O ESTADO CIVIL</a:t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Noto Sans Symbols"/>
              <a:buChar char="❖"/>
            </a:pPr>
            <a:r>
              <a:rPr b="1" i="0" lang="pt-BR" sz="21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Consequências do nascimento da civilização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Noto Sans Symbols"/>
              <a:buChar char="⮚"/>
            </a:pPr>
            <a:r>
              <a:rPr b="1" i="1" lang="pt-BR" sz="21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Homem artificial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Desigualdade social e infelicidade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Ricos – isolamento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Pobres – ausência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Inveja, cobiça, comparação e competição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Méritos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Ruptura com a ideia de pecado original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Males enquanto construções sociais</a:t>
            </a:r>
            <a:endParaRPr/>
          </a:p>
          <a:p>
            <a:pPr indent="-209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None/>
            </a:pPr>
            <a:r>
              <a:t/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Noto Sans Symbols"/>
              <a:buChar char="❖"/>
            </a:pPr>
            <a:r>
              <a:rPr b="1" i="0" lang="pt-BR" sz="21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Propostas rousseaunianas</a:t>
            </a:r>
            <a:endParaRPr b="1" i="0" sz="2100" u="sng" cap="none" strike="noStrike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Noto Sans Symbols"/>
              <a:buChar char="⮚"/>
            </a:pPr>
            <a:r>
              <a:rPr b="1" i="1" lang="pt-BR" sz="21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Propriedade privada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Limitação para a propriedade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Raiz dos problemas sociais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Ocupação a partir da necessidade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Retorno à abundância oferecida pela natureza e retirada pela civilização</a:t>
            </a:r>
            <a:endParaRPr/>
          </a:p>
        </p:txBody>
      </p:sp>
      <p:pic>
        <p:nvPicPr>
          <p:cNvPr descr="Voltar" id="193" name="Google Shape;1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37188">
            <a:off x="5084050" y="2067144"/>
            <a:ext cx="957966" cy="56508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2"/>
          <p:cNvSpPr txBox="1"/>
          <p:nvPr/>
        </p:nvSpPr>
        <p:spPr>
          <a:xfrm>
            <a:off x="6430937" y="1536969"/>
            <a:ext cx="2408264" cy="1631216"/>
          </a:xfrm>
          <a:prstGeom prst="rect">
            <a:avLst/>
          </a:prstGeom>
          <a:noFill/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FF00"/>
                </a:solidFill>
                <a:latin typeface="Bodoni"/>
                <a:ea typeface="Bodoni"/>
                <a:cs typeface="Bodoni"/>
                <a:sym typeface="Bodoni"/>
              </a:rPr>
              <a:t>O HOMEM NASCE LIVRE, E POR TODA PARTE ENCONTRA-SE A FERROS</a:t>
            </a:r>
            <a:endParaRPr/>
          </a:p>
        </p:txBody>
      </p:sp>
      <p:pic>
        <p:nvPicPr>
          <p:cNvPr descr="Voltar" id="195" name="Google Shape;1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37188">
            <a:off x="5408744" y="4826051"/>
            <a:ext cx="957966" cy="56508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2"/>
          <p:cNvSpPr txBox="1"/>
          <p:nvPr/>
        </p:nvSpPr>
        <p:spPr>
          <a:xfrm>
            <a:off x="6443832" y="4312426"/>
            <a:ext cx="2408264" cy="1323439"/>
          </a:xfrm>
          <a:prstGeom prst="rect">
            <a:avLst/>
          </a:prstGeom>
          <a:noFill/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FF00"/>
                </a:solidFill>
                <a:latin typeface="Bodoni"/>
                <a:ea typeface="Bodoni"/>
                <a:cs typeface="Bodoni"/>
                <a:sym typeface="Bodoni"/>
              </a:rPr>
              <a:t>IGUALDADE DE OPORTUNIDADES ≠ IGUALDADE ECONÔMICA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/>
          <p:nvPr/>
        </p:nvSpPr>
        <p:spPr>
          <a:xfrm>
            <a:off x="-17463" y="-3175"/>
            <a:ext cx="121920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3633" name="adj1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1125536" y="169114"/>
            <a:ext cx="9906001" cy="64633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JEAN-JACQUES ROUSSEAU (1712 - 1778)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>
            <a:off x="335243" y="783750"/>
            <a:ext cx="11486586" cy="5586145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Tahoma"/>
              <a:buNone/>
            </a:pPr>
            <a:r>
              <a:rPr b="1" i="0" lang="pt-BR" sz="21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O ESTADO CIVIL</a:t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Noto Sans Symbols"/>
              <a:buChar char="❖"/>
            </a:pPr>
            <a:r>
              <a:rPr b="1" i="0" lang="pt-BR" sz="21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Propostas rousseaunianas</a:t>
            </a:r>
            <a:endParaRPr b="1" i="0" sz="2100" u="sng" cap="none" strike="noStrike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Noto Sans Symbols"/>
              <a:buChar char="⮚"/>
            </a:pPr>
            <a:r>
              <a:rPr b="1" i="1" lang="pt-BR" sz="21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Contrato Social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Vontade Geral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Contrato feito em liberdade e negando a força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Vontade das pessoas depois da depuração / discussão</a:t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Diferenças anuladas e prevalência do “Bem Comum”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Ressalvas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Governo representativo não demonstra a “Vontade Geral”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Democracia perfeita apenas em sua modalidade direta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Impossibilidade em grandes populações</a:t>
            </a:r>
            <a:endParaRPr/>
          </a:p>
          <a:p>
            <a:pPr indent="-209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Educação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Dispositivo para se livrar dos males da civilização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Capaz de inculcar nos homens os valores do bem comum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o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Valores da comunidade colocados acima dos interesses individuais</a:t>
            </a:r>
            <a:endParaRPr/>
          </a:p>
        </p:txBody>
      </p:sp>
      <p:pic>
        <p:nvPicPr>
          <p:cNvPr descr="Voltar" id="205" name="Google Shape;2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96418">
            <a:off x="7771872" y="2478004"/>
            <a:ext cx="957966" cy="56508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3"/>
          <p:cNvSpPr txBox="1"/>
          <p:nvPr/>
        </p:nvSpPr>
        <p:spPr>
          <a:xfrm>
            <a:off x="8803952" y="2364067"/>
            <a:ext cx="1921369" cy="400110"/>
          </a:xfrm>
          <a:prstGeom prst="rect">
            <a:avLst/>
          </a:prstGeom>
          <a:noFill/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FF00"/>
                </a:solidFill>
                <a:latin typeface="Bodoni"/>
                <a:ea typeface="Bodoni"/>
                <a:cs typeface="Bodoni"/>
                <a:sym typeface="Bodoni"/>
              </a:rPr>
              <a:t>ESTADO LAICO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3633" name="adj1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63537" y="864387"/>
            <a:ext cx="11447462" cy="5632311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b="1" i="0" lang="pt-BR" sz="20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DEFINIÇÃO E OBJETIVOS</a:t>
            </a:r>
            <a:endParaRPr b="1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Acordo expresso entre os indivíduos subordinados e seus governantes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Proposta de fim do Estado Natural e início do Estado Social e Político (Civil)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Garantir a manutenção dos direitos dos homens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b="1" i="0" lang="pt-BR" sz="20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CAMINHOS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Combate ao poder real assentado no direito divino dos monarcas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Proposta de um governo jusnaturalista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Retirar a autoridade política do patamar divino, imaterial e submetê-la às condições naturais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b="1" i="0" lang="pt-BR" sz="20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PRINCIPAIS REPRESENTANTES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Thomas Hobbes, John Locke e Jean-Jacques Rousseau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❖"/>
            </a:pPr>
            <a:r>
              <a:rPr b="1" i="0" lang="pt-BR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Pontos em comum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Mesma premissa para o surgimento do Estado Civil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❖"/>
            </a:pPr>
            <a:r>
              <a:rPr b="1" i="0" lang="pt-BR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Pontos de discordância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Papel atribuído à liberdade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Proposta política decorrente da problemática social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2791617" y="179919"/>
            <a:ext cx="6591301" cy="64633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CONSIDERAÇÕES INICIAIS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17463" y="-3175"/>
            <a:ext cx="121920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3633" name="adj1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ma imagem contendo homem, pessoa, gravata&#10;&#10;Descrição gerada com muito alta confiança"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840502"/>
            <a:ext cx="4397832" cy="391438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2791617" y="210235"/>
            <a:ext cx="7647783" cy="64633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THOMAS HOBBES (1588 – 1679)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5029200" y="840502"/>
            <a:ext cx="6838385" cy="5509200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Tahoma"/>
              <a:buNone/>
            </a:pPr>
            <a:r>
              <a:rPr b="1" i="0" lang="pt-BR" sz="22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VIDA E OBRA</a:t>
            </a:r>
            <a:endParaRPr b="1" i="0" sz="2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Font typeface="Noto Sans Symbols"/>
              <a:buChar char="❖"/>
            </a:pPr>
            <a:r>
              <a:rPr b="1" i="0" lang="pt-BR" sz="22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Biografia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1" i="0" lang="pt-BR" sz="2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Nascimento durante o governo de Elizabeth I e o confronto com a “Invencível Armada”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1" i="0" lang="pt-BR" sz="2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“Minha mãe pariu a mim e ao medo”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1" i="0" lang="pt-BR" sz="2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Necessidade de um Estado Forte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Font typeface="Noto Sans Symbols"/>
              <a:buChar char="❖"/>
            </a:pPr>
            <a:r>
              <a:rPr b="1" i="0" lang="pt-BR" sz="22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Contratualismo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1" i="0" lang="pt-BR" sz="2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Defensor do Absolutismo em suas conclusões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1" i="0" lang="pt-BR" sz="2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Argumentação liberal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1" i="0" lang="pt-BR" sz="2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Obra escrita em meio à Revolução Puritana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Font typeface="Noto Sans Symbols"/>
              <a:buChar char="❖"/>
            </a:pPr>
            <a:r>
              <a:rPr b="1" i="0" lang="pt-BR" sz="22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Maiores méritos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1" i="0" lang="pt-BR" sz="2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Absolutismo distante da Teologia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1" i="0" lang="pt-BR" sz="2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Compreensão do Estado a partir do indivíduo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-17463" y="-3175"/>
            <a:ext cx="121920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3633" name="adj1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2791617" y="210235"/>
            <a:ext cx="7647783" cy="64633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THOMAS HOBBES (1588 – 1679)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381000" y="840502"/>
            <a:ext cx="11486585" cy="5632311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b="1" i="0" lang="pt-BR" sz="20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O LEVIATÃ</a:t>
            </a:r>
            <a:endParaRPr b="1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❖"/>
            </a:pPr>
            <a:r>
              <a:rPr b="1" i="0" lang="pt-BR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Estado Natural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Char char="⮚"/>
            </a:pPr>
            <a:r>
              <a:rPr b="1" i="1" lang="pt-BR" sz="20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Como o homem vive sem Estado / Governo?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Ser humano enquanto animal medroso e interesseiro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Ações humanas voltadas para se livrar do medo (Dinheiro, Poder, Prestígio, Vaidade)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Consequências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Violência, brutalidade, vida pouco longeva e busca incessante por poder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❖"/>
            </a:pPr>
            <a:r>
              <a:rPr b="1" i="0" lang="pt-BR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Justificativa para o Leviatã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Char char="⮚"/>
            </a:pPr>
            <a:r>
              <a:rPr b="1" i="1" lang="pt-BR" sz="20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Concentração de poderes?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Poder enquanto recurso para se livrar do medo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Felicidade apenas através da comparação (Poder exclusivo para alguns)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❖"/>
            </a:pPr>
            <a:r>
              <a:rPr b="1" i="0" lang="pt-BR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O Estado Absolutista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Char char="⮚"/>
            </a:pPr>
            <a:r>
              <a:rPr b="1" i="1" lang="pt-BR" sz="20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O contrato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Renúncia da liberdade política individual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Criação de um Estado absolutista (monarquia ou assembleia)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Garantia de segurança</a:t>
            </a:r>
            <a:endParaRPr/>
          </a:p>
        </p:txBody>
      </p:sp>
      <p:pic>
        <p:nvPicPr>
          <p:cNvPr descr="Voltar"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41651">
            <a:off x="10057229" y="2583606"/>
            <a:ext cx="1031901" cy="70248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9469254" y="3262891"/>
            <a:ext cx="2286000" cy="707886"/>
          </a:xfrm>
          <a:prstGeom prst="rect">
            <a:avLst/>
          </a:prstGeom>
          <a:noFill/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FF00"/>
                </a:solidFill>
                <a:latin typeface="Bodoni"/>
                <a:ea typeface="Bodoni"/>
                <a:cs typeface="Bodoni"/>
                <a:sym typeface="Bodoni"/>
              </a:rPr>
              <a:t>O HOMEM É O LOBO DO HOMEM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-17463" y="-3175"/>
            <a:ext cx="121920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3633" name="adj1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2791617" y="210235"/>
            <a:ext cx="7647783" cy="64633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THOMAS HOBBES (1588 – 1679)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4724400" y="840502"/>
            <a:ext cx="7143185" cy="5586145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Tahoma"/>
              <a:buNone/>
            </a:pPr>
            <a:r>
              <a:rPr b="1" i="0" lang="pt-BR" sz="21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O LEVIATÃ</a:t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Noto Sans Symbols"/>
              <a:buChar char="❖"/>
            </a:pPr>
            <a:r>
              <a:rPr b="1" i="0" lang="pt-BR" sz="21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Riscos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Noto Sans Symbols"/>
              <a:buChar char="⮚"/>
            </a:pPr>
            <a:r>
              <a:rPr b="1" i="1" lang="pt-BR" sz="21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Rei absolutista vai garantir a segurança?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Resistência dos súditos no caso do rei tentar violar os direitos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 governante também tem medo. Por isso, ele vai respeitar os súditos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 medo da morte cria o governo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 guerra na ausência de governo cria a paz</a:t>
            </a:r>
            <a:endParaRPr/>
          </a:p>
          <a:p>
            <a:pPr indent="-209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Noto Sans Symbols"/>
              <a:buChar char="⮚"/>
            </a:pPr>
            <a:r>
              <a:rPr b="1" i="1" lang="pt-BR" sz="21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Perdas e ganhos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⮚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Liberdades políticas abdicadas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⮚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Demais liberdades garantidas</a:t>
            </a:r>
            <a:endParaRPr/>
          </a:p>
          <a:p>
            <a:pPr indent="-209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Noto Sans Symbols"/>
              <a:buChar char="❖"/>
            </a:pPr>
            <a:r>
              <a:rPr b="1" i="0" lang="pt-BR" sz="21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Críticas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⮚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 poder vem do povo e serve ao povo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⮚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Desprezo pelo direito divino dos Reis</a:t>
            </a:r>
            <a:endParaRPr/>
          </a:p>
        </p:txBody>
      </p:sp>
      <p:pic>
        <p:nvPicPr>
          <p:cNvPr descr="Foto em preto e branco de homem com arma na mão&#10;&#10;Descrição gerada automaticamente"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145" y="856566"/>
            <a:ext cx="3948647" cy="4523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/>
          <p:nvPr/>
        </p:nvSpPr>
        <p:spPr>
          <a:xfrm>
            <a:off x="-17463" y="-3175"/>
            <a:ext cx="121920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3633" name="adj1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2791617" y="210235"/>
            <a:ext cx="7647783" cy="64633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JOHN LOCKE (1632 – 1704)</a:t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4219802" y="840502"/>
            <a:ext cx="7647784" cy="5632311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b="1" i="0" lang="pt-BR" sz="20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PENSAMENTO LIBERAL POLÍTICO</a:t>
            </a:r>
            <a:endParaRPr b="1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❖"/>
            </a:pPr>
            <a:r>
              <a:rPr b="1" i="0" lang="pt-BR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Origem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Inglaterra, século XVII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Segundo Tratado Sobre o Direito Civil (livro anônimo)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Última queima de livros da Inglaterra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Livro pouco anterior à Revolução Gloriosa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Termo liberal surge posteriormente (Espanha em 1820)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❖"/>
            </a:pPr>
            <a:r>
              <a:rPr b="1" i="0" lang="pt-BR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Contraponto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Char char="⮚"/>
            </a:pPr>
            <a:r>
              <a:rPr b="1" i="1" lang="pt-BR" sz="20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Críticas ao pensador Robert Filmer</a:t>
            </a:r>
            <a:endParaRPr b="1" i="1" sz="2000" u="sng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“Direito Divino dos Reis”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Governantes enquanto “pais”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Governos antigos e instituídos pela força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Char char="⮚"/>
            </a:pPr>
            <a:r>
              <a:rPr b="1" i="1" lang="pt-BR" sz="20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Respostas de Locke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 poder dos governantes não vem de Deus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Poder do governo não é paterno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 tempo, a violência e a ancestralidade não criam direitos</a:t>
            </a:r>
            <a:endParaRPr/>
          </a:p>
        </p:txBody>
      </p:sp>
      <p:pic>
        <p:nvPicPr>
          <p:cNvPr descr="Uma imagem contendo homem&#10;&#10;Descrição gerada com alta confiança"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415" y="819400"/>
            <a:ext cx="3790385" cy="3209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-17463" y="-3175"/>
            <a:ext cx="121920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3633" name="adj1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2791617" y="210235"/>
            <a:ext cx="7647783" cy="64633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JOHN LOCKE (1632 – 1704)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381000" y="840502"/>
            <a:ext cx="11486585" cy="5586145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700"/>
              <a:buFont typeface="Tahoma"/>
              <a:buNone/>
            </a:pPr>
            <a:r>
              <a:rPr b="1" i="0" lang="pt-BR" sz="17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JUSNATURALISMO</a:t>
            </a:r>
            <a:endParaRPr b="1" i="0" sz="17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700"/>
              <a:buFont typeface="Noto Sans Symbols"/>
              <a:buChar char="❖"/>
            </a:pPr>
            <a:r>
              <a:rPr b="1" i="0" lang="pt-BR" sz="17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Princípios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1" i="0" lang="pt-BR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Natureza enquanto fonte de direitos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1" i="0" lang="pt-BR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Defesa da liberdade, da vida, da igualdade</a:t>
            </a:r>
            <a:endParaRPr b="1" i="0" sz="1700" u="none" cap="none" strike="noStrike">
              <a:solidFill>
                <a:srgbClr val="F4B08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1" i="0" lang="pt-BR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 trabalho sobre a natureza se transforma em propriedade (bens)</a:t>
            </a:r>
            <a:endParaRPr/>
          </a:p>
          <a:p>
            <a:pPr indent="-234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700"/>
              <a:buFont typeface="Noto Sans Symbols"/>
              <a:buChar char="❖"/>
            </a:pPr>
            <a:r>
              <a:rPr b="1" i="0" lang="pt-BR" sz="17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Origem do Estado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700"/>
              <a:buFont typeface="Noto Sans Symbols"/>
              <a:buChar char="⮚"/>
            </a:pPr>
            <a:r>
              <a:rPr b="1" i="1" lang="pt-BR" sz="17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Inconvenientes</a:t>
            </a:r>
            <a:endParaRPr b="1" i="1" sz="1700" u="sng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✔"/>
            </a:pPr>
            <a:r>
              <a:rPr b="1" i="0" lang="pt-BR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Natureza transfere para o homem o legado da defesa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✔"/>
            </a:pPr>
            <a:r>
              <a:rPr b="1" i="0" lang="pt-BR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Punição na natureza pode ser desproporcional ao crime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700"/>
              <a:buFont typeface="Noto Sans Symbols"/>
              <a:buChar char="⮚"/>
            </a:pPr>
            <a:r>
              <a:rPr b="1" i="1" lang="pt-BR" sz="17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Solução (Contrato)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✔"/>
            </a:pPr>
            <a:r>
              <a:rPr b="1" i="0" lang="pt-BR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 homem abdica do seu direito de punição em prol de um governo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✔"/>
            </a:pPr>
            <a:r>
              <a:rPr b="1" i="0" lang="pt-BR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Criação de leis que garantam a proteção dos direitos naturais (Propriedades Individuais)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✔"/>
            </a:pPr>
            <a:r>
              <a:rPr b="1" i="0" lang="pt-BR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Executivo subordinado ao Legislativo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✔"/>
            </a:pPr>
            <a:r>
              <a:rPr b="1" i="0" lang="pt-BR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Poder Federativo para cuidar das relações entre os países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700"/>
              <a:buFont typeface="Noto Sans Symbols"/>
              <a:buChar char="❖"/>
            </a:pPr>
            <a:r>
              <a:rPr b="1" i="0" lang="pt-BR" sz="17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Considerações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1" i="0" lang="pt-BR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Só há liberdade onde existe lei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1" i="0" lang="pt-BR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Liberdade: fazer tudo dentro dos seus limites (sem prejuízo ao próximo)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1" i="0" lang="pt-BR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Igualdade enquanto igualdade de direitos naturais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1" i="0" lang="pt-BR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Caso os governos violem os direitos naturais, eles devem ser derrubados</a:t>
            </a:r>
            <a:endParaRPr/>
          </a:p>
        </p:txBody>
      </p:sp>
      <p:pic>
        <p:nvPicPr>
          <p:cNvPr descr="Voltar"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08591">
            <a:off x="5401648" y="1135591"/>
            <a:ext cx="1031901" cy="70248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/>
          <p:nvPr/>
        </p:nvSpPr>
        <p:spPr>
          <a:xfrm>
            <a:off x="6583856" y="1025021"/>
            <a:ext cx="2286000" cy="707886"/>
          </a:xfrm>
          <a:prstGeom prst="rect">
            <a:avLst/>
          </a:prstGeom>
          <a:noFill/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FF00"/>
                </a:solidFill>
                <a:latin typeface="Bodoni"/>
                <a:ea typeface="Bodoni"/>
                <a:cs typeface="Bodoni"/>
                <a:sym typeface="Bodoni"/>
              </a:rPr>
              <a:t>PROPRIEDADE INDIVIDUAL</a:t>
            </a:r>
            <a:endParaRPr/>
          </a:p>
        </p:txBody>
      </p:sp>
      <p:pic>
        <p:nvPicPr>
          <p:cNvPr descr="Voltar"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08591">
            <a:off x="6655179" y="4773853"/>
            <a:ext cx="1031901" cy="70248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7772193" y="4572000"/>
            <a:ext cx="2286000" cy="707886"/>
          </a:xfrm>
          <a:prstGeom prst="rect">
            <a:avLst/>
          </a:prstGeom>
          <a:noFill/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FF00"/>
                </a:solidFill>
                <a:latin typeface="Bodoni"/>
                <a:ea typeface="Bodoni"/>
                <a:cs typeface="Bodoni"/>
                <a:sym typeface="Bodoni"/>
              </a:rPr>
              <a:t>IGUALDADE INDIVIDUAL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-17463" y="-3175"/>
            <a:ext cx="121920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3633" name="adj1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2791617" y="210235"/>
            <a:ext cx="7647783" cy="64633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JOHN LOCKE (1632 – 1704)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381001" y="840502"/>
            <a:ext cx="11353800" cy="5324535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b="1" i="0" lang="pt-BR" sz="20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VISÃO ECONÔMICA</a:t>
            </a:r>
            <a:endParaRPr b="1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❖"/>
            </a:pPr>
            <a:r>
              <a:rPr b="1" i="0" lang="pt-BR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Trabalho e Propriedade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Propriedade privada proveniente do trabalho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Ao comprar o trabalho de alguém, os frutos desse trabalho pertencem ao comprador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Riqueza resultante do trabalho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❖"/>
            </a:pPr>
            <a:r>
              <a:rPr b="1" i="0" lang="pt-BR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Comércio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Char char="⮚"/>
            </a:pPr>
            <a:r>
              <a:rPr b="1" i="1" lang="pt-BR" sz="20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Moeda</a:t>
            </a:r>
            <a:endParaRPr b="1" i="1" sz="2000" u="sng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Moeda criada para evitar desperdício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Dinheiro enquanto parâmetro para trocar artigos que têm o seu valor a partir do trabalho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 trabalho </a:t>
            </a:r>
            <a:r>
              <a:rPr b="1" i="0" lang="pt-BR" sz="2000" u="none" cap="none" strike="noStrike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CRIA</a:t>
            </a: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o valor das coisas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Acúmulo de metal para evitar o acúmulo de comidas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❖"/>
            </a:pPr>
            <a:r>
              <a:rPr b="1" i="0" lang="pt-BR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Considerações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b="1" i="0" lang="pt-BR" sz="2000" u="none" cap="none" strike="noStrike">
                <a:solidFill>
                  <a:srgbClr val="F4B081"/>
                </a:solidFill>
                <a:latin typeface="Tahoma"/>
                <a:ea typeface="Tahoma"/>
                <a:cs typeface="Tahoma"/>
                <a:sym typeface="Tahoma"/>
              </a:rPr>
              <a:t>propriedade privada </a:t>
            </a: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nasce do trabalho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pt-BR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Após o nascimento da moeda, a propriedade se desvincula do trabalho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>
            <a:off x="-17463" y="-3175"/>
            <a:ext cx="121920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3633" name="adj1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1125536" y="169114"/>
            <a:ext cx="9906001" cy="64633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JEAN-JACQUES ROUSSEAU (1712 - 1778)</a:t>
            </a:r>
            <a:endParaRPr/>
          </a:p>
        </p:txBody>
      </p:sp>
      <p:sp>
        <p:nvSpPr>
          <p:cNvPr id="163" name="Google Shape;163;p9"/>
          <p:cNvSpPr txBox="1"/>
          <p:nvPr/>
        </p:nvSpPr>
        <p:spPr>
          <a:xfrm>
            <a:off x="3886200" y="840502"/>
            <a:ext cx="7981386" cy="5586145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Tahoma"/>
              <a:buNone/>
            </a:pPr>
            <a:r>
              <a:rPr b="1" i="0" lang="pt-BR" sz="21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VIDA E OBRA</a:t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Noto Sans Symbols"/>
              <a:buChar char="❖"/>
            </a:pPr>
            <a:r>
              <a:rPr b="1" i="0" lang="pt-BR" sz="21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Trajetória pessoal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⮚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Nascido em Genebra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⮚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Órfão de mãe e filho de um pai humilde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⮚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Solitário e com trajetória profissional errante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⮚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Choques com Voltaire e David Hume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⮚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Fama após tratados sobre a natureza humana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Noto Sans Symbols"/>
              <a:buChar char="❖"/>
            </a:pPr>
            <a:r>
              <a:rPr b="1" i="0" lang="pt-BR" sz="21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Polêmica iluminista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Noto Sans Symbols"/>
              <a:buChar char="⮚"/>
            </a:pPr>
            <a:r>
              <a:rPr b="1" i="1" lang="pt-BR" sz="21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Rousseau é Iluminista?</a:t>
            </a:r>
            <a:endParaRPr b="1" i="1" sz="2100" u="sng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Frequenta os ciclos iluministas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Participa da preparação da Enciclopédia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Noto Sans Symbols"/>
              <a:buChar char="⮚"/>
            </a:pPr>
            <a:r>
              <a:rPr b="1" i="1" lang="pt-BR" sz="21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Rousseau não é Iluminista?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Crítico da civilização e do progresso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Defensor da democracia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Crítico das ciências enquanto caminho para a evolução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✔"/>
            </a:pPr>
            <a:r>
              <a:rPr b="1" i="0" lang="pt-BR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Defensor dos sentimentos (pré-romântico)</a:t>
            </a:r>
            <a:endParaRPr/>
          </a:p>
        </p:txBody>
      </p:sp>
      <p:pic>
        <p:nvPicPr>
          <p:cNvPr descr="Homem de barba e bigode&#10;&#10;Descrição gerada automaticamente"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414" y="815445"/>
            <a:ext cx="3409386" cy="322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2016-10-23T18:11:00Z</dcterms:created>
  <dc:creator>Hélio Sbroion Rocha</dc:creator>
</cp:coreProperties>
</file>