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87" r:id="rId5"/>
    <p:sldId id="259" r:id="rId6"/>
    <p:sldId id="290" r:id="rId7"/>
    <p:sldId id="288" r:id="rId8"/>
    <p:sldId id="291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89" r:id="rId19"/>
    <p:sldId id="293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5" r:id="rId35"/>
    <p:sldId id="292" r:id="rId36"/>
    <p:sldId id="286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1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0CB1AA-CA00-4215-9528-F89C92E04A2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67A00E4-F638-4D15-A9AA-5AC0F54CE072}">
      <dgm:prSet/>
      <dgm:spPr/>
      <dgm:t>
        <a:bodyPr/>
        <a:lstStyle/>
        <a:p>
          <a:r>
            <a:rPr lang="pt-BR"/>
            <a:t>A partir de 1834, após a morte de D. Pedro I em Portugal, os restauradores e os liberais exaltados tiveram seu poder cada vez mais reduzido.</a:t>
          </a:r>
          <a:endParaRPr lang="en-US"/>
        </a:p>
      </dgm:t>
    </dgm:pt>
    <dgm:pt modelId="{26C36B19-DF37-4904-BFA7-18EC3E0CEC86}" type="parTrans" cxnId="{D5EFDB66-76FD-4BD9-8011-7731BD5AC730}">
      <dgm:prSet/>
      <dgm:spPr/>
      <dgm:t>
        <a:bodyPr/>
        <a:lstStyle/>
        <a:p>
          <a:endParaRPr lang="en-US"/>
        </a:p>
      </dgm:t>
    </dgm:pt>
    <dgm:pt modelId="{CBFF90F1-6909-4A14-88DB-D6DDF9BCC42B}" type="sibTrans" cxnId="{D5EFDB66-76FD-4BD9-8011-7731BD5AC730}">
      <dgm:prSet/>
      <dgm:spPr/>
      <dgm:t>
        <a:bodyPr/>
        <a:lstStyle/>
        <a:p>
          <a:endParaRPr lang="en-US"/>
        </a:p>
      </dgm:t>
    </dgm:pt>
    <dgm:pt modelId="{0A843B98-1EE5-47E9-BBE1-F303B7FFF847}">
      <dgm:prSet/>
      <dgm:spPr/>
      <dgm:t>
        <a:bodyPr/>
        <a:lstStyle/>
        <a:p>
          <a:r>
            <a:rPr lang="pt-BR"/>
            <a:t>A cena politica brasileira passou então a ser dominada pela ala dos progressistas e a dos regressistas, resultantes da cisão do grupo dos moderados.</a:t>
          </a:r>
          <a:endParaRPr lang="en-US"/>
        </a:p>
      </dgm:t>
    </dgm:pt>
    <dgm:pt modelId="{B3ED08ED-3825-4CEB-A9D9-37C362C275A4}" type="parTrans" cxnId="{8C1A0D8C-0D4E-4A2B-BF07-6894C0764958}">
      <dgm:prSet/>
      <dgm:spPr/>
      <dgm:t>
        <a:bodyPr/>
        <a:lstStyle/>
        <a:p>
          <a:endParaRPr lang="en-US"/>
        </a:p>
      </dgm:t>
    </dgm:pt>
    <dgm:pt modelId="{AAC465DD-613B-419F-AB8C-764594BE166D}" type="sibTrans" cxnId="{8C1A0D8C-0D4E-4A2B-BF07-6894C0764958}">
      <dgm:prSet/>
      <dgm:spPr/>
      <dgm:t>
        <a:bodyPr/>
        <a:lstStyle/>
        <a:p>
          <a:endParaRPr lang="en-US"/>
        </a:p>
      </dgm:t>
    </dgm:pt>
    <dgm:pt modelId="{9A46954E-D8EF-4944-97E8-06896CC9B134}" type="pres">
      <dgm:prSet presAssocID="{930CB1AA-CA00-4215-9528-F89C92E04A21}" presName="linear" presStyleCnt="0">
        <dgm:presLayoutVars>
          <dgm:animLvl val="lvl"/>
          <dgm:resizeHandles val="exact"/>
        </dgm:presLayoutVars>
      </dgm:prSet>
      <dgm:spPr/>
    </dgm:pt>
    <dgm:pt modelId="{592FE413-9300-4D37-8BA5-11C87A7622F1}" type="pres">
      <dgm:prSet presAssocID="{E67A00E4-F638-4D15-A9AA-5AC0F54CE07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F419342-A6D6-46D7-ADA5-0CC8392EAEE1}" type="pres">
      <dgm:prSet presAssocID="{CBFF90F1-6909-4A14-88DB-D6DDF9BCC42B}" presName="spacer" presStyleCnt="0"/>
      <dgm:spPr/>
    </dgm:pt>
    <dgm:pt modelId="{1FC5DB78-B680-40C2-9F81-7B433E037F9A}" type="pres">
      <dgm:prSet presAssocID="{0A843B98-1EE5-47E9-BBE1-F303B7FFF84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B32F05B-B6C5-44B5-A37A-FCE0140F0505}" type="presOf" srcId="{E67A00E4-F638-4D15-A9AA-5AC0F54CE072}" destId="{592FE413-9300-4D37-8BA5-11C87A7622F1}" srcOrd="0" destOrd="0" presId="urn:microsoft.com/office/officeart/2005/8/layout/vList2"/>
    <dgm:cxn modelId="{D5EFDB66-76FD-4BD9-8011-7731BD5AC730}" srcId="{930CB1AA-CA00-4215-9528-F89C92E04A21}" destId="{E67A00E4-F638-4D15-A9AA-5AC0F54CE072}" srcOrd="0" destOrd="0" parTransId="{26C36B19-DF37-4904-BFA7-18EC3E0CEC86}" sibTransId="{CBFF90F1-6909-4A14-88DB-D6DDF9BCC42B}"/>
    <dgm:cxn modelId="{D5E99678-667B-4217-8461-614DA7EE60AB}" type="presOf" srcId="{0A843B98-1EE5-47E9-BBE1-F303B7FFF847}" destId="{1FC5DB78-B680-40C2-9F81-7B433E037F9A}" srcOrd="0" destOrd="0" presId="urn:microsoft.com/office/officeart/2005/8/layout/vList2"/>
    <dgm:cxn modelId="{8C1A0D8C-0D4E-4A2B-BF07-6894C0764958}" srcId="{930CB1AA-CA00-4215-9528-F89C92E04A21}" destId="{0A843B98-1EE5-47E9-BBE1-F303B7FFF847}" srcOrd="1" destOrd="0" parTransId="{B3ED08ED-3825-4CEB-A9D9-37C362C275A4}" sibTransId="{AAC465DD-613B-419F-AB8C-764594BE166D}"/>
    <dgm:cxn modelId="{F25101E9-23CA-4A5A-851A-F3F067DC4500}" type="presOf" srcId="{930CB1AA-CA00-4215-9528-F89C92E04A21}" destId="{9A46954E-D8EF-4944-97E8-06896CC9B134}" srcOrd="0" destOrd="0" presId="urn:microsoft.com/office/officeart/2005/8/layout/vList2"/>
    <dgm:cxn modelId="{D73DFCE0-070D-4815-A073-5066940B35E5}" type="presParOf" srcId="{9A46954E-D8EF-4944-97E8-06896CC9B134}" destId="{592FE413-9300-4D37-8BA5-11C87A7622F1}" srcOrd="0" destOrd="0" presId="urn:microsoft.com/office/officeart/2005/8/layout/vList2"/>
    <dgm:cxn modelId="{7E7D6C64-3635-475D-9CB2-1CD526936AE6}" type="presParOf" srcId="{9A46954E-D8EF-4944-97E8-06896CC9B134}" destId="{AF419342-A6D6-46D7-ADA5-0CC8392EAEE1}" srcOrd="1" destOrd="0" presId="urn:microsoft.com/office/officeart/2005/8/layout/vList2"/>
    <dgm:cxn modelId="{1FCE5789-AD59-44EF-897B-C1CD339D45CC}" type="presParOf" srcId="{9A46954E-D8EF-4944-97E8-06896CC9B134}" destId="{1FC5DB78-B680-40C2-9F81-7B433E037F9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72B9CA-B38B-46B9-A5FF-A38B68A344B5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19980D9-9F3F-49A3-A92C-F0AEEB133976}">
      <dgm:prSet phldrT="[Texto]"/>
      <dgm:spPr/>
      <dgm:t>
        <a:bodyPr/>
        <a:lstStyle/>
        <a:p>
          <a:r>
            <a:rPr lang="pt-BR" dirty="0"/>
            <a:t>Progressistas</a:t>
          </a:r>
        </a:p>
      </dgm:t>
    </dgm:pt>
    <dgm:pt modelId="{20EE1C09-3113-4F80-B280-9D60FA475A8C}" type="parTrans" cxnId="{27294C75-3398-49EA-8D97-C5830393CDE5}">
      <dgm:prSet/>
      <dgm:spPr/>
      <dgm:t>
        <a:bodyPr/>
        <a:lstStyle/>
        <a:p>
          <a:endParaRPr lang="pt-BR"/>
        </a:p>
      </dgm:t>
    </dgm:pt>
    <dgm:pt modelId="{B24F2BA0-2DDB-4F8E-BC94-4973EE1AD36D}" type="sibTrans" cxnId="{27294C75-3398-49EA-8D97-C5830393CDE5}">
      <dgm:prSet/>
      <dgm:spPr/>
      <dgm:t>
        <a:bodyPr/>
        <a:lstStyle/>
        <a:p>
          <a:endParaRPr lang="pt-BR"/>
        </a:p>
      </dgm:t>
    </dgm:pt>
    <dgm:pt modelId="{ACCF4846-FDF0-4AFB-90E1-956D776A210C}">
      <dgm:prSet phldrT="[Texto]"/>
      <dgm:spPr/>
      <dgm:t>
        <a:bodyPr/>
        <a:lstStyle/>
        <a:p>
          <a:r>
            <a:rPr lang="pt-BR" dirty="0"/>
            <a:t>Eram favoráveis a um governo forte, centralizado no Rio de Janeiro, mas estavam dispostos a fazer  concessões  aos liberais </a:t>
          </a:r>
          <a:r>
            <a:rPr lang="pt-BR" dirty="0" err="1"/>
            <a:t>exataltados</a:t>
          </a:r>
          <a:r>
            <a:rPr lang="pt-BR" dirty="0"/>
            <a:t>. Por exemplo, delegar maior autonomia administrativa às províncias, medida que, alias, fora tomada pelo ato adicional de 1834.</a:t>
          </a:r>
        </a:p>
      </dgm:t>
    </dgm:pt>
    <dgm:pt modelId="{1E966221-0855-4D06-9F71-8CDDEDCDAC88}" type="parTrans" cxnId="{6A2D8B6C-5D57-400B-910C-5F272A9DE4BF}">
      <dgm:prSet/>
      <dgm:spPr/>
      <dgm:t>
        <a:bodyPr/>
        <a:lstStyle/>
        <a:p>
          <a:endParaRPr lang="pt-BR"/>
        </a:p>
      </dgm:t>
    </dgm:pt>
    <dgm:pt modelId="{9C8B17DC-D638-4ED4-B293-B4211121CFDF}" type="sibTrans" cxnId="{6A2D8B6C-5D57-400B-910C-5F272A9DE4BF}">
      <dgm:prSet/>
      <dgm:spPr/>
      <dgm:t>
        <a:bodyPr/>
        <a:lstStyle/>
        <a:p>
          <a:endParaRPr lang="pt-BR"/>
        </a:p>
      </dgm:t>
    </dgm:pt>
    <dgm:pt modelId="{84142A83-A500-4793-B7BD-2EBDDDAFDD85}">
      <dgm:prSet phldrT="[Texto]"/>
      <dgm:spPr/>
      <dgm:t>
        <a:bodyPr/>
        <a:lstStyle/>
        <a:p>
          <a:r>
            <a:rPr lang="pt-BR" dirty="0"/>
            <a:t>Regressistas</a:t>
          </a:r>
        </a:p>
      </dgm:t>
    </dgm:pt>
    <dgm:pt modelId="{A53E613B-8A1F-4D2D-B3DE-502AE6D33B72}" type="parTrans" cxnId="{18A4D686-86D1-417F-B3C3-207A4FEB0F67}">
      <dgm:prSet/>
      <dgm:spPr/>
      <dgm:t>
        <a:bodyPr/>
        <a:lstStyle/>
        <a:p>
          <a:endParaRPr lang="pt-BR"/>
        </a:p>
      </dgm:t>
    </dgm:pt>
    <dgm:pt modelId="{1D3CAAF9-9D0E-4A05-B875-CED4337BE0E0}" type="sibTrans" cxnId="{18A4D686-86D1-417F-B3C3-207A4FEB0F67}">
      <dgm:prSet/>
      <dgm:spPr/>
      <dgm:t>
        <a:bodyPr/>
        <a:lstStyle/>
        <a:p>
          <a:endParaRPr lang="pt-BR"/>
        </a:p>
      </dgm:t>
    </dgm:pt>
    <dgm:pt modelId="{65D86A7F-A225-4BCD-82E5-30B610A213CB}">
      <dgm:prSet phldrT="[Texto]"/>
      <dgm:spPr/>
      <dgm:t>
        <a:bodyPr/>
        <a:lstStyle/>
        <a:p>
          <a:r>
            <a:rPr lang="pt-BR" dirty="0"/>
            <a:t>Nãos estavam dispostos a fazer concessões aos liberais exaltados. Eram favoráveis ao fortalecimento do poder legislativo, centralizado no Rio de Janeiro, e contrários à liberdade administrativa das províncias. Lutavam pela manutenção da ordem pública.</a:t>
          </a:r>
        </a:p>
      </dgm:t>
    </dgm:pt>
    <dgm:pt modelId="{FD9A7641-6578-45E9-A00A-0BDC05079410}" type="parTrans" cxnId="{1757ED80-0379-46D8-AC78-EE61A6B4FE46}">
      <dgm:prSet/>
      <dgm:spPr/>
      <dgm:t>
        <a:bodyPr/>
        <a:lstStyle/>
        <a:p>
          <a:endParaRPr lang="pt-BR"/>
        </a:p>
      </dgm:t>
    </dgm:pt>
    <dgm:pt modelId="{EBD0844F-2C12-48E4-99A6-23A15ED47D53}" type="sibTrans" cxnId="{1757ED80-0379-46D8-AC78-EE61A6B4FE46}">
      <dgm:prSet/>
      <dgm:spPr/>
      <dgm:t>
        <a:bodyPr/>
        <a:lstStyle/>
        <a:p>
          <a:endParaRPr lang="pt-BR"/>
        </a:p>
      </dgm:t>
    </dgm:pt>
    <dgm:pt modelId="{164FB4C3-7A38-404F-8F14-A97B5F489DEE}" type="pres">
      <dgm:prSet presAssocID="{3072B9CA-B38B-46B9-A5FF-A38B68A344B5}" presName="Name0" presStyleCnt="0">
        <dgm:presLayoutVars>
          <dgm:dir/>
          <dgm:animLvl val="lvl"/>
          <dgm:resizeHandles/>
        </dgm:presLayoutVars>
      </dgm:prSet>
      <dgm:spPr/>
    </dgm:pt>
    <dgm:pt modelId="{4CF07F98-DD23-4B37-8605-902DF6A144C7}" type="pres">
      <dgm:prSet presAssocID="{F19980D9-9F3F-49A3-A92C-F0AEEB133976}" presName="linNode" presStyleCnt="0"/>
      <dgm:spPr/>
    </dgm:pt>
    <dgm:pt modelId="{788CC2ED-0EEE-439E-B64E-D2738B8BD5C9}" type="pres">
      <dgm:prSet presAssocID="{F19980D9-9F3F-49A3-A92C-F0AEEB133976}" presName="parentShp" presStyleLbl="node1" presStyleIdx="0" presStyleCnt="2">
        <dgm:presLayoutVars>
          <dgm:bulletEnabled val="1"/>
        </dgm:presLayoutVars>
      </dgm:prSet>
      <dgm:spPr/>
    </dgm:pt>
    <dgm:pt modelId="{E4246504-E728-4748-8C7E-D68F593B62E8}" type="pres">
      <dgm:prSet presAssocID="{F19980D9-9F3F-49A3-A92C-F0AEEB133976}" presName="childShp" presStyleLbl="bgAccFollowNode1" presStyleIdx="0" presStyleCnt="2">
        <dgm:presLayoutVars>
          <dgm:bulletEnabled val="1"/>
        </dgm:presLayoutVars>
      </dgm:prSet>
      <dgm:spPr/>
    </dgm:pt>
    <dgm:pt modelId="{0EA0723D-AC50-45D4-A725-B2E6EFCBEFBB}" type="pres">
      <dgm:prSet presAssocID="{B24F2BA0-2DDB-4F8E-BC94-4973EE1AD36D}" presName="spacing" presStyleCnt="0"/>
      <dgm:spPr/>
    </dgm:pt>
    <dgm:pt modelId="{F5C5DF85-25FB-4DEB-B8E3-F1F169D34919}" type="pres">
      <dgm:prSet presAssocID="{84142A83-A500-4793-B7BD-2EBDDDAFDD85}" presName="linNode" presStyleCnt="0"/>
      <dgm:spPr/>
    </dgm:pt>
    <dgm:pt modelId="{63B2C5AC-1613-4D0A-8F63-BFEDFD4FEE18}" type="pres">
      <dgm:prSet presAssocID="{84142A83-A500-4793-B7BD-2EBDDDAFDD85}" presName="parentShp" presStyleLbl="node1" presStyleIdx="1" presStyleCnt="2">
        <dgm:presLayoutVars>
          <dgm:bulletEnabled val="1"/>
        </dgm:presLayoutVars>
      </dgm:prSet>
      <dgm:spPr/>
    </dgm:pt>
    <dgm:pt modelId="{F20E3D93-DE2E-4C5C-A57C-EC68FD35F218}" type="pres">
      <dgm:prSet presAssocID="{84142A83-A500-4793-B7BD-2EBDDDAFDD85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9E898637-E536-43AD-BA01-697D6B3B0292}" type="presOf" srcId="{3072B9CA-B38B-46B9-A5FF-A38B68A344B5}" destId="{164FB4C3-7A38-404F-8F14-A97B5F489DEE}" srcOrd="0" destOrd="0" presId="urn:microsoft.com/office/officeart/2005/8/layout/vList6"/>
    <dgm:cxn modelId="{6A2D8B6C-5D57-400B-910C-5F272A9DE4BF}" srcId="{F19980D9-9F3F-49A3-A92C-F0AEEB133976}" destId="{ACCF4846-FDF0-4AFB-90E1-956D776A210C}" srcOrd="0" destOrd="0" parTransId="{1E966221-0855-4D06-9F71-8CDDEDCDAC88}" sibTransId="{9C8B17DC-D638-4ED4-B293-B4211121CFDF}"/>
    <dgm:cxn modelId="{27294C75-3398-49EA-8D97-C5830393CDE5}" srcId="{3072B9CA-B38B-46B9-A5FF-A38B68A344B5}" destId="{F19980D9-9F3F-49A3-A92C-F0AEEB133976}" srcOrd="0" destOrd="0" parTransId="{20EE1C09-3113-4F80-B280-9D60FA475A8C}" sibTransId="{B24F2BA0-2DDB-4F8E-BC94-4973EE1AD36D}"/>
    <dgm:cxn modelId="{0BC70456-CB07-44A2-A868-09F3354C06E0}" type="presOf" srcId="{F19980D9-9F3F-49A3-A92C-F0AEEB133976}" destId="{788CC2ED-0EEE-439E-B64E-D2738B8BD5C9}" srcOrd="0" destOrd="0" presId="urn:microsoft.com/office/officeart/2005/8/layout/vList6"/>
    <dgm:cxn modelId="{553DAA57-C8ED-4BDF-A70A-1973BEE5CE23}" type="presOf" srcId="{84142A83-A500-4793-B7BD-2EBDDDAFDD85}" destId="{63B2C5AC-1613-4D0A-8F63-BFEDFD4FEE18}" srcOrd="0" destOrd="0" presId="urn:microsoft.com/office/officeart/2005/8/layout/vList6"/>
    <dgm:cxn modelId="{1757ED80-0379-46D8-AC78-EE61A6B4FE46}" srcId="{84142A83-A500-4793-B7BD-2EBDDDAFDD85}" destId="{65D86A7F-A225-4BCD-82E5-30B610A213CB}" srcOrd="0" destOrd="0" parTransId="{FD9A7641-6578-45E9-A00A-0BDC05079410}" sibTransId="{EBD0844F-2C12-48E4-99A6-23A15ED47D53}"/>
    <dgm:cxn modelId="{18A4D686-86D1-417F-B3C3-207A4FEB0F67}" srcId="{3072B9CA-B38B-46B9-A5FF-A38B68A344B5}" destId="{84142A83-A500-4793-B7BD-2EBDDDAFDD85}" srcOrd="1" destOrd="0" parTransId="{A53E613B-8A1F-4D2D-B3DE-502AE6D33B72}" sibTransId="{1D3CAAF9-9D0E-4A05-B875-CED4337BE0E0}"/>
    <dgm:cxn modelId="{BE43ACA7-A1C0-43F9-A6F7-B6BBA314CF7F}" type="presOf" srcId="{ACCF4846-FDF0-4AFB-90E1-956D776A210C}" destId="{E4246504-E728-4748-8C7E-D68F593B62E8}" srcOrd="0" destOrd="0" presId="urn:microsoft.com/office/officeart/2005/8/layout/vList6"/>
    <dgm:cxn modelId="{6A1605DF-A2DF-401D-B4C3-F4CB40108025}" type="presOf" srcId="{65D86A7F-A225-4BCD-82E5-30B610A213CB}" destId="{F20E3D93-DE2E-4C5C-A57C-EC68FD35F218}" srcOrd="0" destOrd="0" presId="urn:microsoft.com/office/officeart/2005/8/layout/vList6"/>
    <dgm:cxn modelId="{17F16874-A62F-4E8C-A08C-B445231B8089}" type="presParOf" srcId="{164FB4C3-7A38-404F-8F14-A97B5F489DEE}" destId="{4CF07F98-DD23-4B37-8605-902DF6A144C7}" srcOrd="0" destOrd="0" presId="urn:microsoft.com/office/officeart/2005/8/layout/vList6"/>
    <dgm:cxn modelId="{94ABEBFA-041A-406B-8F4D-537CDA8D0EE1}" type="presParOf" srcId="{4CF07F98-DD23-4B37-8605-902DF6A144C7}" destId="{788CC2ED-0EEE-439E-B64E-D2738B8BD5C9}" srcOrd="0" destOrd="0" presId="urn:microsoft.com/office/officeart/2005/8/layout/vList6"/>
    <dgm:cxn modelId="{3CA4722A-A825-418D-8E24-1FFED5302413}" type="presParOf" srcId="{4CF07F98-DD23-4B37-8605-902DF6A144C7}" destId="{E4246504-E728-4748-8C7E-D68F593B62E8}" srcOrd="1" destOrd="0" presId="urn:microsoft.com/office/officeart/2005/8/layout/vList6"/>
    <dgm:cxn modelId="{F01B40F9-F3D9-43C4-A0B7-BEAB7AE13656}" type="presParOf" srcId="{164FB4C3-7A38-404F-8F14-A97B5F489DEE}" destId="{0EA0723D-AC50-45D4-A725-B2E6EFCBEFBB}" srcOrd="1" destOrd="0" presId="urn:microsoft.com/office/officeart/2005/8/layout/vList6"/>
    <dgm:cxn modelId="{3354EF1A-C70E-423B-890F-C184F2C6BB36}" type="presParOf" srcId="{164FB4C3-7A38-404F-8F14-A97B5F489DEE}" destId="{F5C5DF85-25FB-4DEB-B8E3-F1F169D34919}" srcOrd="2" destOrd="0" presId="urn:microsoft.com/office/officeart/2005/8/layout/vList6"/>
    <dgm:cxn modelId="{8B37E9AA-A43E-48BA-A6BB-2BE117251F53}" type="presParOf" srcId="{F5C5DF85-25FB-4DEB-B8E3-F1F169D34919}" destId="{63B2C5AC-1613-4D0A-8F63-BFEDFD4FEE18}" srcOrd="0" destOrd="0" presId="urn:microsoft.com/office/officeart/2005/8/layout/vList6"/>
    <dgm:cxn modelId="{173E289E-E612-47E3-919E-87A79117C62D}" type="presParOf" srcId="{F5C5DF85-25FB-4DEB-B8E3-F1F169D34919}" destId="{F20E3D93-DE2E-4C5C-A57C-EC68FD35F21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E22362-D1D9-4ABB-AC21-7FAB2949AB8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EE9DA2C-E2D9-4110-84E8-1264DDA0E358}">
      <dgm:prSet phldrT="[Texto]"/>
      <dgm:spPr/>
      <dgm:t>
        <a:bodyPr/>
        <a:lstStyle/>
        <a:p>
          <a:r>
            <a:rPr lang="pt-BR" dirty="0"/>
            <a:t>Regência Trina Provisória – governou o Brasil de 07 de abril a 07 de junho de 1831</a:t>
          </a:r>
        </a:p>
      </dgm:t>
    </dgm:pt>
    <dgm:pt modelId="{B7C361E3-5EF6-47AE-A975-F4220096603E}" type="parTrans" cxnId="{A9B4F6E6-D751-46C7-939F-50EA857AB2FD}">
      <dgm:prSet/>
      <dgm:spPr/>
      <dgm:t>
        <a:bodyPr/>
        <a:lstStyle/>
        <a:p>
          <a:endParaRPr lang="pt-BR"/>
        </a:p>
      </dgm:t>
    </dgm:pt>
    <dgm:pt modelId="{63922C8C-83ED-401E-A426-DACA0135C807}" type="sibTrans" cxnId="{A9B4F6E6-D751-46C7-939F-50EA857AB2FD}">
      <dgm:prSet/>
      <dgm:spPr/>
      <dgm:t>
        <a:bodyPr/>
        <a:lstStyle/>
        <a:p>
          <a:endParaRPr lang="pt-BR"/>
        </a:p>
      </dgm:t>
    </dgm:pt>
    <dgm:pt modelId="{4B61BB4E-37E1-40A1-9C99-CC990A4B3300}">
      <dgm:prSet phldrT="[Texto]"/>
      <dgm:spPr/>
      <dgm:t>
        <a:bodyPr/>
        <a:lstStyle/>
        <a:p>
          <a:r>
            <a:rPr lang="pt-BR" dirty="0"/>
            <a:t>Regência Trina Permanente – governou de 1831 a 1835</a:t>
          </a:r>
        </a:p>
      </dgm:t>
    </dgm:pt>
    <dgm:pt modelId="{77A82882-5FBD-4DD0-ADAD-173EE4F7AC4B}" type="parTrans" cxnId="{18BF5251-D0D1-4DEF-A01E-25C42734A4C0}">
      <dgm:prSet/>
      <dgm:spPr/>
      <dgm:t>
        <a:bodyPr/>
        <a:lstStyle/>
        <a:p>
          <a:endParaRPr lang="pt-BR"/>
        </a:p>
      </dgm:t>
    </dgm:pt>
    <dgm:pt modelId="{84E84537-DCA8-4BBD-8B5C-D666270CB9C1}" type="sibTrans" cxnId="{18BF5251-D0D1-4DEF-A01E-25C42734A4C0}">
      <dgm:prSet/>
      <dgm:spPr/>
      <dgm:t>
        <a:bodyPr/>
        <a:lstStyle/>
        <a:p>
          <a:endParaRPr lang="pt-BR"/>
        </a:p>
      </dgm:t>
    </dgm:pt>
    <dgm:pt modelId="{9DB6F2BE-3C76-4D3E-A280-F70F6F6C9B1D}">
      <dgm:prSet phldrT="[Texto]"/>
      <dgm:spPr/>
      <dgm:t>
        <a:bodyPr/>
        <a:lstStyle/>
        <a:p>
          <a:pPr algn="just"/>
          <a:r>
            <a:rPr lang="pt-BR" dirty="0" err="1"/>
            <a:t>Regencias</a:t>
          </a:r>
          <a:r>
            <a:rPr lang="pt-BR" dirty="0"/>
            <a:t> Unas  - Compreendem as regências do Padre Diogo Antônio Feijó de 1835 a 1837, e de Araujo Lima, de 1838 a 1840</a:t>
          </a:r>
        </a:p>
      </dgm:t>
    </dgm:pt>
    <dgm:pt modelId="{38B12E71-F07E-4524-924C-66BF11A79867}" type="parTrans" cxnId="{A12752CD-13DA-4C4C-BFEA-A26B34E1BF84}">
      <dgm:prSet/>
      <dgm:spPr/>
      <dgm:t>
        <a:bodyPr/>
        <a:lstStyle/>
        <a:p>
          <a:endParaRPr lang="pt-BR"/>
        </a:p>
      </dgm:t>
    </dgm:pt>
    <dgm:pt modelId="{4F3EAEBE-E7FC-4D68-9EE6-7CED9B92535E}" type="sibTrans" cxnId="{A12752CD-13DA-4C4C-BFEA-A26B34E1BF84}">
      <dgm:prSet/>
      <dgm:spPr/>
      <dgm:t>
        <a:bodyPr/>
        <a:lstStyle/>
        <a:p>
          <a:endParaRPr lang="pt-BR"/>
        </a:p>
      </dgm:t>
    </dgm:pt>
    <dgm:pt modelId="{5DC2E304-BDAF-414C-807D-040D97B61419}" type="pres">
      <dgm:prSet presAssocID="{41E22362-D1D9-4ABB-AC21-7FAB2949AB89}" presName="linear" presStyleCnt="0">
        <dgm:presLayoutVars>
          <dgm:dir/>
          <dgm:animLvl val="lvl"/>
          <dgm:resizeHandles val="exact"/>
        </dgm:presLayoutVars>
      </dgm:prSet>
      <dgm:spPr/>
    </dgm:pt>
    <dgm:pt modelId="{F2440EEA-60F1-41A8-BBE1-8F5EDCA69B55}" type="pres">
      <dgm:prSet presAssocID="{DEE9DA2C-E2D9-4110-84E8-1264DDA0E358}" presName="parentLin" presStyleCnt="0"/>
      <dgm:spPr/>
    </dgm:pt>
    <dgm:pt modelId="{867D403B-E4A4-48CE-BFF4-E71B946B2248}" type="pres">
      <dgm:prSet presAssocID="{DEE9DA2C-E2D9-4110-84E8-1264DDA0E358}" presName="parentLeftMargin" presStyleLbl="node1" presStyleIdx="0" presStyleCnt="3"/>
      <dgm:spPr/>
    </dgm:pt>
    <dgm:pt modelId="{3BDB6378-B735-4F79-AC46-D100ED047731}" type="pres">
      <dgm:prSet presAssocID="{DEE9DA2C-E2D9-4110-84E8-1264DDA0E358}" presName="parentText" presStyleLbl="node1" presStyleIdx="0" presStyleCnt="3" custScaleX="142857" custScaleY="213842">
        <dgm:presLayoutVars>
          <dgm:chMax val="0"/>
          <dgm:bulletEnabled val="1"/>
        </dgm:presLayoutVars>
      </dgm:prSet>
      <dgm:spPr/>
    </dgm:pt>
    <dgm:pt modelId="{06EF25EC-4298-479C-B444-B5D07DFCE09E}" type="pres">
      <dgm:prSet presAssocID="{DEE9DA2C-E2D9-4110-84E8-1264DDA0E358}" presName="negativeSpace" presStyleCnt="0"/>
      <dgm:spPr/>
    </dgm:pt>
    <dgm:pt modelId="{9BEF0FB9-4144-4632-8271-DBDED8B17470}" type="pres">
      <dgm:prSet presAssocID="{DEE9DA2C-E2D9-4110-84E8-1264DDA0E358}" presName="childText" presStyleLbl="conFgAcc1" presStyleIdx="0" presStyleCnt="3">
        <dgm:presLayoutVars>
          <dgm:bulletEnabled val="1"/>
        </dgm:presLayoutVars>
      </dgm:prSet>
      <dgm:spPr/>
    </dgm:pt>
    <dgm:pt modelId="{558C381B-7138-48AC-A308-2A92638D2231}" type="pres">
      <dgm:prSet presAssocID="{63922C8C-83ED-401E-A426-DACA0135C807}" presName="spaceBetweenRectangles" presStyleCnt="0"/>
      <dgm:spPr/>
    </dgm:pt>
    <dgm:pt modelId="{E1C3B873-89D2-46FA-93B3-39E46206774C}" type="pres">
      <dgm:prSet presAssocID="{4B61BB4E-37E1-40A1-9C99-CC990A4B3300}" presName="parentLin" presStyleCnt="0"/>
      <dgm:spPr/>
    </dgm:pt>
    <dgm:pt modelId="{83719F8E-FC3B-4CBF-8C4D-67DEF22B57D4}" type="pres">
      <dgm:prSet presAssocID="{4B61BB4E-37E1-40A1-9C99-CC990A4B3300}" presName="parentLeftMargin" presStyleLbl="node1" presStyleIdx="0" presStyleCnt="3"/>
      <dgm:spPr/>
    </dgm:pt>
    <dgm:pt modelId="{86D1B4F9-7475-4D4D-A8FD-4D042AB79A97}" type="pres">
      <dgm:prSet presAssocID="{4B61BB4E-37E1-40A1-9C99-CC990A4B3300}" presName="parentText" presStyleLbl="node1" presStyleIdx="1" presStyleCnt="3" custScaleX="142857" custScaleY="212191">
        <dgm:presLayoutVars>
          <dgm:chMax val="0"/>
          <dgm:bulletEnabled val="1"/>
        </dgm:presLayoutVars>
      </dgm:prSet>
      <dgm:spPr/>
    </dgm:pt>
    <dgm:pt modelId="{28826E93-5E5D-415A-B094-52EDBA9BB30F}" type="pres">
      <dgm:prSet presAssocID="{4B61BB4E-37E1-40A1-9C99-CC990A4B3300}" presName="negativeSpace" presStyleCnt="0"/>
      <dgm:spPr/>
    </dgm:pt>
    <dgm:pt modelId="{28C1446D-2957-496F-BF4C-C45F2E7A9943}" type="pres">
      <dgm:prSet presAssocID="{4B61BB4E-37E1-40A1-9C99-CC990A4B3300}" presName="childText" presStyleLbl="conFgAcc1" presStyleIdx="1" presStyleCnt="3">
        <dgm:presLayoutVars>
          <dgm:bulletEnabled val="1"/>
        </dgm:presLayoutVars>
      </dgm:prSet>
      <dgm:spPr/>
    </dgm:pt>
    <dgm:pt modelId="{837CA568-BFC0-4080-B839-1E141A011B23}" type="pres">
      <dgm:prSet presAssocID="{84E84537-DCA8-4BBD-8B5C-D666270CB9C1}" presName="spaceBetweenRectangles" presStyleCnt="0"/>
      <dgm:spPr/>
    </dgm:pt>
    <dgm:pt modelId="{DE4460C6-BA27-4116-9BC1-B3DC14ABFCE4}" type="pres">
      <dgm:prSet presAssocID="{9DB6F2BE-3C76-4D3E-A280-F70F6F6C9B1D}" presName="parentLin" presStyleCnt="0"/>
      <dgm:spPr/>
    </dgm:pt>
    <dgm:pt modelId="{EDD7D3FC-08BA-485F-9A7D-96DC041521E4}" type="pres">
      <dgm:prSet presAssocID="{9DB6F2BE-3C76-4D3E-A280-F70F6F6C9B1D}" presName="parentLeftMargin" presStyleLbl="node1" presStyleIdx="1" presStyleCnt="3"/>
      <dgm:spPr/>
    </dgm:pt>
    <dgm:pt modelId="{455AE483-2E2E-4855-B0C0-CBC98EA672F6}" type="pres">
      <dgm:prSet presAssocID="{9DB6F2BE-3C76-4D3E-A280-F70F6F6C9B1D}" presName="parentText" presStyleLbl="node1" presStyleIdx="2" presStyleCnt="3" custScaleX="142857" custScaleY="278972">
        <dgm:presLayoutVars>
          <dgm:chMax val="0"/>
          <dgm:bulletEnabled val="1"/>
        </dgm:presLayoutVars>
      </dgm:prSet>
      <dgm:spPr/>
    </dgm:pt>
    <dgm:pt modelId="{C39A1E46-3100-416F-A891-62ED3EDC5E99}" type="pres">
      <dgm:prSet presAssocID="{9DB6F2BE-3C76-4D3E-A280-F70F6F6C9B1D}" presName="negativeSpace" presStyleCnt="0"/>
      <dgm:spPr/>
    </dgm:pt>
    <dgm:pt modelId="{CBF511D5-B8BC-45F8-9C45-B40D081E4269}" type="pres">
      <dgm:prSet presAssocID="{9DB6F2BE-3C76-4D3E-A280-F70F6F6C9B1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EB28711-B2AC-4418-A08D-2DF9186DE705}" type="presOf" srcId="{9DB6F2BE-3C76-4D3E-A280-F70F6F6C9B1D}" destId="{EDD7D3FC-08BA-485F-9A7D-96DC041521E4}" srcOrd="0" destOrd="0" presId="urn:microsoft.com/office/officeart/2005/8/layout/list1"/>
    <dgm:cxn modelId="{D481153C-1788-470C-BB78-666902944F72}" type="presOf" srcId="{4B61BB4E-37E1-40A1-9C99-CC990A4B3300}" destId="{83719F8E-FC3B-4CBF-8C4D-67DEF22B57D4}" srcOrd="0" destOrd="0" presId="urn:microsoft.com/office/officeart/2005/8/layout/list1"/>
    <dgm:cxn modelId="{53193744-2BA7-4EEE-B9B8-EDE3530F8AB3}" type="presOf" srcId="{41E22362-D1D9-4ABB-AC21-7FAB2949AB89}" destId="{5DC2E304-BDAF-414C-807D-040D97B61419}" srcOrd="0" destOrd="0" presId="urn:microsoft.com/office/officeart/2005/8/layout/list1"/>
    <dgm:cxn modelId="{77E09F66-F89B-44B3-BFCD-C0F1A136DB55}" type="presOf" srcId="{4B61BB4E-37E1-40A1-9C99-CC990A4B3300}" destId="{86D1B4F9-7475-4D4D-A8FD-4D042AB79A97}" srcOrd="1" destOrd="0" presId="urn:microsoft.com/office/officeart/2005/8/layout/list1"/>
    <dgm:cxn modelId="{18BF5251-D0D1-4DEF-A01E-25C42734A4C0}" srcId="{41E22362-D1D9-4ABB-AC21-7FAB2949AB89}" destId="{4B61BB4E-37E1-40A1-9C99-CC990A4B3300}" srcOrd="1" destOrd="0" parTransId="{77A82882-5FBD-4DD0-ADAD-173EE4F7AC4B}" sibTransId="{84E84537-DCA8-4BBD-8B5C-D666270CB9C1}"/>
    <dgm:cxn modelId="{CAC5CD7B-B246-470C-A0D9-926789171825}" type="presOf" srcId="{DEE9DA2C-E2D9-4110-84E8-1264DDA0E358}" destId="{867D403B-E4A4-48CE-BFF4-E71B946B2248}" srcOrd="0" destOrd="0" presId="urn:microsoft.com/office/officeart/2005/8/layout/list1"/>
    <dgm:cxn modelId="{7BD904AB-D458-4EDF-9A7B-DC33BD51D2FC}" type="presOf" srcId="{DEE9DA2C-E2D9-4110-84E8-1264DDA0E358}" destId="{3BDB6378-B735-4F79-AC46-D100ED047731}" srcOrd="1" destOrd="0" presId="urn:microsoft.com/office/officeart/2005/8/layout/list1"/>
    <dgm:cxn modelId="{A12752CD-13DA-4C4C-BFEA-A26B34E1BF84}" srcId="{41E22362-D1D9-4ABB-AC21-7FAB2949AB89}" destId="{9DB6F2BE-3C76-4D3E-A280-F70F6F6C9B1D}" srcOrd="2" destOrd="0" parTransId="{38B12E71-F07E-4524-924C-66BF11A79867}" sibTransId="{4F3EAEBE-E7FC-4D68-9EE6-7CED9B92535E}"/>
    <dgm:cxn modelId="{A9B4F6E6-D751-46C7-939F-50EA857AB2FD}" srcId="{41E22362-D1D9-4ABB-AC21-7FAB2949AB89}" destId="{DEE9DA2C-E2D9-4110-84E8-1264DDA0E358}" srcOrd="0" destOrd="0" parTransId="{B7C361E3-5EF6-47AE-A975-F4220096603E}" sibTransId="{63922C8C-83ED-401E-A426-DACA0135C807}"/>
    <dgm:cxn modelId="{64D2A8E8-0177-4E5B-B92B-3937267E2E7A}" type="presOf" srcId="{9DB6F2BE-3C76-4D3E-A280-F70F6F6C9B1D}" destId="{455AE483-2E2E-4855-B0C0-CBC98EA672F6}" srcOrd="1" destOrd="0" presId="urn:microsoft.com/office/officeart/2005/8/layout/list1"/>
    <dgm:cxn modelId="{3223042D-B781-4DBF-86AB-C4839F322764}" type="presParOf" srcId="{5DC2E304-BDAF-414C-807D-040D97B61419}" destId="{F2440EEA-60F1-41A8-BBE1-8F5EDCA69B55}" srcOrd="0" destOrd="0" presId="urn:microsoft.com/office/officeart/2005/8/layout/list1"/>
    <dgm:cxn modelId="{0C32B5C6-9E2E-43C0-AFFE-962B98824798}" type="presParOf" srcId="{F2440EEA-60F1-41A8-BBE1-8F5EDCA69B55}" destId="{867D403B-E4A4-48CE-BFF4-E71B946B2248}" srcOrd="0" destOrd="0" presId="urn:microsoft.com/office/officeart/2005/8/layout/list1"/>
    <dgm:cxn modelId="{B182AD7A-AA76-4B29-AA85-96EEDC050899}" type="presParOf" srcId="{F2440EEA-60F1-41A8-BBE1-8F5EDCA69B55}" destId="{3BDB6378-B735-4F79-AC46-D100ED047731}" srcOrd="1" destOrd="0" presId="urn:microsoft.com/office/officeart/2005/8/layout/list1"/>
    <dgm:cxn modelId="{C66543EA-D215-4114-BF0B-10FCAA9D7129}" type="presParOf" srcId="{5DC2E304-BDAF-414C-807D-040D97B61419}" destId="{06EF25EC-4298-479C-B444-B5D07DFCE09E}" srcOrd="1" destOrd="0" presId="urn:microsoft.com/office/officeart/2005/8/layout/list1"/>
    <dgm:cxn modelId="{7AF9973C-F4C3-474B-80F9-272758B030AF}" type="presParOf" srcId="{5DC2E304-BDAF-414C-807D-040D97B61419}" destId="{9BEF0FB9-4144-4632-8271-DBDED8B17470}" srcOrd="2" destOrd="0" presId="urn:microsoft.com/office/officeart/2005/8/layout/list1"/>
    <dgm:cxn modelId="{5244146E-B648-4ABD-BE78-6F62243F3ABE}" type="presParOf" srcId="{5DC2E304-BDAF-414C-807D-040D97B61419}" destId="{558C381B-7138-48AC-A308-2A92638D2231}" srcOrd="3" destOrd="0" presId="urn:microsoft.com/office/officeart/2005/8/layout/list1"/>
    <dgm:cxn modelId="{5B6AFFB9-1C3F-4952-BC95-30F350E7D6E7}" type="presParOf" srcId="{5DC2E304-BDAF-414C-807D-040D97B61419}" destId="{E1C3B873-89D2-46FA-93B3-39E46206774C}" srcOrd="4" destOrd="0" presId="urn:microsoft.com/office/officeart/2005/8/layout/list1"/>
    <dgm:cxn modelId="{7038A3E7-2984-43B5-B50F-10DFDBAA42CA}" type="presParOf" srcId="{E1C3B873-89D2-46FA-93B3-39E46206774C}" destId="{83719F8E-FC3B-4CBF-8C4D-67DEF22B57D4}" srcOrd="0" destOrd="0" presId="urn:microsoft.com/office/officeart/2005/8/layout/list1"/>
    <dgm:cxn modelId="{A6CA507B-C2D0-4913-84F5-0A0D7B3F45C2}" type="presParOf" srcId="{E1C3B873-89D2-46FA-93B3-39E46206774C}" destId="{86D1B4F9-7475-4D4D-A8FD-4D042AB79A97}" srcOrd="1" destOrd="0" presId="urn:microsoft.com/office/officeart/2005/8/layout/list1"/>
    <dgm:cxn modelId="{A4B666BD-0BBC-4BF3-AB9A-D6D29BCBFCF4}" type="presParOf" srcId="{5DC2E304-BDAF-414C-807D-040D97B61419}" destId="{28826E93-5E5D-415A-B094-52EDBA9BB30F}" srcOrd="5" destOrd="0" presId="urn:microsoft.com/office/officeart/2005/8/layout/list1"/>
    <dgm:cxn modelId="{0F884916-8D37-427C-B323-E0E7D37EAD3D}" type="presParOf" srcId="{5DC2E304-BDAF-414C-807D-040D97B61419}" destId="{28C1446D-2957-496F-BF4C-C45F2E7A9943}" srcOrd="6" destOrd="0" presId="urn:microsoft.com/office/officeart/2005/8/layout/list1"/>
    <dgm:cxn modelId="{738C5D49-AAB5-4D43-84BE-C5A008DA8BD8}" type="presParOf" srcId="{5DC2E304-BDAF-414C-807D-040D97B61419}" destId="{837CA568-BFC0-4080-B839-1E141A011B23}" srcOrd="7" destOrd="0" presId="urn:microsoft.com/office/officeart/2005/8/layout/list1"/>
    <dgm:cxn modelId="{752F8BFE-9B67-4817-9A59-6B5D6843E526}" type="presParOf" srcId="{5DC2E304-BDAF-414C-807D-040D97B61419}" destId="{DE4460C6-BA27-4116-9BC1-B3DC14ABFCE4}" srcOrd="8" destOrd="0" presId="urn:microsoft.com/office/officeart/2005/8/layout/list1"/>
    <dgm:cxn modelId="{D2AF59C5-D320-48B8-9A54-57723EBB4461}" type="presParOf" srcId="{DE4460C6-BA27-4116-9BC1-B3DC14ABFCE4}" destId="{EDD7D3FC-08BA-485F-9A7D-96DC041521E4}" srcOrd="0" destOrd="0" presId="urn:microsoft.com/office/officeart/2005/8/layout/list1"/>
    <dgm:cxn modelId="{16770FBE-E1A5-4CBA-BDDC-2E40C1405603}" type="presParOf" srcId="{DE4460C6-BA27-4116-9BC1-B3DC14ABFCE4}" destId="{455AE483-2E2E-4855-B0C0-CBC98EA672F6}" srcOrd="1" destOrd="0" presId="urn:microsoft.com/office/officeart/2005/8/layout/list1"/>
    <dgm:cxn modelId="{41BF79D9-6D7F-4D43-98E9-065579672624}" type="presParOf" srcId="{5DC2E304-BDAF-414C-807D-040D97B61419}" destId="{C39A1E46-3100-416F-A891-62ED3EDC5E99}" srcOrd="9" destOrd="0" presId="urn:microsoft.com/office/officeart/2005/8/layout/list1"/>
    <dgm:cxn modelId="{FEA36F48-FBCD-4527-91D0-D9180698C1BD}" type="presParOf" srcId="{5DC2E304-BDAF-414C-807D-040D97B61419}" destId="{CBF511D5-B8BC-45F8-9C45-B40D081E426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7EC227-C949-4748-9F45-F46767EACAB8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605B808-2825-47A5-99EC-F057FC3A32E1}">
      <dgm:prSet phldrT="[Texto]" phldr="1"/>
      <dgm:spPr/>
      <dgm:t>
        <a:bodyPr/>
        <a:lstStyle/>
        <a:p>
          <a:endParaRPr lang="pt-BR" dirty="0"/>
        </a:p>
      </dgm:t>
    </dgm:pt>
    <dgm:pt modelId="{5CAFC017-F92D-46BF-8358-492AF03006A0}" type="parTrans" cxnId="{B9D21B8D-7B5A-4A75-9A27-DF4415055A06}">
      <dgm:prSet/>
      <dgm:spPr/>
      <dgm:t>
        <a:bodyPr/>
        <a:lstStyle/>
        <a:p>
          <a:endParaRPr lang="pt-BR"/>
        </a:p>
      </dgm:t>
    </dgm:pt>
    <dgm:pt modelId="{68FB4848-F8E0-4AA3-BF2F-3042A597579D}" type="sibTrans" cxnId="{B9D21B8D-7B5A-4A75-9A27-DF4415055A06}">
      <dgm:prSet/>
      <dgm:spPr/>
      <dgm:t>
        <a:bodyPr/>
        <a:lstStyle/>
        <a:p>
          <a:endParaRPr lang="pt-BR"/>
        </a:p>
      </dgm:t>
    </dgm:pt>
    <dgm:pt modelId="{53370F6D-23E6-4044-9D08-9D9D99E2A7DD}">
      <dgm:prSet phldrT="[Texto]" phldr="1"/>
      <dgm:spPr/>
      <dgm:t>
        <a:bodyPr/>
        <a:lstStyle/>
        <a:p>
          <a:endParaRPr lang="pt-BR"/>
        </a:p>
      </dgm:t>
    </dgm:pt>
    <dgm:pt modelId="{C94E24BE-9D0F-4876-A305-5D974B567169}" type="parTrans" cxnId="{621FA3B9-C6BC-4F46-9A17-6C4FFD72E1CD}">
      <dgm:prSet/>
      <dgm:spPr/>
      <dgm:t>
        <a:bodyPr/>
        <a:lstStyle/>
        <a:p>
          <a:endParaRPr lang="pt-BR"/>
        </a:p>
      </dgm:t>
    </dgm:pt>
    <dgm:pt modelId="{37637148-D044-4346-BE00-610B0018F7A0}" type="sibTrans" cxnId="{621FA3B9-C6BC-4F46-9A17-6C4FFD72E1CD}">
      <dgm:prSet/>
      <dgm:spPr/>
      <dgm:t>
        <a:bodyPr/>
        <a:lstStyle/>
        <a:p>
          <a:endParaRPr lang="pt-BR"/>
        </a:p>
      </dgm:t>
    </dgm:pt>
    <dgm:pt modelId="{2ECC4563-0160-4246-B2CA-0FA625EE3CAC}">
      <dgm:prSet phldrT="[Texto]" phldr="1"/>
      <dgm:spPr/>
      <dgm:t>
        <a:bodyPr/>
        <a:lstStyle/>
        <a:p>
          <a:endParaRPr lang="pt-BR"/>
        </a:p>
      </dgm:t>
    </dgm:pt>
    <dgm:pt modelId="{2468068F-11FB-4530-9466-82DA06295A6A}" type="parTrans" cxnId="{B3818F5E-A70C-4D8F-918E-A8263C25ABC7}">
      <dgm:prSet/>
      <dgm:spPr/>
      <dgm:t>
        <a:bodyPr/>
        <a:lstStyle/>
        <a:p>
          <a:endParaRPr lang="pt-BR"/>
        </a:p>
      </dgm:t>
    </dgm:pt>
    <dgm:pt modelId="{C3A22507-7E51-4E07-9D74-40B6D80E5CFD}" type="sibTrans" cxnId="{B3818F5E-A70C-4D8F-918E-A8263C25ABC7}">
      <dgm:prSet/>
      <dgm:spPr/>
      <dgm:t>
        <a:bodyPr/>
        <a:lstStyle/>
        <a:p>
          <a:endParaRPr lang="pt-BR"/>
        </a:p>
      </dgm:t>
    </dgm:pt>
    <dgm:pt modelId="{C68601DF-3E9A-408D-A313-DCDC0945D713}">
      <dgm:prSet phldrT="[Texto]" phldr="1"/>
      <dgm:spPr/>
      <dgm:t>
        <a:bodyPr/>
        <a:lstStyle/>
        <a:p>
          <a:endParaRPr lang="pt-BR"/>
        </a:p>
      </dgm:t>
    </dgm:pt>
    <dgm:pt modelId="{3729C84C-66BA-4019-BD85-34E80F238838}" type="parTrans" cxnId="{C1CA3E5E-E3D5-4D9B-A5D6-0A37EC0D31E7}">
      <dgm:prSet/>
      <dgm:spPr/>
      <dgm:t>
        <a:bodyPr/>
        <a:lstStyle/>
        <a:p>
          <a:endParaRPr lang="pt-BR"/>
        </a:p>
      </dgm:t>
    </dgm:pt>
    <dgm:pt modelId="{C44235DA-1818-460A-828D-FF975E0705F5}" type="sibTrans" cxnId="{C1CA3E5E-E3D5-4D9B-A5D6-0A37EC0D31E7}">
      <dgm:prSet/>
      <dgm:spPr/>
      <dgm:t>
        <a:bodyPr/>
        <a:lstStyle/>
        <a:p>
          <a:endParaRPr lang="pt-BR"/>
        </a:p>
      </dgm:t>
    </dgm:pt>
    <dgm:pt modelId="{3256F464-4FE8-4268-BEDF-54873AC3B8D3}">
      <dgm:prSet phldrT="[Texto]" phldr="1"/>
      <dgm:spPr/>
      <dgm:t>
        <a:bodyPr/>
        <a:lstStyle/>
        <a:p>
          <a:endParaRPr lang="pt-BR"/>
        </a:p>
      </dgm:t>
    </dgm:pt>
    <dgm:pt modelId="{76B54B98-2D55-4534-9A98-66F6DB8FE95D}" type="parTrans" cxnId="{93578215-4577-4652-86A5-22C0B6E74F71}">
      <dgm:prSet/>
      <dgm:spPr/>
      <dgm:t>
        <a:bodyPr/>
        <a:lstStyle/>
        <a:p>
          <a:endParaRPr lang="pt-BR"/>
        </a:p>
      </dgm:t>
    </dgm:pt>
    <dgm:pt modelId="{C40BD00E-3289-491C-A175-3129DC128C7A}" type="sibTrans" cxnId="{93578215-4577-4652-86A5-22C0B6E74F71}">
      <dgm:prSet/>
      <dgm:spPr/>
      <dgm:t>
        <a:bodyPr/>
        <a:lstStyle/>
        <a:p>
          <a:endParaRPr lang="pt-BR"/>
        </a:p>
      </dgm:t>
    </dgm:pt>
    <dgm:pt modelId="{3B579999-FBC5-4CFE-AD0C-0D7C2C725C4C}">
      <dgm:prSet phldrT="[Texto]" phldr="1"/>
      <dgm:spPr/>
      <dgm:t>
        <a:bodyPr/>
        <a:lstStyle/>
        <a:p>
          <a:endParaRPr lang="pt-BR"/>
        </a:p>
      </dgm:t>
    </dgm:pt>
    <dgm:pt modelId="{983D5317-6D5B-4DDE-B2B6-53DA0E0A53CE}" type="parTrans" cxnId="{2190D715-2091-42C8-B8CF-7440D1E4912B}">
      <dgm:prSet/>
      <dgm:spPr/>
      <dgm:t>
        <a:bodyPr/>
        <a:lstStyle/>
        <a:p>
          <a:endParaRPr lang="pt-BR"/>
        </a:p>
      </dgm:t>
    </dgm:pt>
    <dgm:pt modelId="{A7832FB5-1F85-4EA5-8475-A81FDEB0E30C}" type="sibTrans" cxnId="{2190D715-2091-42C8-B8CF-7440D1E4912B}">
      <dgm:prSet/>
      <dgm:spPr/>
      <dgm:t>
        <a:bodyPr/>
        <a:lstStyle/>
        <a:p>
          <a:endParaRPr lang="pt-BR"/>
        </a:p>
      </dgm:t>
    </dgm:pt>
    <dgm:pt modelId="{86BAE447-9872-44E7-B9E8-59260B8B303E}">
      <dgm:prSet phldrT="[Texto]" phldr="1"/>
      <dgm:spPr/>
      <dgm:t>
        <a:bodyPr/>
        <a:lstStyle/>
        <a:p>
          <a:endParaRPr lang="pt-BR"/>
        </a:p>
      </dgm:t>
    </dgm:pt>
    <dgm:pt modelId="{B3ACB9F1-6725-4AA7-B491-7F585A42325E}" type="parTrans" cxnId="{BABF96BA-13A9-4D35-A116-FE2F708FF409}">
      <dgm:prSet/>
      <dgm:spPr/>
      <dgm:t>
        <a:bodyPr/>
        <a:lstStyle/>
        <a:p>
          <a:endParaRPr lang="pt-BR"/>
        </a:p>
      </dgm:t>
    </dgm:pt>
    <dgm:pt modelId="{BB2BACA5-065D-4A4D-AD6C-BC218A43BAB5}" type="sibTrans" cxnId="{BABF96BA-13A9-4D35-A116-FE2F708FF409}">
      <dgm:prSet/>
      <dgm:spPr/>
      <dgm:t>
        <a:bodyPr/>
        <a:lstStyle/>
        <a:p>
          <a:endParaRPr lang="pt-BR"/>
        </a:p>
      </dgm:t>
    </dgm:pt>
    <dgm:pt modelId="{414D8348-C8A3-41D8-868F-D07D5CF5D4BC}">
      <dgm:prSet phldrT="[Texto]" phldr="1"/>
      <dgm:spPr/>
      <dgm:t>
        <a:bodyPr/>
        <a:lstStyle/>
        <a:p>
          <a:endParaRPr lang="pt-BR"/>
        </a:p>
      </dgm:t>
    </dgm:pt>
    <dgm:pt modelId="{6F93285B-0924-443D-949B-F378EF07AEEB}" type="parTrans" cxnId="{74C78C10-D6CF-40C4-AFC7-7E2BE2A6B395}">
      <dgm:prSet/>
      <dgm:spPr/>
      <dgm:t>
        <a:bodyPr/>
        <a:lstStyle/>
        <a:p>
          <a:endParaRPr lang="pt-BR"/>
        </a:p>
      </dgm:t>
    </dgm:pt>
    <dgm:pt modelId="{C9A2DA8A-0A4C-4531-8D27-293D3102B4CB}" type="sibTrans" cxnId="{74C78C10-D6CF-40C4-AFC7-7E2BE2A6B395}">
      <dgm:prSet/>
      <dgm:spPr/>
      <dgm:t>
        <a:bodyPr/>
        <a:lstStyle/>
        <a:p>
          <a:endParaRPr lang="pt-BR"/>
        </a:p>
      </dgm:t>
    </dgm:pt>
    <dgm:pt modelId="{68F9D608-B0DC-4E9A-B533-78A940C9A219}">
      <dgm:prSet phldrT="[Texto]" phldr="1"/>
      <dgm:spPr/>
      <dgm:t>
        <a:bodyPr/>
        <a:lstStyle/>
        <a:p>
          <a:endParaRPr lang="pt-BR" dirty="0"/>
        </a:p>
      </dgm:t>
    </dgm:pt>
    <dgm:pt modelId="{3EDA4609-B3AB-4E8C-A546-C59DC50EA86C}" type="parTrans" cxnId="{03529DF3-AFB1-436F-B743-F1EC751757E9}">
      <dgm:prSet/>
      <dgm:spPr/>
      <dgm:t>
        <a:bodyPr/>
        <a:lstStyle/>
        <a:p>
          <a:endParaRPr lang="pt-BR"/>
        </a:p>
      </dgm:t>
    </dgm:pt>
    <dgm:pt modelId="{4141E90D-9CDA-4C7E-AE51-48E39C31AC16}" type="sibTrans" cxnId="{03529DF3-AFB1-436F-B743-F1EC751757E9}">
      <dgm:prSet/>
      <dgm:spPr/>
      <dgm:t>
        <a:bodyPr/>
        <a:lstStyle/>
        <a:p>
          <a:endParaRPr lang="pt-BR"/>
        </a:p>
      </dgm:t>
    </dgm:pt>
    <dgm:pt modelId="{3BE20A75-AE4B-4036-9061-9F70D8C95A47}">
      <dgm:prSet phldrT="[Texto]"/>
      <dgm:spPr/>
      <dgm:t>
        <a:bodyPr/>
        <a:lstStyle/>
        <a:p>
          <a:endParaRPr lang="pt-BR" dirty="0"/>
        </a:p>
      </dgm:t>
    </dgm:pt>
    <dgm:pt modelId="{FD639DFE-8C08-4C44-AC63-67023A8615C5}" type="parTrans" cxnId="{00133940-5F66-4C0B-9458-A8FF4071B62D}">
      <dgm:prSet/>
      <dgm:spPr/>
      <dgm:t>
        <a:bodyPr/>
        <a:lstStyle/>
        <a:p>
          <a:endParaRPr lang="pt-BR"/>
        </a:p>
      </dgm:t>
    </dgm:pt>
    <dgm:pt modelId="{D1FD5081-AAC0-45BB-BEA4-77FA5E82736F}" type="sibTrans" cxnId="{00133940-5F66-4C0B-9458-A8FF4071B62D}">
      <dgm:prSet/>
      <dgm:spPr/>
      <dgm:t>
        <a:bodyPr/>
        <a:lstStyle/>
        <a:p>
          <a:endParaRPr lang="pt-BR"/>
        </a:p>
      </dgm:t>
    </dgm:pt>
    <dgm:pt modelId="{4C4C2715-9D77-4A33-BE9D-1D6EA46DCCB1}" type="pres">
      <dgm:prSet presAssocID="{C77EC227-C949-4748-9F45-F46767EACAB8}" presName="Name0" presStyleCnt="0">
        <dgm:presLayoutVars>
          <dgm:dir/>
          <dgm:resizeHandles val="exact"/>
        </dgm:presLayoutVars>
      </dgm:prSet>
      <dgm:spPr/>
    </dgm:pt>
    <dgm:pt modelId="{B3035458-0F53-4DCF-BC32-F0C45016DE87}" type="pres">
      <dgm:prSet presAssocID="{8605B808-2825-47A5-99EC-F057FC3A32E1}" presName="node" presStyleLbl="node1" presStyleIdx="0" presStyleCnt="4">
        <dgm:presLayoutVars>
          <dgm:bulletEnabled val="1"/>
        </dgm:presLayoutVars>
      </dgm:prSet>
      <dgm:spPr/>
    </dgm:pt>
    <dgm:pt modelId="{40F552AE-0DB4-4E68-91E4-8C57A66B7F56}" type="pres">
      <dgm:prSet presAssocID="{68FB4848-F8E0-4AA3-BF2F-3042A597579D}" presName="sibTrans" presStyleCnt="0"/>
      <dgm:spPr/>
    </dgm:pt>
    <dgm:pt modelId="{2D71B318-839E-4A58-945C-184EEE869206}" type="pres">
      <dgm:prSet presAssocID="{C68601DF-3E9A-408D-A313-DCDC0945D713}" presName="node" presStyleLbl="node1" presStyleIdx="1" presStyleCnt="4">
        <dgm:presLayoutVars>
          <dgm:bulletEnabled val="1"/>
        </dgm:presLayoutVars>
      </dgm:prSet>
      <dgm:spPr/>
    </dgm:pt>
    <dgm:pt modelId="{B79071C2-911C-45B0-8CFC-11C692FFD1D7}" type="pres">
      <dgm:prSet presAssocID="{C44235DA-1818-460A-828D-FF975E0705F5}" presName="sibTrans" presStyleCnt="0"/>
      <dgm:spPr/>
    </dgm:pt>
    <dgm:pt modelId="{711EBB79-11CD-4C06-A96E-3A7722146BA5}" type="pres">
      <dgm:prSet presAssocID="{86BAE447-9872-44E7-B9E8-59260B8B303E}" presName="node" presStyleLbl="node1" presStyleIdx="2" presStyleCnt="4">
        <dgm:presLayoutVars>
          <dgm:bulletEnabled val="1"/>
        </dgm:presLayoutVars>
      </dgm:prSet>
      <dgm:spPr/>
    </dgm:pt>
    <dgm:pt modelId="{157D332B-9F7C-4C47-B183-FFF3BEF768FE}" type="pres">
      <dgm:prSet presAssocID="{BB2BACA5-065D-4A4D-AD6C-BC218A43BAB5}" presName="sibTrans" presStyleCnt="0"/>
      <dgm:spPr/>
    </dgm:pt>
    <dgm:pt modelId="{B9C2E30F-FDAC-4E4E-A35B-1A2EA1CFD330}" type="pres">
      <dgm:prSet presAssocID="{3BE20A75-AE4B-4036-9061-9F70D8C95A47}" presName="node" presStyleLbl="node1" presStyleIdx="3" presStyleCnt="4">
        <dgm:presLayoutVars>
          <dgm:bulletEnabled val="1"/>
        </dgm:presLayoutVars>
      </dgm:prSet>
      <dgm:spPr/>
    </dgm:pt>
  </dgm:ptLst>
  <dgm:cxnLst>
    <dgm:cxn modelId="{4239FA04-411E-44FE-B3CE-3988EE186A5E}" type="presOf" srcId="{C68601DF-3E9A-408D-A313-DCDC0945D713}" destId="{2D71B318-839E-4A58-945C-184EEE869206}" srcOrd="0" destOrd="0" presId="urn:microsoft.com/office/officeart/2005/8/layout/hList6"/>
    <dgm:cxn modelId="{74C78C10-D6CF-40C4-AFC7-7E2BE2A6B395}" srcId="{86BAE447-9872-44E7-B9E8-59260B8B303E}" destId="{414D8348-C8A3-41D8-868F-D07D5CF5D4BC}" srcOrd="0" destOrd="0" parTransId="{6F93285B-0924-443D-949B-F378EF07AEEB}" sibTransId="{C9A2DA8A-0A4C-4531-8D27-293D3102B4CB}"/>
    <dgm:cxn modelId="{93578215-4577-4652-86A5-22C0B6E74F71}" srcId="{C68601DF-3E9A-408D-A313-DCDC0945D713}" destId="{3256F464-4FE8-4268-BEDF-54873AC3B8D3}" srcOrd="0" destOrd="0" parTransId="{76B54B98-2D55-4534-9A98-66F6DB8FE95D}" sibTransId="{C40BD00E-3289-491C-A175-3129DC128C7A}"/>
    <dgm:cxn modelId="{2190D715-2091-42C8-B8CF-7440D1E4912B}" srcId="{C68601DF-3E9A-408D-A313-DCDC0945D713}" destId="{3B579999-FBC5-4CFE-AD0C-0D7C2C725C4C}" srcOrd="1" destOrd="0" parTransId="{983D5317-6D5B-4DDE-B2B6-53DA0E0A53CE}" sibTransId="{A7832FB5-1F85-4EA5-8475-A81FDEB0E30C}"/>
    <dgm:cxn modelId="{2301211C-1FF1-48A2-9F89-82C82CCB3AAF}" type="presOf" srcId="{414D8348-C8A3-41D8-868F-D07D5CF5D4BC}" destId="{711EBB79-11CD-4C06-A96E-3A7722146BA5}" srcOrd="0" destOrd="1" presId="urn:microsoft.com/office/officeart/2005/8/layout/hList6"/>
    <dgm:cxn modelId="{E0286B38-DCF0-41D4-B152-445E07D00011}" type="presOf" srcId="{53370F6D-23E6-4044-9D08-9D9D99E2A7DD}" destId="{B3035458-0F53-4DCF-BC32-F0C45016DE87}" srcOrd="0" destOrd="1" presId="urn:microsoft.com/office/officeart/2005/8/layout/hList6"/>
    <dgm:cxn modelId="{00133940-5F66-4C0B-9458-A8FF4071B62D}" srcId="{C77EC227-C949-4748-9F45-F46767EACAB8}" destId="{3BE20A75-AE4B-4036-9061-9F70D8C95A47}" srcOrd="3" destOrd="0" parTransId="{FD639DFE-8C08-4C44-AC63-67023A8615C5}" sibTransId="{D1FD5081-AAC0-45BB-BEA4-77FA5E82736F}"/>
    <dgm:cxn modelId="{C1CA3E5E-E3D5-4D9B-A5D6-0A37EC0D31E7}" srcId="{C77EC227-C949-4748-9F45-F46767EACAB8}" destId="{C68601DF-3E9A-408D-A313-DCDC0945D713}" srcOrd="1" destOrd="0" parTransId="{3729C84C-66BA-4019-BD85-34E80F238838}" sibTransId="{C44235DA-1818-460A-828D-FF975E0705F5}"/>
    <dgm:cxn modelId="{B3818F5E-A70C-4D8F-918E-A8263C25ABC7}" srcId="{8605B808-2825-47A5-99EC-F057FC3A32E1}" destId="{2ECC4563-0160-4246-B2CA-0FA625EE3CAC}" srcOrd="1" destOrd="0" parTransId="{2468068F-11FB-4530-9466-82DA06295A6A}" sibTransId="{C3A22507-7E51-4E07-9D74-40B6D80E5CFD}"/>
    <dgm:cxn modelId="{44EF2F64-5AAA-4890-B177-C2008B1ADBD5}" type="presOf" srcId="{86BAE447-9872-44E7-B9E8-59260B8B303E}" destId="{711EBB79-11CD-4C06-A96E-3A7722146BA5}" srcOrd="0" destOrd="0" presId="urn:microsoft.com/office/officeart/2005/8/layout/hList6"/>
    <dgm:cxn modelId="{0707916B-BE9F-4972-A3E9-A3C0DDD1A1A3}" type="presOf" srcId="{3B579999-FBC5-4CFE-AD0C-0D7C2C725C4C}" destId="{2D71B318-839E-4A58-945C-184EEE869206}" srcOrd="0" destOrd="2" presId="urn:microsoft.com/office/officeart/2005/8/layout/hList6"/>
    <dgm:cxn modelId="{8DF5C76D-8551-40B6-85AE-D902A3D18A75}" type="presOf" srcId="{C77EC227-C949-4748-9F45-F46767EACAB8}" destId="{4C4C2715-9D77-4A33-BE9D-1D6EA46DCCB1}" srcOrd="0" destOrd="0" presId="urn:microsoft.com/office/officeart/2005/8/layout/hList6"/>
    <dgm:cxn modelId="{CC77157B-D4B5-4FE5-BB74-D2E4795356C7}" type="presOf" srcId="{3256F464-4FE8-4268-BEDF-54873AC3B8D3}" destId="{2D71B318-839E-4A58-945C-184EEE869206}" srcOrd="0" destOrd="1" presId="urn:microsoft.com/office/officeart/2005/8/layout/hList6"/>
    <dgm:cxn modelId="{B9D21B8D-7B5A-4A75-9A27-DF4415055A06}" srcId="{C77EC227-C949-4748-9F45-F46767EACAB8}" destId="{8605B808-2825-47A5-99EC-F057FC3A32E1}" srcOrd="0" destOrd="0" parTransId="{5CAFC017-F92D-46BF-8358-492AF03006A0}" sibTransId="{68FB4848-F8E0-4AA3-BF2F-3042A597579D}"/>
    <dgm:cxn modelId="{621FA3B9-C6BC-4F46-9A17-6C4FFD72E1CD}" srcId="{8605B808-2825-47A5-99EC-F057FC3A32E1}" destId="{53370F6D-23E6-4044-9D08-9D9D99E2A7DD}" srcOrd="0" destOrd="0" parTransId="{C94E24BE-9D0F-4876-A305-5D974B567169}" sibTransId="{37637148-D044-4346-BE00-610B0018F7A0}"/>
    <dgm:cxn modelId="{5AB0D1B9-E3AA-4BAC-B63A-DC9EF39C944C}" type="presOf" srcId="{68F9D608-B0DC-4E9A-B533-78A940C9A219}" destId="{711EBB79-11CD-4C06-A96E-3A7722146BA5}" srcOrd="0" destOrd="2" presId="urn:microsoft.com/office/officeart/2005/8/layout/hList6"/>
    <dgm:cxn modelId="{BABF96BA-13A9-4D35-A116-FE2F708FF409}" srcId="{C77EC227-C949-4748-9F45-F46767EACAB8}" destId="{86BAE447-9872-44E7-B9E8-59260B8B303E}" srcOrd="2" destOrd="0" parTransId="{B3ACB9F1-6725-4AA7-B491-7F585A42325E}" sibTransId="{BB2BACA5-065D-4A4D-AD6C-BC218A43BAB5}"/>
    <dgm:cxn modelId="{EC057CC9-0442-4654-A83E-AB9EAF3A2265}" type="presOf" srcId="{3BE20A75-AE4B-4036-9061-9F70D8C95A47}" destId="{B9C2E30F-FDAC-4E4E-A35B-1A2EA1CFD330}" srcOrd="0" destOrd="0" presId="urn:microsoft.com/office/officeart/2005/8/layout/hList6"/>
    <dgm:cxn modelId="{213BC5E7-0887-4E64-8E2F-308D7689D850}" type="presOf" srcId="{2ECC4563-0160-4246-B2CA-0FA625EE3CAC}" destId="{B3035458-0F53-4DCF-BC32-F0C45016DE87}" srcOrd="0" destOrd="2" presId="urn:microsoft.com/office/officeart/2005/8/layout/hList6"/>
    <dgm:cxn modelId="{03529DF3-AFB1-436F-B743-F1EC751757E9}" srcId="{86BAE447-9872-44E7-B9E8-59260B8B303E}" destId="{68F9D608-B0DC-4E9A-B533-78A940C9A219}" srcOrd="1" destOrd="0" parTransId="{3EDA4609-B3AB-4E8C-A546-C59DC50EA86C}" sibTransId="{4141E90D-9CDA-4C7E-AE51-48E39C31AC16}"/>
    <dgm:cxn modelId="{F8B258F4-354D-426A-BF84-74D9622C02FA}" type="presOf" srcId="{8605B808-2825-47A5-99EC-F057FC3A32E1}" destId="{B3035458-0F53-4DCF-BC32-F0C45016DE87}" srcOrd="0" destOrd="0" presId="urn:microsoft.com/office/officeart/2005/8/layout/hList6"/>
    <dgm:cxn modelId="{B2A03EA4-4673-41D8-87D7-07943ECCDB6D}" type="presParOf" srcId="{4C4C2715-9D77-4A33-BE9D-1D6EA46DCCB1}" destId="{B3035458-0F53-4DCF-BC32-F0C45016DE87}" srcOrd="0" destOrd="0" presId="urn:microsoft.com/office/officeart/2005/8/layout/hList6"/>
    <dgm:cxn modelId="{D9E7783C-05B8-44AF-9B63-F88D5B7A157F}" type="presParOf" srcId="{4C4C2715-9D77-4A33-BE9D-1D6EA46DCCB1}" destId="{40F552AE-0DB4-4E68-91E4-8C57A66B7F56}" srcOrd="1" destOrd="0" presId="urn:microsoft.com/office/officeart/2005/8/layout/hList6"/>
    <dgm:cxn modelId="{C43A1A40-22A9-4A13-B86C-2432C2D5A90A}" type="presParOf" srcId="{4C4C2715-9D77-4A33-BE9D-1D6EA46DCCB1}" destId="{2D71B318-839E-4A58-945C-184EEE869206}" srcOrd="2" destOrd="0" presId="urn:microsoft.com/office/officeart/2005/8/layout/hList6"/>
    <dgm:cxn modelId="{411AF429-63D1-4A1B-8440-FA29C74829FC}" type="presParOf" srcId="{4C4C2715-9D77-4A33-BE9D-1D6EA46DCCB1}" destId="{B79071C2-911C-45B0-8CFC-11C692FFD1D7}" srcOrd="3" destOrd="0" presId="urn:microsoft.com/office/officeart/2005/8/layout/hList6"/>
    <dgm:cxn modelId="{58CD326C-591B-4C15-9ECF-AA82436A7616}" type="presParOf" srcId="{4C4C2715-9D77-4A33-BE9D-1D6EA46DCCB1}" destId="{711EBB79-11CD-4C06-A96E-3A7722146BA5}" srcOrd="4" destOrd="0" presId="urn:microsoft.com/office/officeart/2005/8/layout/hList6"/>
    <dgm:cxn modelId="{D750D099-80FB-462A-9DA2-6B5B8CDFA39C}" type="presParOf" srcId="{4C4C2715-9D77-4A33-BE9D-1D6EA46DCCB1}" destId="{157D332B-9F7C-4C47-B183-FFF3BEF768FE}" srcOrd="5" destOrd="0" presId="urn:microsoft.com/office/officeart/2005/8/layout/hList6"/>
    <dgm:cxn modelId="{98FF4325-7B84-43E9-8B87-85629EC51DB0}" type="presParOf" srcId="{4C4C2715-9D77-4A33-BE9D-1D6EA46DCCB1}" destId="{B9C2E30F-FDAC-4E4E-A35B-1A2EA1CFD330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9903C8-35E7-4441-8031-1CDE74CBB2CB}" type="doc">
      <dgm:prSet loTypeId="urn:microsoft.com/office/officeart/2005/8/layout/process4" loCatId="process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BFE1192-53B0-4D3C-A33E-C8A7DAB89F92}">
      <dgm:prSet/>
      <dgm:spPr/>
      <dgm:t>
        <a:bodyPr/>
        <a:lstStyle/>
        <a:p>
          <a:r>
            <a:rPr lang="pt-BR"/>
            <a:t>Resumindo deputados e senadores de todo o país e Assembleia Geral elegeu a Regência Trina Permanente, no dia 17 de junho de 1831.</a:t>
          </a:r>
          <a:endParaRPr lang="en-US"/>
        </a:p>
      </dgm:t>
    </dgm:pt>
    <dgm:pt modelId="{12669DD1-327C-4361-BEF8-37F5A805A13E}" type="parTrans" cxnId="{DE33CC8C-B24B-4A68-A5F0-0928E8A8167D}">
      <dgm:prSet/>
      <dgm:spPr/>
      <dgm:t>
        <a:bodyPr/>
        <a:lstStyle/>
        <a:p>
          <a:endParaRPr lang="en-US"/>
        </a:p>
      </dgm:t>
    </dgm:pt>
    <dgm:pt modelId="{9491F18D-6372-4251-A885-5027A79F2C9E}" type="sibTrans" cxnId="{DE33CC8C-B24B-4A68-A5F0-0928E8A8167D}">
      <dgm:prSet/>
      <dgm:spPr/>
      <dgm:t>
        <a:bodyPr/>
        <a:lstStyle/>
        <a:p>
          <a:endParaRPr lang="en-US"/>
        </a:p>
      </dgm:t>
    </dgm:pt>
    <dgm:pt modelId="{1E4DF889-EB99-4C90-AE79-93629A7AB267}">
      <dgm:prSet/>
      <dgm:spPr/>
      <dgm:t>
        <a:bodyPr/>
        <a:lstStyle/>
        <a:p>
          <a:r>
            <a:rPr lang="pt-BR"/>
            <a:t>A nova regência era composta pelos deputados João Bráulio Muniz (político do Nordeste) e José da Costa Carvalho (político do Sul) e pelo brigadeiro Francisco de Lima e Silva.</a:t>
          </a:r>
          <a:endParaRPr lang="en-US"/>
        </a:p>
      </dgm:t>
    </dgm:pt>
    <dgm:pt modelId="{22B448FE-D1A5-4762-A678-82D01A21E47A}" type="parTrans" cxnId="{1BC26B1B-008E-4A71-A9B2-F419D69E986D}">
      <dgm:prSet/>
      <dgm:spPr/>
      <dgm:t>
        <a:bodyPr/>
        <a:lstStyle/>
        <a:p>
          <a:endParaRPr lang="en-US"/>
        </a:p>
      </dgm:t>
    </dgm:pt>
    <dgm:pt modelId="{20E1D433-4DA6-4899-901B-C0DE1EAE35AF}" type="sibTrans" cxnId="{1BC26B1B-008E-4A71-A9B2-F419D69E986D}">
      <dgm:prSet/>
      <dgm:spPr/>
      <dgm:t>
        <a:bodyPr/>
        <a:lstStyle/>
        <a:p>
          <a:endParaRPr lang="en-US"/>
        </a:p>
      </dgm:t>
    </dgm:pt>
    <dgm:pt modelId="{1DCDA527-BD8A-4B72-8F54-6F0A3DA20128}">
      <dgm:prSet/>
      <dgm:spPr/>
      <dgm:t>
        <a:bodyPr/>
        <a:lstStyle/>
        <a:p>
          <a:r>
            <a:rPr lang="pt-BR"/>
            <a:t>De modo geral, essa regência representava o grupo dos moderados. A ela se opunham os liberais exaltados e os restauradores.</a:t>
          </a:r>
          <a:endParaRPr lang="en-US"/>
        </a:p>
      </dgm:t>
    </dgm:pt>
    <dgm:pt modelId="{622C145B-D658-4FC0-84C2-114FE0240E70}" type="parTrans" cxnId="{4A817D9E-9CCF-47FB-9AC8-9912A09DDF39}">
      <dgm:prSet/>
      <dgm:spPr/>
      <dgm:t>
        <a:bodyPr/>
        <a:lstStyle/>
        <a:p>
          <a:endParaRPr lang="en-US"/>
        </a:p>
      </dgm:t>
    </dgm:pt>
    <dgm:pt modelId="{CF5C95DD-2BD6-401A-A414-1630ED30AEDF}" type="sibTrans" cxnId="{4A817D9E-9CCF-47FB-9AC8-9912A09DDF39}">
      <dgm:prSet/>
      <dgm:spPr/>
      <dgm:t>
        <a:bodyPr/>
        <a:lstStyle/>
        <a:p>
          <a:endParaRPr lang="en-US"/>
        </a:p>
      </dgm:t>
    </dgm:pt>
    <dgm:pt modelId="{4D8C7B9B-A632-4253-BA6D-03ABB6E2289A}" type="pres">
      <dgm:prSet presAssocID="{959903C8-35E7-4441-8031-1CDE74CBB2CB}" presName="Name0" presStyleCnt="0">
        <dgm:presLayoutVars>
          <dgm:dir/>
          <dgm:animLvl val="lvl"/>
          <dgm:resizeHandles val="exact"/>
        </dgm:presLayoutVars>
      </dgm:prSet>
      <dgm:spPr/>
    </dgm:pt>
    <dgm:pt modelId="{E71DA7D9-CB60-45DB-92C8-C7946DBC0E51}" type="pres">
      <dgm:prSet presAssocID="{1DCDA527-BD8A-4B72-8F54-6F0A3DA20128}" presName="boxAndChildren" presStyleCnt="0"/>
      <dgm:spPr/>
    </dgm:pt>
    <dgm:pt modelId="{FA910B6B-8502-48D2-8235-C9B35DE1CBBF}" type="pres">
      <dgm:prSet presAssocID="{1DCDA527-BD8A-4B72-8F54-6F0A3DA20128}" presName="parentTextBox" presStyleLbl="node1" presStyleIdx="0" presStyleCnt="3"/>
      <dgm:spPr/>
    </dgm:pt>
    <dgm:pt modelId="{158D08B1-F908-4FAC-92F2-BCA8CAB05FF4}" type="pres">
      <dgm:prSet presAssocID="{20E1D433-4DA6-4899-901B-C0DE1EAE35AF}" presName="sp" presStyleCnt="0"/>
      <dgm:spPr/>
    </dgm:pt>
    <dgm:pt modelId="{6B4C17C3-4C2C-42BE-9E5F-DACD38E3D504}" type="pres">
      <dgm:prSet presAssocID="{1E4DF889-EB99-4C90-AE79-93629A7AB267}" presName="arrowAndChildren" presStyleCnt="0"/>
      <dgm:spPr/>
    </dgm:pt>
    <dgm:pt modelId="{E7DE33AD-8323-4A5E-8C23-C9A07F821A03}" type="pres">
      <dgm:prSet presAssocID="{1E4DF889-EB99-4C90-AE79-93629A7AB267}" presName="parentTextArrow" presStyleLbl="node1" presStyleIdx="1" presStyleCnt="3"/>
      <dgm:spPr/>
    </dgm:pt>
    <dgm:pt modelId="{5C00E9C6-C99E-497A-9231-9B83549E8A34}" type="pres">
      <dgm:prSet presAssocID="{9491F18D-6372-4251-A885-5027A79F2C9E}" presName="sp" presStyleCnt="0"/>
      <dgm:spPr/>
    </dgm:pt>
    <dgm:pt modelId="{B1AAA9AF-A1E4-4ED6-8D61-44C573DCDCD3}" type="pres">
      <dgm:prSet presAssocID="{CBFE1192-53B0-4D3C-A33E-C8A7DAB89F92}" presName="arrowAndChildren" presStyleCnt="0"/>
      <dgm:spPr/>
    </dgm:pt>
    <dgm:pt modelId="{251C714E-3BCC-4883-BFC6-17B831049A3A}" type="pres">
      <dgm:prSet presAssocID="{CBFE1192-53B0-4D3C-A33E-C8A7DAB89F92}" presName="parentTextArrow" presStyleLbl="node1" presStyleIdx="2" presStyleCnt="3"/>
      <dgm:spPr/>
    </dgm:pt>
  </dgm:ptLst>
  <dgm:cxnLst>
    <dgm:cxn modelId="{EF20B40B-35B1-4664-B2B1-D55EB6854E75}" type="presOf" srcId="{1E4DF889-EB99-4C90-AE79-93629A7AB267}" destId="{E7DE33AD-8323-4A5E-8C23-C9A07F821A03}" srcOrd="0" destOrd="0" presId="urn:microsoft.com/office/officeart/2005/8/layout/process4"/>
    <dgm:cxn modelId="{CE23A90F-B4D5-4F5B-A7D6-C074284F419D}" type="presOf" srcId="{CBFE1192-53B0-4D3C-A33E-C8A7DAB89F92}" destId="{251C714E-3BCC-4883-BFC6-17B831049A3A}" srcOrd="0" destOrd="0" presId="urn:microsoft.com/office/officeart/2005/8/layout/process4"/>
    <dgm:cxn modelId="{1BC26B1B-008E-4A71-A9B2-F419D69E986D}" srcId="{959903C8-35E7-4441-8031-1CDE74CBB2CB}" destId="{1E4DF889-EB99-4C90-AE79-93629A7AB267}" srcOrd="1" destOrd="0" parTransId="{22B448FE-D1A5-4762-A678-82D01A21E47A}" sibTransId="{20E1D433-4DA6-4899-901B-C0DE1EAE35AF}"/>
    <dgm:cxn modelId="{0A1BF756-8DA3-411A-8999-640526359714}" type="presOf" srcId="{959903C8-35E7-4441-8031-1CDE74CBB2CB}" destId="{4D8C7B9B-A632-4253-BA6D-03ABB6E2289A}" srcOrd="0" destOrd="0" presId="urn:microsoft.com/office/officeart/2005/8/layout/process4"/>
    <dgm:cxn modelId="{DE33CC8C-B24B-4A68-A5F0-0928E8A8167D}" srcId="{959903C8-35E7-4441-8031-1CDE74CBB2CB}" destId="{CBFE1192-53B0-4D3C-A33E-C8A7DAB89F92}" srcOrd="0" destOrd="0" parTransId="{12669DD1-327C-4361-BEF8-37F5A805A13E}" sibTransId="{9491F18D-6372-4251-A885-5027A79F2C9E}"/>
    <dgm:cxn modelId="{4A817D9E-9CCF-47FB-9AC8-9912A09DDF39}" srcId="{959903C8-35E7-4441-8031-1CDE74CBB2CB}" destId="{1DCDA527-BD8A-4B72-8F54-6F0A3DA20128}" srcOrd="2" destOrd="0" parTransId="{622C145B-D658-4FC0-84C2-114FE0240E70}" sibTransId="{CF5C95DD-2BD6-401A-A414-1630ED30AEDF}"/>
    <dgm:cxn modelId="{8A7E3CE9-BDF6-439A-B26F-26BF7F8370DD}" type="presOf" srcId="{1DCDA527-BD8A-4B72-8F54-6F0A3DA20128}" destId="{FA910B6B-8502-48D2-8235-C9B35DE1CBBF}" srcOrd="0" destOrd="0" presId="urn:microsoft.com/office/officeart/2005/8/layout/process4"/>
    <dgm:cxn modelId="{5B4B3CA4-A51F-4CA4-AED3-AC6E25C6584A}" type="presParOf" srcId="{4D8C7B9B-A632-4253-BA6D-03ABB6E2289A}" destId="{E71DA7D9-CB60-45DB-92C8-C7946DBC0E51}" srcOrd="0" destOrd="0" presId="urn:microsoft.com/office/officeart/2005/8/layout/process4"/>
    <dgm:cxn modelId="{195C06A5-7A6B-4595-9658-4FB749930084}" type="presParOf" srcId="{E71DA7D9-CB60-45DB-92C8-C7946DBC0E51}" destId="{FA910B6B-8502-48D2-8235-C9B35DE1CBBF}" srcOrd="0" destOrd="0" presId="urn:microsoft.com/office/officeart/2005/8/layout/process4"/>
    <dgm:cxn modelId="{FCD488FB-16D8-4705-940A-024700CFFBF3}" type="presParOf" srcId="{4D8C7B9B-A632-4253-BA6D-03ABB6E2289A}" destId="{158D08B1-F908-4FAC-92F2-BCA8CAB05FF4}" srcOrd="1" destOrd="0" presId="urn:microsoft.com/office/officeart/2005/8/layout/process4"/>
    <dgm:cxn modelId="{CA3DF037-F087-4872-B3DB-134C5C728EF3}" type="presParOf" srcId="{4D8C7B9B-A632-4253-BA6D-03ABB6E2289A}" destId="{6B4C17C3-4C2C-42BE-9E5F-DACD38E3D504}" srcOrd="2" destOrd="0" presId="urn:microsoft.com/office/officeart/2005/8/layout/process4"/>
    <dgm:cxn modelId="{DA448E33-FE9E-4D5A-9312-B6B64E529B61}" type="presParOf" srcId="{6B4C17C3-4C2C-42BE-9E5F-DACD38E3D504}" destId="{E7DE33AD-8323-4A5E-8C23-C9A07F821A03}" srcOrd="0" destOrd="0" presId="urn:microsoft.com/office/officeart/2005/8/layout/process4"/>
    <dgm:cxn modelId="{A0FA640E-CD7E-4793-9C5B-B72D897357BF}" type="presParOf" srcId="{4D8C7B9B-A632-4253-BA6D-03ABB6E2289A}" destId="{5C00E9C6-C99E-497A-9231-9B83549E8A34}" srcOrd="3" destOrd="0" presId="urn:microsoft.com/office/officeart/2005/8/layout/process4"/>
    <dgm:cxn modelId="{2051DDA8-C021-46CA-885D-0DF931F0455F}" type="presParOf" srcId="{4D8C7B9B-A632-4253-BA6D-03ABB6E2289A}" destId="{B1AAA9AF-A1E4-4ED6-8D61-44C573DCDCD3}" srcOrd="4" destOrd="0" presId="urn:microsoft.com/office/officeart/2005/8/layout/process4"/>
    <dgm:cxn modelId="{80C8E3C3-3EB0-4328-86AC-4A24E3F3CFDD}" type="presParOf" srcId="{B1AAA9AF-A1E4-4ED6-8D61-44C573DCDCD3}" destId="{251C714E-3BCC-4883-BFC6-17B831049A3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82C5517-2278-4EEF-88A5-5D74CE19A36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99DCE7D-DE2C-4B8A-A0C7-402A5196FEF8}">
      <dgm:prSet/>
      <dgm:spPr/>
      <dgm:t>
        <a:bodyPr/>
        <a:lstStyle/>
        <a:p>
          <a:r>
            <a:rPr lang="pt-BR"/>
            <a:t>Os progressistas pregavam que o meio mais exigente de manter a unidade do Brasil seria transpor o poder as mãos de D. Pedro II mas o príncipe era menor de idade.</a:t>
          </a:r>
          <a:endParaRPr lang="en-US"/>
        </a:p>
      </dgm:t>
    </dgm:pt>
    <dgm:pt modelId="{F2568C30-3CEF-424D-A548-2CFD91F4D3BC}" type="parTrans" cxnId="{F9026C03-7FA3-40B5-A388-4A875397796A}">
      <dgm:prSet/>
      <dgm:spPr/>
      <dgm:t>
        <a:bodyPr/>
        <a:lstStyle/>
        <a:p>
          <a:endParaRPr lang="en-US"/>
        </a:p>
      </dgm:t>
    </dgm:pt>
    <dgm:pt modelId="{5A74744F-023D-48C7-A8CF-CD87C24D712C}" type="sibTrans" cxnId="{F9026C03-7FA3-40B5-A388-4A875397796A}">
      <dgm:prSet/>
      <dgm:spPr/>
      <dgm:t>
        <a:bodyPr/>
        <a:lstStyle/>
        <a:p>
          <a:endParaRPr lang="en-US"/>
        </a:p>
      </dgm:t>
    </dgm:pt>
    <dgm:pt modelId="{83CC621C-7AC2-48E5-AA8C-ED986F6A427B}">
      <dgm:prSet/>
      <dgm:spPr/>
      <dgm:t>
        <a:bodyPr/>
        <a:lstStyle/>
        <a:p>
          <a:r>
            <a:rPr lang="pt-BR"/>
            <a:t>Foi Fundado o Clube da Maioridade que tinha como objetivo a antecipação da maioridade  do príncipe junto à Assembleia Nacional.</a:t>
          </a:r>
          <a:endParaRPr lang="en-US"/>
        </a:p>
      </dgm:t>
    </dgm:pt>
    <dgm:pt modelId="{1B28434E-C355-4169-BA9D-58D81745E721}" type="parTrans" cxnId="{A1235187-9D77-4B15-9588-247803AE9C99}">
      <dgm:prSet/>
      <dgm:spPr/>
      <dgm:t>
        <a:bodyPr/>
        <a:lstStyle/>
        <a:p>
          <a:endParaRPr lang="en-US"/>
        </a:p>
      </dgm:t>
    </dgm:pt>
    <dgm:pt modelId="{FD873203-1E51-4091-8DDC-F8950BECC1C3}" type="sibTrans" cxnId="{A1235187-9D77-4B15-9588-247803AE9C99}">
      <dgm:prSet/>
      <dgm:spPr/>
      <dgm:t>
        <a:bodyPr/>
        <a:lstStyle/>
        <a:p>
          <a:endParaRPr lang="en-US"/>
        </a:p>
      </dgm:t>
    </dgm:pt>
    <dgm:pt modelId="{C5FC3A55-D2CC-4420-AE2D-F7189F4167A5}">
      <dgm:prSet/>
      <dgm:spPr/>
      <dgm:t>
        <a:bodyPr/>
        <a:lstStyle/>
        <a:p>
          <a:r>
            <a:rPr lang="pt-BR"/>
            <a:t>A elite política acreditava que a figura de um imperador com fortes poderes seria essencial para liquidar as revoltas provinciais e desse modo estabelecer a ordem social.</a:t>
          </a:r>
          <a:endParaRPr lang="en-US"/>
        </a:p>
      </dgm:t>
    </dgm:pt>
    <dgm:pt modelId="{7B0F5A91-3774-4BFD-B49B-E8AE4A70BF46}" type="parTrans" cxnId="{BEDF7E64-906B-4FF7-AF37-E3ACF5FF22F5}">
      <dgm:prSet/>
      <dgm:spPr/>
      <dgm:t>
        <a:bodyPr/>
        <a:lstStyle/>
        <a:p>
          <a:endParaRPr lang="en-US"/>
        </a:p>
      </dgm:t>
    </dgm:pt>
    <dgm:pt modelId="{F36ECB31-259F-4A3E-9E17-4559D3326670}" type="sibTrans" cxnId="{BEDF7E64-906B-4FF7-AF37-E3ACF5FF22F5}">
      <dgm:prSet/>
      <dgm:spPr/>
      <dgm:t>
        <a:bodyPr/>
        <a:lstStyle/>
        <a:p>
          <a:endParaRPr lang="en-US"/>
        </a:p>
      </dgm:t>
    </dgm:pt>
    <dgm:pt modelId="{3C871178-4FC8-46C7-889E-D4061C6D33CF}">
      <dgm:prSet/>
      <dgm:spPr/>
      <dgm:t>
        <a:bodyPr/>
        <a:lstStyle/>
        <a:p>
          <a:r>
            <a:rPr lang="pt-BR"/>
            <a:t>Em 1840, a Assembleia Nacional aprovou a tese da maioridade ficando conhecido o episodio como “Golpe da Maioridade”</a:t>
          </a:r>
          <a:endParaRPr lang="en-US"/>
        </a:p>
      </dgm:t>
    </dgm:pt>
    <dgm:pt modelId="{299772FB-C7C5-45B2-ABBC-CE741638B284}" type="parTrans" cxnId="{ED14CA86-0502-4A36-975F-A282CAC7B1A4}">
      <dgm:prSet/>
      <dgm:spPr/>
      <dgm:t>
        <a:bodyPr/>
        <a:lstStyle/>
        <a:p>
          <a:endParaRPr lang="en-US"/>
        </a:p>
      </dgm:t>
    </dgm:pt>
    <dgm:pt modelId="{2CB25BFA-E207-4B92-ACEA-F12C171F79B6}" type="sibTrans" cxnId="{ED14CA86-0502-4A36-975F-A282CAC7B1A4}">
      <dgm:prSet/>
      <dgm:spPr/>
      <dgm:t>
        <a:bodyPr/>
        <a:lstStyle/>
        <a:p>
          <a:endParaRPr lang="en-US"/>
        </a:p>
      </dgm:t>
    </dgm:pt>
    <dgm:pt modelId="{145A8B84-88CF-4E9B-980E-A63EB755DA2E}">
      <dgm:prSet/>
      <dgm:spPr/>
      <dgm:t>
        <a:bodyPr/>
        <a:lstStyle/>
        <a:p>
          <a:r>
            <a:rPr lang="pt-BR"/>
            <a:t>Com 15 anos foi aclamado imperador, em 23 de Julho de 1840 dando inicio ao segundo Reinado durando de 1840 – 1889.</a:t>
          </a:r>
          <a:endParaRPr lang="en-US"/>
        </a:p>
      </dgm:t>
    </dgm:pt>
    <dgm:pt modelId="{D764F0A3-4DDC-457E-8923-C1F7E977162B}" type="parTrans" cxnId="{3CF57C29-0073-42B1-B708-4414A471359D}">
      <dgm:prSet/>
      <dgm:spPr/>
      <dgm:t>
        <a:bodyPr/>
        <a:lstStyle/>
        <a:p>
          <a:endParaRPr lang="en-US"/>
        </a:p>
      </dgm:t>
    </dgm:pt>
    <dgm:pt modelId="{2EB5758C-0146-4882-B926-A14A1704571F}" type="sibTrans" cxnId="{3CF57C29-0073-42B1-B708-4414A471359D}">
      <dgm:prSet/>
      <dgm:spPr/>
      <dgm:t>
        <a:bodyPr/>
        <a:lstStyle/>
        <a:p>
          <a:endParaRPr lang="en-US"/>
        </a:p>
      </dgm:t>
    </dgm:pt>
    <dgm:pt modelId="{99BEBA39-5D10-439B-A312-D448E0EFC7B7}" type="pres">
      <dgm:prSet presAssocID="{582C5517-2278-4EEF-88A5-5D74CE19A361}" presName="linear" presStyleCnt="0">
        <dgm:presLayoutVars>
          <dgm:animLvl val="lvl"/>
          <dgm:resizeHandles val="exact"/>
        </dgm:presLayoutVars>
      </dgm:prSet>
      <dgm:spPr/>
    </dgm:pt>
    <dgm:pt modelId="{45405D5B-5BE8-452D-85DE-E4A3CB12CACF}" type="pres">
      <dgm:prSet presAssocID="{199DCE7D-DE2C-4B8A-A0C7-402A5196FEF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FAF2244-9664-4342-929C-424D704FB74C}" type="pres">
      <dgm:prSet presAssocID="{5A74744F-023D-48C7-A8CF-CD87C24D712C}" presName="spacer" presStyleCnt="0"/>
      <dgm:spPr/>
    </dgm:pt>
    <dgm:pt modelId="{F872BDA0-0B2C-449C-A6E4-415F6F77941D}" type="pres">
      <dgm:prSet presAssocID="{83CC621C-7AC2-48E5-AA8C-ED986F6A427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08A2703-F692-47BA-8591-D4A25F59E1C6}" type="pres">
      <dgm:prSet presAssocID="{FD873203-1E51-4091-8DDC-F8950BECC1C3}" presName="spacer" presStyleCnt="0"/>
      <dgm:spPr/>
    </dgm:pt>
    <dgm:pt modelId="{2B2F65A4-9000-4357-8B51-7423EB523A8D}" type="pres">
      <dgm:prSet presAssocID="{C5FC3A55-D2CC-4420-AE2D-F7189F4167A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0EAA34F-8FCD-43E4-A200-FE570CAFD367}" type="pres">
      <dgm:prSet presAssocID="{F36ECB31-259F-4A3E-9E17-4559D3326670}" presName="spacer" presStyleCnt="0"/>
      <dgm:spPr/>
    </dgm:pt>
    <dgm:pt modelId="{3D8375BE-CB76-4C7D-8E10-41BDFDF01AFF}" type="pres">
      <dgm:prSet presAssocID="{3C871178-4FC8-46C7-889E-D4061C6D33C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5BF71E1-46D6-4CB5-9E87-44B6B1CA7002}" type="pres">
      <dgm:prSet presAssocID="{2CB25BFA-E207-4B92-ACEA-F12C171F79B6}" presName="spacer" presStyleCnt="0"/>
      <dgm:spPr/>
    </dgm:pt>
    <dgm:pt modelId="{C5A357AD-1A42-4193-9C51-14C539ECBC96}" type="pres">
      <dgm:prSet presAssocID="{145A8B84-88CF-4E9B-980E-A63EB755DA2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9026C03-7FA3-40B5-A388-4A875397796A}" srcId="{582C5517-2278-4EEF-88A5-5D74CE19A361}" destId="{199DCE7D-DE2C-4B8A-A0C7-402A5196FEF8}" srcOrd="0" destOrd="0" parTransId="{F2568C30-3CEF-424D-A548-2CFD91F4D3BC}" sibTransId="{5A74744F-023D-48C7-A8CF-CD87C24D712C}"/>
    <dgm:cxn modelId="{3CF57C29-0073-42B1-B708-4414A471359D}" srcId="{582C5517-2278-4EEF-88A5-5D74CE19A361}" destId="{145A8B84-88CF-4E9B-980E-A63EB755DA2E}" srcOrd="4" destOrd="0" parTransId="{D764F0A3-4DDC-457E-8923-C1F7E977162B}" sibTransId="{2EB5758C-0146-4882-B926-A14A1704571F}"/>
    <dgm:cxn modelId="{CCB54B44-CE00-4075-AF35-E06D34454AE3}" type="presOf" srcId="{3C871178-4FC8-46C7-889E-D4061C6D33CF}" destId="{3D8375BE-CB76-4C7D-8E10-41BDFDF01AFF}" srcOrd="0" destOrd="0" presId="urn:microsoft.com/office/officeart/2005/8/layout/vList2"/>
    <dgm:cxn modelId="{BEDF7E64-906B-4FF7-AF37-E3ACF5FF22F5}" srcId="{582C5517-2278-4EEF-88A5-5D74CE19A361}" destId="{C5FC3A55-D2CC-4420-AE2D-F7189F4167A5}" srcOrd="2" destOrd="0" parTransId="{7B0F5A91-3774-4BFD-B49B-E8AE4A70BF46}" sibTransId="{F36ECB31-259F-4A3E-9E17-4559D3326670}"/>
    <dgm:cxn modelId="{F6E5C864-66AE-4009-9BC0-6D3C81E51C84}" type="presOf" srcId="{199DCE7D-DE2C-4B8A-A0C7-402A5196FEF8}" destId="{45405D5B-5BE8-452D-85DE-E4A3CB12CACF}" srcOrd="0" destOrd="0" presId="urn:microsoft.com/office/officeart/2005/8/layout/vList2"/>
    <dgm:cxn modelId="{E3AF4855-2787-4DCC-92DB-9B12D6F222AF}" type="presOf" srcId="{C5FC3A55-D2CC-4420-AE2D-F7189F4167A5}" destId="{2B2F65A4-9000-4357-8B51-7423EB523A8D}" srcOrd="0" destOrd="0" presId="urn:microsoft.com/office/officeart/2005/8/layout/vList2"/>
    <dgm:cxn modelId="{ED14CA86-0502-4A36-975F-A282CAC7B1A4}" srcId="{582C5517-2278-4EEF-88A5-5D74CE19A361}" destId="{3C871178-4FC8-46C7-889E-D4061C6D33CF}" srcOrd="3" destOrd="0" parTransId="{299772FB-C7C5-45B2-ABBC-CE741638B284}" sibTransId="{2CB25BFA-E207-4B92-ACEA-F12C171F79B6}"/>
    <dgm:cxn modelId="{A1235187-9D77-4B15-9588-247803AE9C99}" srcId="{582C5517-2278-4EEF-88A5-5D74CE19A361}" destId="{83CC621C-7AC2-48E5-AA8C-ED986F6A427B}" srcOrd="1" destOrd="0" parTransId="{1B28434E-C355-4169-BA9D-58D81745E721}" sibTransId="{FD873203-1E51-4091-8DDC-F8950BECC1C3}"/>
    <dgm:cxn modelId="{A02A4C89-DBB1-4E8C-943A-F4B90459F8DA}" type="presOf" srcId="{582C5517-2278-4EEF-88A5-5D74CE19A361}" destId="{99BEBA39-5D10-439B-A312-D448E0EFC7B7}" srcOrd="0" destOrd="0" presId="urn:microsoft.com/office/officeart/2005/8/layout/vList2"/>
    <dgm:cxn modelId="{6259C6B5-1670-4B5A-9378-8B608685681D}" type="presOf" srcId="{145A8B84-88CF-4E9B-980E-A63EB755DA2E}" destId="{C5A357AD-1A42-4193-9C51-14C539ECBC96}" srcOrd="0" destOrd="0" presId="urn:microsoft.com/office/officeart/2005/8/layout/vList2"/>
    <dgm:cxn modelId="{634422B8-22D5-4EBE-8B69-13C80B0373A1}" type="presOf" srcId="{83CC621C-7AC2-48E5-AA8C-ED986F6A427B}" destId="{F872BDA0-0B2C-449C-A6E4-415F6F77941D}" srcOrd="0" destOrd="0" presId="urn:microsoft.com/office/officeart/2005/8/layout/vList2"/>
    <dgm:cxn modelId="{15EDD337-80FD-4680-9AC8-B9BBB29967DC}" type="presParOf" srcId="{99BEBA39-5D10-439B-A312-D448E0EFC7B7}" destId="{45405D5B-5BE8-452D-85DE-E4A3CB12CACF}" srcOrd="0" destOrd="0" presId="urn:microsoft.com/office/officeart/2005/8/layout/vList2"/>
    <dgm:cxn modelId="{B7E6BD0D-1965-4480-8B39-3CB20422E3EE}" type="presParOf" srcId="{99BEBA39-5D10-439B-A312-D448E0EFC7B7}" destId="{BFAF2244-9664-4342-929C-424D704FB74C}" srcOrd="1" destOrd="0" presId="urn:microsoft.com/office/officeart/2005/8/layout/vList2"/>
    <dgm:cxn modelId="{F09F63FB-A14C-4C91-B2FC-AD49B11D1B91}" type="presParOf" srcId="{99BEBA39-5D10-439B-A312-D448E0EFC7B7}" destId="{F872BDA0-0B2C-449C-A6E4-415F6F77941D}" srcOrd="2" destOrd="0" presId="urn:microsoft.com/office/officeart/2005/8/layout/vList2"/>
    <dgm:cxn modelId="{C796E182-FD37-4925-80F2-508CC251F998}" type="presParOf" srcId="{99BEBA39-5D10-439B-A312-D448E0EFC7B7}" destId="{A08A2703-F692-47BA-8591-D4A25F59E1C6}" srcOrd="3" destOrd="0" presId="urn:microsoft.com/office/officeart/2005/8/layout/vList2"/>
    <dgm:cxn modelId="{3B309A48-C80C-44B3-B6D6-AA87A7678BA1}" type="presParOf" srcId="{99BEBA39-5D10-439B-A312-D448E0EFC7B7}" destId="{2B2F65A4-9000-4357-8B51-7423EB523A8D}" srcOrd="4" destOrd="0" presId="urn:microsoft.com/office/officeart/2005/8/layout/vList2"/>
    <dgm:cxn modelId="{098C771B-AEDE-49D1-82C4-4FC8DD511EC0}" type="presParOf" srcId="{99BEBA39-5D10-439B-A312-D448E0EFC7B7}" destId="{E0EAA34F-8FCD-43E4-A200-FE570CAFD367}" srcOrd="5" destOrd="0" presId="urn:microsoft.com/office/officeart/2005/8/layout/vList2"/>
    <dgm:cxn modelId="{D5E22811-1F3A-4B43-8FAB-31154994653B}" type="presParOf" srcId="{99BEBA39-5D10-439B-A312-D448E0EFC7B7}" destId="{3D8375BE-CB76-4C7D-8E10-41BDFDF01AFF}" srcOrd="6" destOrd="0" presId="urn:microsoft.com/office/officeart/2005/8/layout/vList2"/>
    <dgm:cxn modelId="{889EF6AC-77C5-41A6-A9CE-D505B7E8E6D3}" type="presParOf" srcId="{99BEBA39-5D10-439B-A312-D448E0EFC7B7}" destId="{A5BF71E1-46D6-4CB5-9E87-44B6B1CA7002}" srcOrd="7" destOrd="0" presId="urn:microsoft.com/office/officeart/2005/8/layout/vList2"/>
    <dgm:cxn modelId="{153177AA-31E9-49B2-9079-F9DCCA97F960}" type="presParOf" srcId="{99BEBA39-5D10-439B-A312-D448E0EFC7B7}" destId="{C5A357AD-1A42-4193-9C51-14C539ECBC9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FE413-9300-4D37-8BA5-11C87A7622F1}">
      <dsp:nvSpPr>
        <dsp:cNvPr id="0" name=""/>
        <dsp:cNvSpPr/>
      </dsp:nvSpPr>
      <dsp:spPr>
        <a:xfrm>
          <a:off x="0" y="347790"/>
          <a:ext cx="4971603" cy="2106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/>
            <a:t>A partir de 1834, após a morte de D. Pedro I em Portugal, os restauradores e os liberais exaltados tiveram seu poder cada vez mais reduzido.</a:t>
          </a:r>
          <a:endParaRPr lang="en-US" sz="2500" kern="1200"/>
        </a:p>
      </dsp:txBody>
      <dsp:txXfrm>
        <a:off x="102806" y="450596"/>
        <a:ext cx="4765991" cy="1900388"/>
      </dsp:txXfrm>
    </dsp:sp>
    <dsp:sp modelId="{1FC5DB78-B680-40C2-9F81-7B433E037F9A}">
      <dsp:nvSpPr>
        <dsp:cNvPr id="0" name=""/>
        <dsp:cNvSpPr/>
      </dsp:nvSpPr>
      <dsp:spPr>
        <a:xfrm>
          <a:off x="0" y="2525790"/>
          <a:ext cx="4971603" cy="210600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/>
            <a:t>A cena politica brasileira passou então a ser dominada pela ala dos progressistas e a dos regressistas, resultantes da cisão do grupo dos moderados.</a:t>
          </a:r>
          <a:endParaRPr lang="en-US" sz="2500" kern="1200"/>
        </a:p>
      </dsp:txBody>
      <dsp:txXfrm>
        <a:off x="102806" y="2628596"/>
        <a:ext cx="4765991" cy="19003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246504-E728-4748-8C7E-D68F593B62E8}">
      <dsp:nvSpPr>
        <dsp:cNvPr id="0" name=""/>
        <dsp:cNvSpPr/>
      </dsp:nvSpPr>
      <dsp:spPr>
        <a:xfrm>
          <a:off x="2885439" y="499"/>
          <a:ext cx="4328160" cy="194880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500" kern="1200" dirty="0"/>
            <a:t>Eram favoráveis a um governo forte, centralizado no Rio de Janeiro, mas estavam dispostos a fazer  concessões  aos liberais </a:t>
          </a:r>
          <a:r>
            <a:rPr lang="pt-BR" sz="1500" kern="1200" dirty="0" err="1"/>
            <a:t>exataltados</a:t>
          </a:r>
          <a:r>
            <a:rPr lang="pt-BR" sz="1500" kern="1200" dirty="0"/>
            <a:t>. Por exemplo, delegar maior autonomia administrativa às províncias, medida que, alias, fora tomada pelo ato adicional de 1834.</a:t>
          </a:r>
        </a:p>
      </dsp:txBody>
      <dsp:txXfrm>
        <a:off x="2885439" y="244099"/>
        <a:ext cx="3597360" cy="1461601"/>
      </dsp:txXfrm>
    </dsp:sp>
    <dsp:sp modelId="{788CC2ED-0EEE-439E-B64E-D2738B8BD5C9}">
      <dsp:nvSpPr>
        <dsp:cNvPr id="0" name=""/>
        <dsp:cNvSpPr/>
      </dsp:nvSpPr>
      <dsp:spPr>
        <a:xfrm>
          <a:off x="0" y="499"/>
          <a:ext cx="2885440" cy="19488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Progressistas</a:t>
          </a:r>
        </a:p>
      </dsp:txBody>
      <dsp:txXfrm>
        <a:off x="95133" y="95632"/>
        <a:ext cx="2695174" cy="1758535"/>
      </dsp:txXfrm>
    </dsp:sp>
    <dsp:sp modelId="{F20E3D93-DE2E-4C5C-A57C-EC68FD35F218}">
      <dsp:nvSpPr>
        <dsp:cNvPr id="0" name=""/>
        <dsp:cNvSpPr/>
      </dsp:nvSpPr>
      <dsp:spPr>
        <a:xfrm>
          <a:off x="2885439" y="2144181"/>
          <a:ext cx="4328160" cy="194880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500" kern="1200" dirty="0"/>
            <a:t>Nãos estavam dispostos a fazer concessões aos liberais exaltados. Eram favoráveis ao fortalecimento do poder legislativo, centralizado no Rio de Janeiro, e contrários à liberdade administrativa das províncias. Lutavam pela manutenção da ordem pública.</a:t>
          </a:r>
        </a:p>
      </dsp:txBody>
      <dsp:txXfrm>
        <a:off x="2885439" y="2387781"/>
        <a:ext cx="3597360" cy="1461601"/>
      </dsp:txXfrm>
    </dsp:sp>
    <dsp:sp modelId="{63B2C5AC-1613-4D0A-8F63-BFEDFD4FEE18}">
      <dsp:nvSpPr>
        <dsp:cNvPr id="0" name=""/>
        <dsp:cNvSpPr/>
      </dsp:nvSpPr>
      <dsp:spPr>
        <a:xfrm>
          <a:off x="0" y="2144181"/>
          <a:ext cx="2885440" cy="19488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Regressistas</a:t>
          </a:r>
        </a:p>
      </dsp:txBody>
      <dsp:txXfrm>
        <a:off x="95133" y="2239314"/>
        <a:ext cx="2695174" cy="17585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EF0FB9-4144-4632-8271-DBDED8B17470}">
      <dsp:nvSpPr>
        <dsp:cNvPr id="0" name=""/>
        <dsp:cNvSpPr/>
      </dsp:nvSpPr>
      <dsp:spPr>
        <a:xfrm>
          <a:off x="0" y="1093848"/>
          <a:ext cx="8279705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DB6378-B735-4F79-AC46-D100ED047731}">
      <dsp:nvSpPr>
        <dsp:cNvPr id="0" name=""/>
        <dsp:cNvSpPr/>
      </dsp:nvSpPr>
      <dsp:spPr>
        <a:xfrm>
          <a:off x="394175" y="126525"/>
          <a:ext cx="7883500" cy="12625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67" tIns="0" rIns="21906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Regência Trina Provisória – governou o Brasil de 07 de abril a 07 de junho de 1831</a:t>
          </a:r>
        </a:p>
      </dsp:txBody>
      <dsp:txXfrm>
        <a:off x="455806" y="188156"/>
        <a:ext cx="7760238" cy="1139261"/>
      </dsp:txXfrm>
    </dsp:sp>
    <dsp:sp modelId="{28C1446D-2957-496F-BF4C-C45F2E7A9943}">
      <dsp:nvSpPr>
        <dsp:cNvPr id="0" name=""/>
        <dsp:cNvSpPr/>
      </dsp:nvSpPr>
      <dsp:spPr>
        <a:xfrm>
          <a:off x="0" y="2663424"/>
          <a:ext cx="8279705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D1B4F9-7475-4D4D-A8FD-4D042AB79A97}">
      <dsp:nvSpPr>
        <dsp:cNvPr id="0" name=""/>
        <dsp:cNvSpPr/>
      </dsp:nvSpPr>
      <dsp:spPr>
        <a:xfrm>
          <a:off x="394175" y="1705848"/>
          <a:ext cx="7883500" cy="12527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67" tIns="0" rIns="21906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Regência Trina Permanente – governou de 1831 a 1835</a:t>
          </a:r>
        </a:p>
      </dsp:txBody>
      <dsp:txXfrm>
        <a:off x="455330" y="1767003"/>
        <a:ext cx="7761190" cy="1130465"/>
      </dsp:txXfrm>
    </dsp:sp>
    <dsp:sp modelId="{CBF511D5-B8BC-45F8-9C45-B40D081E4269}">
      <dsp:nvSpPr>
        <dsp:cNvPr id="0" name=""/>
        <dsp:cNvSpPr/>
      </dsp:nvSpPr>
      <dsp:spPr>
        <a:xfrm>
          <a:off x="0" y="4627274"/>
          <a:ext cx="8279705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5AE483-2E2E-4855-B0C0-CBC98EA672F6}">
      <dsp:nvSpPr>
        <dsp:cNvPr id="0" name=""/>
        <dsp:cNvSpPr/>
      </dsp:nvSpPr>
      <dsp:spPr>
        <a:xfrm>
          <a:off x="394175" y="3275424"/>
          <a:ext cx="7883500" cy="1647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67" tIns="0" rIns="219067" bIns="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 err="1"/>
            <a:t>Regencias</a:t>
          </a:r>
          <a:r>
            <a:rPr lang="pt-BR" sz="2000" kern="1200" dirty="0"/>
            <a:t> Unas  - Compreendem as regências do Padre Diogo Antônio Feijó de 1835 a 1837, e de Araujo Lima, de 1838 a 1840</a:t>
          </a:r>
        </a:p>
      </dsp:txBody>
      <dsp:txXfrm>
        <a:off x="474577" y="3355826"/>
        <a:ext cx="7722696" cy="14862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035458-0F53-4DCF-BC32-F0C45016DE87}">
      <dsp:nvSpPr>
        <dsp:cNvPr id="0" name=""/>
        <dsp:cNvSpPr/>
      </dsp:nvSpPr>
      <dsp:spPr>
        <a:xfrm rot="16200000">
          <a:off x="-1188258" y="1189789"/>
          <a:ext cx="3881437" cy="1501858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80113" bIns="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8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200" kern="1200"/>
        </a:p>
      </dsp:txBody>
      <dsp:txXfrm rot="5400000">
        <a:off x="1531" y="776287"/>
        <a:ext cx="1501858" cy="2328863"/>
      </dsp:txXfrm>
    </dsp:sp>
    <dsp:sp modelId="{2D71B318-839E-4A58-945C-184EEE869206}">
      <dsp:nvSpPr>
        <dsp:cNvPr id="0" name=""/>
        <dsp:cNvSpPr/>
      </dsp:nvSpPr>
      <dsp:spPr>
        <a:xfrm rot="16200000">
          <a:off x="426239" y="1189789"/>
          <a:ext cx="3881437" cy="1501858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80113" bIns="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8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200" kern="1200"/>
        </a:p>
      </dsp:txBody>
      <dsp:txXfrm rot="5400000">
        <a:off x="1616028" y="776287"/>
        <a:ext cx="1501858" cy="2328863"/>
      </dsp:txXfrm>
    </dsp:sp>
    <dsp:sp modelId="{711EBB79-11CD-4C06-A96E-3A7722146BA5}">
      <dsp:nvSpPr>
        <dsp:cNvPr id="0" name=""/>
        <dsp:cNvSpPr/>
      </dsp:nvSpPr>
      <dsp:spPr>
        <a:xfrm rot="16200000">
          <a:off x="2040736" y="1189789"/>
          <a:ext cx="3881437" cy="1501858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80113" bIns="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8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200" kern="1200" dirty="0"/>
        </a:p>
      </dsp:txBody>
      <dsp:txXfrm rot="5400000">
        <a:off x="3230525" y="776287"/>
        <a:ext cx="1501858" cy="2328863"/>
      </dsp:txXfrm>
    </dsp:sp>
    <dsp:sp modelId="{B9C2E30F-FDAC-4E4E-A35B-1A2EA1CFD330}">
      <dsp:nvSpPr>
        <dsp:cNvPr id="0" name=""/>
        <dsp:cNvSpPr/>
      </dsp:nvSpPr>
      <dsp:spPr>
        <a:xfrm rot="16200000">
          <a:off x="3655234" y="1189789"/>
          <a:ext cx="3881437" cy="1501858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0" tIns="0" rIns="412750" bIns="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500" kern="1200" dirty="0"/>
        </a:p>
      </dsp:txBody>
      <dsp:txXfrm rot="5400000">
        <a:off x="4845023" y="776287"/>
        <a:ext cx="1501858" cy="23288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10B6B-8502-48D2-8235-C9B35DE1CBBF}">
      <dsp:nvSpPr>
        <dsp:cNvPr id="0" name=""/>
        <dsp:cNvSpPr/>
      </dsp:nvSpPr>
      <dsp:spPr>
        <a:xfrm>
          <a:off x="0" y="3748394"/>
          <a:ext cx="4971603" cy="123030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De modo geral, essa regência representava o grupo dos moderados. A ela se opunham os liberais exaltados e os restauradores.</a:t>
          </a:r>
          <a:endParaRPr lang="en-US" sz="1700" kern="1200"/>
        </a:p>
      </dsp:txBody>
      <dsp:txXfrm>
        <a:off x="0" y="3748394"/>
        <a:ext cx="4971603" cy="1230306"/>
      </dsp:txXfrm>
    </dsp:sp>
    <dsp:sp modelId="{E7DE33AD-8323-4A5E-8C23-C9A07F821A03}">
      <dsp:nvSpPr>
        <dsp:cNvPr id="0" name=""/>
        <dsp:cNvSpPr/>
      </dsp:nvSpPr>
      <dsp:spPr>
        <a:xfrm rot="10800000">
          <a:off x="0" y="1874637"/>
          <a:ext cx="4971603" cy="1892211"/>
        </a:xfrm>
        <a:prstGeom prst="upArrowCallou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A nova regência era composta pelos deputados João Bráulio Muniz (político do Nordeste) e José da Costa Carvalho (político do Sul) e pelo brigadeiro Francisco de Lima e Silva.</a:t>
          </a:r>
          <a:endParaRPr lang="en-US" sz="1700" kern="1200"/>
        </a:p>
      </dsp:txBody>
      <dsp:txXfrm rot="10800000">
        <a:off x="0" y="1874637"/>
        <a:ext cx="4971603" cy="1229502"/>
      </dsp:txXfrm>
    </dsp:sp>
    <dsp:sp modelId="{251C714E-3BCC-4883-BFC6-17B831049A3A}">
      <dsp:nvSpPr>
        <dsp:cNvPr id="0" name=""/>
        <dsp:cNvSpPr/>
      </dsp:nvSpPr>
      <dsp:spPr>
        <a:xfrm rot="10800000">
          <a:off x="0" y="880"/>
          <a:ext cx="4971603" cy="1892211"/>
        </a:xfrm>
        <a:prstGeom prst="upArrowCallou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Resumindo deputados e senadores de todo o país e Assembleia Geral elegeu a Regência Trina Permanente, no dia 17 de junho de 1831.</a:t>
          </a:r>
          <a:endParaRPr lang="en-US" sz="1700" kern="1200"/>
        </a:p>
      </dsp:txBody>
      <dsp:txXfrm rot="10800000">
        <a:off x="0" y="880"/>
        <a:ext cx="4971603" cy="12295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405D5B-5BE8-452D-85DE-E4A3CB12CACF}">
      <dsp:nvSpPr>
        <dsp:cNvPr id="0" name=""/>
        <dsp:cNvSpPr/>
      </dsp:nvSpPr>
      <dsp:spPr>
        <a:xfrm>
          <a:off x="0" y="566400"/>
          <a:ext cx="4971603" cy="7371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/>
            <a:t>Os progressistas pregavam que o meio mais exigente de manter a unidade do Brasil seria transpor o poder as mãos de D. Pedro II mas o príncipe era menor de idade.</a:t>
          </a:r>
          <a:endParaRPr lang="en-US" sz="1400" kern="1200"/>
        </a:p>
      </dsp:txBody>
      <dsp:txXfrm>
        <a:off x="35982" y="602382"/>
        <a:ext cx="4899639" cy="665136"/>
      </dsp:txXfrm>
    </dsp:sp>
    <dsp:sp modelId="{F872BDA0-0B2C-449C-A6E4-415F6F77941D}">
      <dsp:nvSpPr>
        <dsp:cNvPr id="0" name=""/>
        <dsp:cNvSpPr/>
      </dsp:nvSpPr>
      <dsp:spPr>
        <a:xfrm>
          <a:off x="0" y="1343820"/>
          <a:ext cx="4971603" cy="737100"/>
        </a:xfrm>
        <a:prstGeom prst="roundRect">
          <a:avLst/>
        </a:prstGeom>
        <a:gradFill rotWithShape="0">
          <a:gsLst>
            <a:gs pos="0">
              <a:schemeClr val="accent2">
                <a:hueOff val="-741071"/>
                <a:satOff val="3550"/>
                <a:lumOff val="3284"/>
                <a:alphaOff val="0"/>
                <a:tint val="96000"/>
                <a:lumMod val="100000"/>
              </a:schemeClr>
            </a:gs>
            <a:gs pos="78000">
              <a:schemeClr val="accent2">
                <a:hueOff val="-741071"/>
                <a:satOff val="3550"/>
                <a:lumOff val="328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/>
            <a:t>Foi Fundado o Clube da Maioridade que tinha como objetivo a antecipação da maioridade  do príncipe junto à Assembleia Nacional.</a:t>
          </a:r>
          <a:endParaRPr lang="en-US" sz="1400" kern="1200"/>
        </a:p>
      </dsp:txBody>
      <dsp:txXfrm>
        <a:off x="35982" y="1379802"/>
        <a:ext cx="4899639" cy="665136"/>
      </dsp:txXfrm>
    </dsp:sp>
    <dsp:sp modelId="{2B2F65A4-9000-4357-8B51-7423EB523A8D}">
      <dsp:nvSpPr>
        <dsp:cNvPr id="0" name=""/>
        <dsp:cNvSpPr/>
      </dsp:nvSpPr>
      <dsp:spPr>
        <a:xfrm>
          <a:off x="0" y="2121240"/>
          <a:ext cx="4971603" cy="73710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/>
            <a:t>A elite política acreditava que a figura de um imperador com fortes poderes seria essencial para liquidar as revoltas provinciais e desse modo estabelecer a ordem social.</a:t>
          </a:r>
          <a:endParaRPr lang="en-US" sz="1400" kern="1200"/>
        </a:p>
      </dsp:txBody>
      <dsp:txXfrm>
        <a:off x="35982" y="2157222"/>
        <a:ext cx="4899639" cy="665136"/>
      </dsp:txXfrm>
    </dsp:sp>
    <dsp:sp modelId="{3D8375BE-CB76-4C7D-8E10-41BDFDF01AFF}">
      <dsp:nvSpPr>
        <dsp:cNvPr id="0" name=""/>
        <dsp:cNvSpPr/>
      </dsp:nvSpPr>
      <dsp:spPr>
        <a:xfrm>
          <a:off x="0" y="2898660"/>
          <a:ext cx="4971603" cy="737100"/>
        </a:xfrm>
        <a:prstGeom prst="roundRect">
          <a:avLst/>
        </a:prstGeom>
        <a:gradFill rotWithShape="0">
          <a:gsLst>
            <a:gs pos="0">
              <a:schemeClr val="accent2">
                <a:hueOff val="-2223214"/>
                <a:satOff val="10650"/>
                <a:lumOff val="9853"/>
                <a:alphaOff val="0"/>
                <a:tint val="96000"/>
                <a:lumMod val="100000"/>
              </a:schemeClr>
            </a:gs>
            <a:gs pos="78000">
              <a:schemeClr val="accent2">
                <a:hueOff val="-2223214"/>
                <a:satOff val="10650"/>
                <a:lumOff val="985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/>
            <a:t>Em 1840, a Assembleia Nacional aprovou a tese da maioridade ficando conhecido o episodio como “Golpe da Maioridade”</a:t>
          </a:r>
          <a:endParaRPr lang="en-US" sz="1400" kern="1200"/>
        </a:p>
      </dsp:txBody>
      <dsp:txXfrm>
        <a:off x="35982" y="2934642"/>
        <a:ext cx="4899639" cy="665136"/>
      </dsp:txXfrm>
    </dsp:sp>
    <dsp:sp modelId="{C5A357AD-1A42-4193-9C51-14C539ECBC96}">
      <dsp:nvSpPr>
        <dsp:cNvPr id="0" name=""/>
        <dsp:cNvSpPr/>
      </dsp:nvSpPr>
      <dsp:spPr>
        <a:xfrm>
          <a:off x="0" y="3676080"/>
          <a:ext cx="4971603" cy="73710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/>
            <a:t>Com 15 anos foi aclamado imperador, em 23 de Julho de 1840 dando inicio ao segundo Reinado durando de 1840 – 1889.</a:t>
          </a:r>
          <a:endParaRPr lang="en-US" sz="1400" kern="1200"/>
        </a:p>
      </dsp:txBody>
      <dsp:txXfrm>
        <a:off x="35982" y="3712062"/>
        <a:ext cx="4899639" cy="665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763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0934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1584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9736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3056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0742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2969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622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1018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8016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9517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6582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8941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678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32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989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7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4365104"/>
            <a:ext cx="6477000" cy="1828800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Brasil – Período Regencial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987824" y="6161540"/>
            <a:ext cx="5826719" cy="1096899"/>
          </a:xfrm>
        </p:spPr>
        <p:txBody>
          <a:bodyPr/>
          <a:lstStyle/>
          <a:p>
            <a:r>
              <a:rPr lang="pt-BR" dirty="0" err="1">
                <a:solidFill>
                  <a:srgbClr val="FFFF00"/>
                </a:solidFill>
              </a:rPr>
              <a:t>Profº</a:t>
            </a:r>
            <a:r>
              <a:rPr lang="pt-BR" dirty="0">
                <a:solidFill>
                  <a:srgbClr val="FFFF00"/>
                </a:solidFill>
              </a:rPr>
              <a:t> Bruno Ferreira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349509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5" name="Isosceles Triangle 74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495095" y="-3"/>
            <a:ext cx="792559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5315" y="643467"/>
            <a:ext cx="3152284" cy="1375608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chemeClr val="bg1"/>
                </a:solidFill>
              </a:rPr>
              <a:t>Regência Trina e Provisória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5315" y="2160590"/>
            <a:ext cx="2980457" cy="344011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100">
                <a:solidFill>
                  <a:schemeClr val="bg1"/>
                </a:solidFill>
              </a:rPr>
              <a:t>No dia 07 de abril de 1831 (data da abdicação), a Assembleia Nacional estava em férias. Não havia, no Rio de Janeiro, número suficiente  de deputados e senadores para eleger os três regentes que governariam o país, conforme estabelecia a Constituição.</a:t>
            </a:r>
          </a:p>
          <a:p>
            <a:pPr>
              <a:lnSpc>
                <a:spcPct val="90000"/>
              </a:lnSpc>
            </a:pPr>
            <a:r>
              <a:rPr lang="pt-BR" sz="1100">
                <a:solidFill>
                  <a:schemeClr val="bg1"/>
                </a:solidFill>
              </a:rPr>
              <a:t>Os poucos políticos que se encontravam na cidade revolveram, então, eleger uma regência provisória para governar a nação até que se elegesse a regência permanente.</a:t>
            </a:r>
          </a:p>
          <a:p>
            <a:pPr>
              <a:lnSpc>
                <a:spcPct val="90000"/>
              </a:lnSpc>
            </a:pPr>
            <a:r>
              <a:rPr lang="pt-BR" sz="1100">
                <a:solidFill>
                  <a:schemeClr val="bg1"/>
                </a:solidFill>
              </a:rPr>
              <a:t>A regência Trina Provisória governou o Brasil por aproximadamente três meses. Dela participaram os senadores José Carneiro de Campos, Nicolau  campos Vergueiro e o brigadeiro Francisco de Lima e Silva (pai do futuro Duque de Caxias).</a:t>
            </a:r>
          </a:p>
        </p:txBody>
      </p:sp>
      <p:pic>
        <p:nvPicPr>
          <p:cNvPr id="5122" name="Picture 2" descr="Resultado de imagem para Regencia Trina">
            <a:extLst>
              <a:ext uri="{FF2B5EF4-FFF2-40B4-BE49-F238E27FC236}">
                <a16:creationId xmlns:a16="http://schemas.microsoft.com/office/drawing/2014/main" id="{EBBD8D4A-53BE-48D5-8E13-429D04E2C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0" y="2019531"/>
            <a:ext cx="3857625" cy="2806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Isosceles Triangle 76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16772" y="4013200"/>
            <a:ext cx="336549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Começa o avanço liberal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pt-BR" sz="3500"/>
              <a:t>Regência Trina Permanente</a:t>
            </a:r>
          </a:p>
        </p:txBody>
      </p:sp>
      <p:grpSp>
        <p:nvGrpSpPr>
          <p:cNvPr id="26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7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" name="Espaço Reservado para Conteúdo 2">
            <a:extLst>
              <a:ext uri="{FF2B5EF4-FFF2-40B4-BE49-F238E27FC236}">
                <a16:creationId xmlns:a16="http://schemas.microsoft.com/office/drawing/2014/main" id="{E86E7043-41CA-424B-BA03-528DDE9B5E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7610224"/>
              </p:ext>
            </p:extLst>
          </p:nvPr>
        </p:nvGraphicFramePr>
        <p:xfrm>
          <a:off x="3687414" y="944563"/>
          <a:ext cx="4971603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962" y="1179151"/>
            <a:ext cx="2475485" cy="4463889"/>
          </a:xfrm>
        </p:spPr>
        <p:txBody>
          <a:bodyPr anchor="ctr">
            <a:normAutofit/>
          </a:bodyPr>
          <a:lstStyle/>
          <a:p>
            <a:r>
              <a:rPr lang="pt-BR" dirty="0"/>
              <a:t>Criação da Guarda Nacional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336549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2502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34188" y="1109145"/>
            <a:ext cx="4755762" cy="46039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500"/>
              <a:t>Uma das figuras de maior destaque da Regência Trina Permanente foi o padre Diogo Antônio Feijó, nomeado para o cargo de Ministro da Justiça. </a:t>
            </a:r>
          </a:p>
          <a:p>
            <a:pPr>
              <a:lnSpc>
                <a:spcPct val="90000"/>
              </a:lnSpc>
            </a:pPr>
            <a:r>
              <a:rPr lang="pt-BR" sz="1500"/>
              <a:t>Sua principal preocupação era garantir a ordem pública acabando com as agitações populares e os levantes militares, que ameaçavam os interesses </a:t>
            </a:r>
            <a:r>
              <a:rPr lang="pt-BR" sz="1500" err="1"/>
              <a:t>ds</a:t>
            </a:r>
            <a:r>
              <a:rPr lang="pt-BR" sz="1500"/>
              <a:t> moderadores.</a:t>
            </a:r>
          </a:p>
          <a:p>
            <a:pPr>
              <a:lnSpc>
                <a:spcPct val="90000"/>
              </a:lnSpc>
            </a:pPr>
            <a:r>
              <a:rPr lang="pt-BR" sz="1500"/>
              <a:t>Para impor a ordem, o governo precisava de uma força militar fiel. O exército não era confiável, pois parte da tropa, composta de pessoas pobres, geralmente ficava a favor dos que protestavam contra o governo.</a:t>
            </a:r>
          </a:p>
          <a:p>
            <a:pPr>
              <a:lnSpc>
                <a:spcPct val="90000"/>
              </a:lnSpc>
            </a:pPr>
            <a:r>
              <a:rPr lang="pt-BR" sz="1500"/>
              <a:t>A solução proposta pelos políticos moderadores foi a criação da Guarda Nacional: uma policia de confiança do governo e das classes dominantes agrárias.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523104" y="0"/>
            <a:ext cx="631947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962" y="1179151"/>
            <a:ext cx="2475485" cy="4463889"/>
          </a:xfrm>
        </p:spPr>
        <p:txBody>
          <a:bodyPr anchor="ctr">
            <a:normAutofit/>
          </a:bodyPr>
          <a:lstStyle/>
          <a:p>
            <a:r>
              <a:rPr lang="pt-BR" sz="3100"/>
              <a:t>Reforma na Constituição do Império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336549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2502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34188" y="1109145"/>
            <a:ext cx="4755762" cy="4603900"/>
          </a:xfrm>
        </p:spPr>
        <p:txBody>
          <a:bodyPr anchor="ctr">
            <a:normAutofit/>
          </a:bodyPr>
          <a:lstStyle/>
          <a:p>
            <a:r>
              <a:rPr lang="pt-BR" dirty="0"/>
              <a:t>1834 – Ato adicional – este ato era uma tentativa de harmonizar as principais forças politicas que atuavam no país.</a:t>
            </a:r>
          </a:p>
          <a:p>
            <a:r>
              <a:rPr lang="pt-BR" dirty="0"/>
              <a:t>De acordo com o Ato Adicional de 1834:</a:t>
            </a:r>
          </a:p>
          <a:p>
            <a:r>
              <a:rPr lang="pt-BR" dirty="0"/>
              <a:t>- Regência passaria de trina para Uma</a:t>
            </a:r>
          </a:p>
          <a:p>
            <a:r>
              <a:rPr lang="pt-BR" dirty="0"/>
              <a:t>- Extinção do conselho de estado</a:t>
            </a:r>
          </a:p>
          <a:p>
            <a:r>
              <a:rPr lang="pt-BR" dirty="0"/>
              <a:t>- Criavam-se as Assembleias Legislativas das províncias, com poderes para fazer leis sobre as questões locais.</a:t>
            </a:r>
          </a:p>
          <a:p>
            <a:endParaRPr lang="pt-BR" dirty="0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523104" y="0"/>
            <a:ext cx="631947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52550" y="609600"/>
            <a:ext cx="2802951" cy="1320800"/>
          </a:xfrm>
        </p:spPr>
        <p:txBody>
          <a:bodyPr>
            <a:normAutofit/>
          </a:bodyPr>
          <a:lstStyle/>
          <a:p>
            <a:r>
              <a:rPr lang="pt-BR" sz="3300"/>
              <a:t>Regência Uma de Feijó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07172" y="2160589"/>
            <a:ext cx="3048329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300"/>
              <a:t>Obedecendo o ato adicional o Regente ficou sendo o poder e Diogo Antônio Feijó que era ligado a ala progressista dos moderados, o seu adversário Francisco Holanda Cavalcanti, representava a ala regressista.</a:t>
            </a:r>
          </a:p>
          <a:p>
            <a:pPr>
              <a:lnSpc>
                <a:spcPct val="90000"/>
              </a:lnSpc>
            </a:pPr>
            <a:r>
              <a:rPr lang="pt-BR" sz="1300"/>
              <a:t>Durante seu governo explodiram diversas rebeliões como: Cabanagem, no Pará, e a Farroupilha, no Rio Grande do Sul.</a:t>
            </a:r>
          </a:p>
          <a:p>
            <a:pPr>
              <a:lnSpc>
                <a:spcPct val="90000"/>
              </a:lnSpc>
            </a:pPr>
            <a:r>
              <a:rPr lang="pt-BR" sz="1300"/>
              <a:t>Com saúde frágil ele renuncia faltando 2 anos para o fim do seu mandato assume Pedro de Araujo e Lima que era senador.</a:t>
            </a:r>
          </a:p>
          <a:p>
            <a:pPr>
              <a:lnSpc>
                <a:spcPct val="90000"/>
              </a:lnSpc>
            </a:pPr>
            <a:r>
              <a:rPr lang="pt-BR" sz="1300"/>
              <a:t>Araujo e Lima foi eleito regente, este que representava a ala regressista e maior autoritarismo.</a:t>
            </a:r>
          </a:p>
        </p:txBody>
      </p:sp>
      <p:pic>
        <p:nvPicPr>
          <p:cNvPr id="4098" name="Picture 2" descr="Resultado de imagem para Regente feijo">
            <a:extLst>
              <a:ext uri="{FF2B5EF4-FFF2-40B4-BE49-F238E27FC236}">
                <a16:creationId xmlns:a16="http://schemas.microsoft.com/office/drawing/2014/main" id="{8AEE2092-8E57-43A6-AB53-0F38A41C09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95" r="31329" b="1"/>
          <a:stretch/>
        </p:blipFill>
        <p:spPr bwMode="auto">
          <a:xfrm>
            <a:off x="20" y="-1"/>
            <a:ext cx="4046200" cy="6858001"/>
          </a:xfrm>
          <a:custGeom>
            <a:avLst/>
            <a:gdLst>
              <a:gd name="connsiteX0" fmla="*/ 842596 w 5394960"/>
              <a:gd name="connsiteY0" fmla="*/ 0 h 6858000"/>
              <a:gd name="connsiteX1" fmla="*/ 5394960 w 5394960"/>
              <a:gd name="connsiteY1" fmla="*/ 0 h 6858000"/>
              <a:gd name="connsiteX2" fmla="*/ 5394960 w 5394960"/>
              <a:gd name="connsiteY2" fmla="*/ 21851 h 6858000"/>
              <a:gd name="connsiteX3" fmla="*/ 4365943 w 5394960"/>
              <a:gd name="connsiteY3" fmla="*/ 6858000 h 6858000"/>
              <a:gd name="connsiteX4" fmla="*/ 0 w 5394960"/>
              <a:gd name="connsiteY4" fmla="*/ 6858000 h 6858000"/>
              <a:gd name="connsiteX5" fmla="*/ 0 w 5394960"/>
              <a:gd name="connsiteY5" fmla="*/ 566615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Isosceles Triangle 70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6447501" cy="1320800"/>
          </a:xfrm>
        </p:spPr>
        <p:txBody>
          <a:bodyPr anchor="t">
            <a:normAutofit/>
          </a:bodyPr>
          <a:lstStyle/>
          <a:p>
            <a:r>
              <a:rPr lang="pt-BR" dirty="0"/>
              <a:t>Regência de Araújo Lima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D7B857B-5EEA-475C-9192-BE79950C68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9860" y="2159331"/>
            <a:ext cx="2890861" cy="2890861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45242" y="2160589"/>
            <a:ext cx="3308007" cy="37685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400"/>
              <a:t>Organizou o Ministério das Capacidades</a:t>
            </a:r>
          </a:p>
          <a:p>
            <a:pPr>
              <a:lnSpc>
                <a:spcPct val="90000"/>
              </a:lnSpc>
            </a:pPr>
            <a:r>
              <a:rPr lang="pt-BR" sz="1400"/>
              <a:t>Violenta repressão as Revoltas – cujo ameaçava quebrar a unidade territorial do Brasil.</a:t>
            </a:r>
          </a:p>
          <a:p>
            <a:pPr>
              <a:lnSpc>
                <a:spcPct val="90000"/>
              </a:lnSpc>
            </a:pPr>
            <a:r>
              <a:rPr lang="pt-BR" sz="1400"/>
              <a:t>Durante esta regência  a autonomia administrativa das províncias foi reformulada pela “Lei interpretava do Ato adicional, de 12 de maio de 1840.</a:t>
            </a:r>
          </a:p>
          <a:p>
            <a:pPr>
              <a:lnSpc>
                <a:spcPct val="90000"/>
              </a:lnSpc>
            </a:pPr>
            <a:r>
              <a:rPr lang="pt-BR" sz="1400"/>
              <a:t>Tendo como Objetivo  limitar a autonomia das províncias e promover uma nova centralização do poder político.</a:t>
            </a:r>
          </a:p>
          <a:p>
            <a:pPr>
              <a:lnSpc>
                <a:spcPct val="90000"/>
              </a:lnSpc>
            </a:pPr>
            <a:r>
              <a:rPr lang="pt-BR" sz="1400"/>
              <a:t>A policia e a justiça ficariam sob o controle do poder central.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pt-BR" sz="3500"/>
              <a:t>Antecipação da Maioridade: D Pedro assume o poder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F4565C98-5DEE-4456-8B10-BB2156C87A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863535"/>
              </p:ext>
            </p:extLst>
          </p:nvPr>
        </p:nvGraphicFramePr>
        <p:xfrm>
          <a:off x="3687414" y="944563"/>
          <a:ext cx="4971603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52550" y="609600"/>
            <a:ext cx="2802951" cy="1320800"/>
          </a:xfrm>
        </p:spPr>
        <p:txBody>
          <a:bodyPr>
            <a:normAutofit/>
          </a:bodyPr>
          <a:lstStyle/>
          <a:p>
            <a:r>
              <a:rPr lang="pt-BR" dirty="0"/>
              <a:t>Questões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07172" y="2160589"/>
            <a:ext cx="3048329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100"/>
              <a:t>1 – Caracterize a Regência trina provisória, mencionando as medidas por ela adotadas.</a:t>
            </a:r>
          </a:p>
          <a:p>
            <a:pPr>
              <a:lnSpc>
                <a:spcPct val="90000"/>
              </a:lnSpc>
            </a:pPr>
            <a:r>
              <a:rPr lang="pt-BR" sz="1100"/>
              <a:t>2 – Explique</a:t>
            </a:r>
          </a:p>
          <a:p>
            <a:pPr>
              <a:lnSpc>
                <a:spcPct val="90000"/>
              </a:lnSpc>
            </a:pPr>
            <a:r>
              <a:rPr lang="pt-BR" sz="1100"/>
              <a:t>A – qual era o grupo </a:t>
            </a:r>
            <a:r>
              <a:rPr lang="pt-BR" sz="1100" err="1"/>
              <a:t>politico</a:t>
            </a:r>
            <a:r>
              <a:rPr lang="pt-BR" sz="1100"/>
              <a:t> que a Regência trina permanente representava.</a:t>
            </a:r>
          </a:p>
          <a:p>
            <a:pPr>
              <a:lnSpc>
                <a:spcPct val="90000"/>
              </a:lnSpc>
            </a:pPr>
            <a:r>
              <a:rPr lang="pt-BR" sz="1100"/>
              <a:t>B – Quais as determinações do Ato adicional de 1834 e o que elas representaram.</a:t>
            </a:r>
          </a:p>
          <a:p>
            <a:pPr>
              <a:lnSpc>
                <a:spcPct val="90000"/>
              </a:lnSpc>
            </a:pPr>
            <a:r>
              <a:rPr lang="pt-BR" sz="1100"/>
              <a:t>3 – Elabore um resumo da Regência uma de </a:t>
            </a:r>
            <a:r>
              <a:rPr lang="pt-BR" sz="1100" err="1"/>
              <a:t>feijo</a:t>
            </a:r>
            <a:r>
              <a:rPr lang="pt-BR" sz="1100"/>
              <a:t>, mencionando o que representou sua renuncia.</a:t>
            </a:r>
          </a:p>
          <a:p>
            <a:pPr>
              <a:lnSpc>
                <a:spcPct val="90000"/>
              </a:lnSpc>
            </a:pPr>
            <a:r>
              <a:rPr lang="pt-BR" sz="1100"/>
              <a:t>4 – Responda: </a:t>
            </a:r>
          </a:p>
          <a:p>
            <a:pPr>
              <a:lnSpc>
                <a:spcPct val="90000"/>
              </a:lnSpc>
            </a:pPr>
            <a:r>
              <a:rPr lang="pt-BR" sz="1100"/>
              <a:t>A – Qual foi a principal </a:t>
            </a:r>
            <a:r>
              <a:rPr lang="pt-BR" sz="1100" err="1"/>
              <a:t>caracteristica</a:t>
            </a:r>
            <a:r>
              <a:rPr lang="pt-BR" sz="1100"/>
              <a:t> do governo de Araujo lima?</a:t>
            </a:r>
          </a:p>
          <a:p>
            <a:pPr>
              <a:lnSpc>
                <a:spcPct val="90000"/>
              </a:lnSpc>
            </a:pPr>
            <a:r>
              <a:rPr lang="pt-BR" sz="1100"/>
              <a:t>B – o que era a lei interpretativa do Ato adicional e qual seu objetivo?</a:t>
            </a:r>
          </a:p>
        </p:txBody>
      </p:sp>
      <p:pic>
        <p:nvPicPr>
          <p:cNvPr id="4" name="Picture 2" descr="http://3.bp.blogspot.com/-8UHI8QtUUd4/T1u1sIj54bI/AAAAAAAACLs/C4swPRrr6ME/s1600/Ponto-de-interroga%C3%A7%C3%A3o.jpg"/>
          <p:cNvPicPr>
            <a:picLocks noChangeAspect="1" noChangeArrowheads="1"/>
          </p:cNvPicPr>
          <p:nvPr/>
        </p:nvPicPr>
        <p:blipFill rotWithShape="1">
          <a:blip r:embed="rId2" cstate="print"/>
          <a:srcRect l="1473" r="39528"/>
          <a:stretch/>
        </p:blipFill>
        <p:spPr bwMode="auto">
          <a:xfrm>
            <a:off x="20" y="-1"/>
            <a:ext cx="4046200" cy="6858001"/>
          </a:xfrm>
          <a:custGeom>
            <a:avLst/>
            <a:gdLst>
              <a:gd name="connsiteX0" fmla="*/ 842596 w 5394960"/>
              <a:gd name="connsiteY0" fmla="*/ 0 h 6858000"/>
              <a:gd name="connsiteX1" fmla="*/ 5394960 w 5394960"/>
              <a:gd name="connsiteY1" fmla="*/ 0 h 6858000"/>
              <a:gd name="connsiteX2" fmla="*/ 5394960 w 5394960"/>
              <a:gd name="connsiteY2" fmla="*/ 21851 h 6858000"/>
              <a:gd name="connsiteX3" fmla="*/ 4365943 w 5394960"/>
              <a:gd name="connsiteY3" fmla="*/ 6858000 h 6858000"/>
              <a:gd name="connsiteX4" fmla="*/ 0 w 5394960"/>
              <a:gd name="connsiteY4" fmla="*/ 6858000 h 6858000"/>
              <a:gd name="connsiteX5" fmla="*/ 0 w 5394960"/>
              <a:gd name="connsiteY5" fmla="*/ 566615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pt-BR" dirty="0"/>
              <a:t>Reflexão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r>
              <a:rPr lang="pt-BR" dirty="0"/>
              <a:t>Explique o significado </a:t>
            </a:r>
            <a:r>
              <a:rPr lang="pt-BR" dirty="0" err="1"/>
              <a:t>politico</a:t>
            </a:r>
            <a:r>
              <a:rPr lang="pt-BR" dirty="0"/>
              <a:t> do golpe da Maioridade.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962" y="1179151"/>
            <a:ext cx="2475485" cy="4463889"/>
          </a:xfrm>
        </p:spPr>
        <p:txBody>
          <a:bodyPr anchor="ctr">
            <a:normAutofit/>
          </a:bodyPr>
          <a:lstStyle/>
          <a:p>
            <a:r>
              <a:rPr lang="pt-BR" dirty="0"/>
              <a:t>Situação Politica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336549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2502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34188" y="1109145"/>
            <a:ext cx="4755762" cy="4603900"/>
          </a:xfrm>
        </p:spPr>
        <p:txBody>
          <a:bodyPr anchor="ctr">
            <a:normAutofit/>
          </a:bodyPr>
          <a:lstStyle/>
          <a:p>
            <a:r>
              <a:rPr lang="pt-BR" dirty="0"/>
              <a:t>D. Pedro I abdicou do trono em favor do seu filho Pedro de Alcântara, que tinha apenas 5 anos de idade.</a:t>
            </a:r>
          </a:p>
          <a:p>
            <a:r>
              <a:rPr lang="pt-BR" dirty="0"/>
              <a:t>A constituição do império estabelecia  que o Brasil seria governado por três regentes, eleitos pelo legislativo, enquanto Pedro de Alcântara não atingisse a maioridade (idade de 18 anos)</a:t>
            </a:r>
          </a:p>
          <a:p>
            <a:r>
              <a:rPr lang="pt-BR" dirty="0"/>
              <a:t>Durante o </a:t>
            </a:r>
            <a:r>
              <a:rPr lang="pt-BR" dirty="0" err="1"/>
              <a:t>periodo</a:t>
            </a:r>
            <a:r>
              <a:rPr lang="pt-BR" dirty="0"/>
              <a:t> das regências, o Brasil  teve uma forma de governo que apresentava semelhanças com o regime </a:t>
            </a:r>
            <a:r>
              <a:rPr lang="pt-BR" dirty="0" err="1"/>
              <a:t>republiano</a:t>
            </a:r>
            <a:r>
              <a:rPr lang="pt-BR" dirty="0"/>
              <a:t> por exemplo, a eleição e a troca de governantes depois do cumprimento do mandato.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523104" y="0"/>
            <a:ext cx="631947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m para Revoltas provinciais">
            <a:extLst>
              <a:ext uri="{FF2B5EF4-FFF2-40B4-BE49-F238E27FC236}">
                <a16:creationId xmlns:a16="http://schemas.microsoft.com/office/drawing/2014/main" id="{3A2CC4F5-DE42-41C9-8C1C-4FE5642C62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89" r="1" b="1"/>
          <a:stretch/>
        </p:blipFill>
        <p:spPr bwMode="auto">
          <a:xfrm>
            <a:off x="3202390" y="-1"/>
            <a:ext cx="5941610" cy="6858001"/>
          </a:xfrm>
          <a:custGeom>
            <a:avLst/>
            <a:gdLst>
              <a:gd name="connsiteX0" fmla="*/ 379987 w 7922146"/>
              <a:gd name="connsiteY0" fmla="*/ 0 h 6858001"/>
              <a:gd name="connsiteX1" fmla="*/ 5304971 w 7922146"/>
              <a:gd name="connsiteY1" fmla="*/ 0 h 6858001"/>
              <a:gd name="connsiteX2" fmla="*/ 7065281 w 7922146"/>
              <a:gd name="connsiteY2" fmla="*/ 0 h 6858001"/>
              <a:gd name="connsiteX3" fmla="*/ 7397540 w 7922146"/>
              <a:gd name="connsiteY3" fmla="*/ 0 h 6858001"/>
              <a:gd name="connsiteX4" fmla="*/ 7397540 w 7922146"/>
              <a:gd name="connsiteY4" fmla="*/ 1 h 6858001"/>
              <a:gd name="connsiteX5" fmla="*/ 7922146 w 7922146"/>
              <a:gd name="connsiteY5" fmla="*/ 1 h 6858001"/>
              <a:gd name="connsiteX6" fmla="*/ 7922146 w 7922146"/>
              <a:gd name="connsiteY6" fmla="*/ 6858001 h 6858001"/>
              <a:gd name="connsiteX7" fmla="*/ 7065281 w 7922146"/>
              <a:gd name="connsiteY7" fmla="*/ 6858001 h 6858001"/>
              <a:gd name="connsiteX8" fmla="*/ 7065281 w 7922146"/>
              <a:gd name="connsiteY8" fmla="*/ 6858000 h 6858001"/>
              <a:gd name="connsiteX9" fmla="*/ 5932989 w 7922146"/>
              <a:gd name="connsiteY9" fmla="*/ 6858000 h 6858001"/>
              <a:gd name="connsiteX10" fmla="*/ 5932989 w 7922146"/>
              <a:gd name="connsiteY10" fmla="*/ 6858001 h 6858001"/>
              <a:gd name="connsiteX11" fmla="*/ 27809 w 7922146"/>
              <a:gd name="connsiteY11" fmla="*/ 6858001 h 6858001"/>
              <a:gd name="connsiteX12" fmla="*/ 1803228 w 7922146"/>
              <a:gd name="connsiteY12" fmla="*/ 4521201 h 6858001"/>
              <a:gd name="connsiteX13" fmla="*/ 0 w 7922146"/>
              <a:gd name="connsiteY13" fmla="*/ 0 h 6858001"/>
              <a:gd name="connsiteX14" fmla="*/ 379987 w 7922146"/>
              <a:gd name="connsiteY14" fmla="*/ 0 h 6858001"/>
              <a:gd name="connsiteX15" fmla="*/ 0 w 7922146"/>
              <a:gd name="connsiteY15" fmla="*/ 40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7999" y="609600"/>
            <a:ext cx="2888343" cy="1320800"/>
          </a:xfrm>
        </p:spPr>
        <p:txBody>
          <a:bodyPr>
            <a:normAutofit/>
          </a:bodyPr>
          <a:lstStyle/>
          <a:p>
            <a:r>
              <a:rPr lang="pt-BR" dirty="0"/>
              <a:t>Revoltas Provinciais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8000" y="2160589"/>
            <a:ext cx="2888342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dirty="0"/>
              <a:t>No período das regências, muitas revoltas explodiram pelas províncias brasileiras em decorrência da crise econômica, da insatisfação popular e do autoritarismo  do governo central. Preocupado, o regente Feijó chegou a dizer: O </a:t>
            </a:r>
            <a:r>
              <a:rPr lang="pt-BR" dirty="0" err="1"/>
              <a:t>vulcao</a:t>
            </a:r>
            <a:r>
              <a:rPr lang="pt-BR" dirty="0"/>
              <a:t> da anarquia ameaçava devorar o império.</a:t>
            </a:r>
            <a:endParaRPr lang="pt-BR"/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28259" y="0"/>
            <a:ext cx="9144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568950" y="3681413"/>
            <a:ext cx="357266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6107" y="-8467"/>
            <a:ext cx="2255511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7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02581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9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9249" y="3048000"/>
            <a:ext cx="2444751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1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00875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74047" y="-8467"/>
            <a:ext cx="967571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5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4249" y="-8467"/>
            <a:ext cx="937369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78749" y="3589867"/>
            <a:ext cx="136286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pt-BR" sz="2300"/>
              <a:t>Crise socioeconômicas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100"/>
              <a:t>Os produtos estrangeiros dominavam o mercado interno brasileiro.</a:t>
            </a:r>
          </a:p>
          <a:p>
            <a:pPr>
              <a:lnSpc>
                <a:spcPct val="90000"/>
              </a:lnSpc>
            </a:pPr>
            <a:r>
              <a:rPr lang="pt-BR" sz="1100"/>
              <a:t>Assim nossa economia era frágil e tinha poucos produtos como gêneros tropicais.</a:t>
            </a:r>
          </a:p>
          <a:p>
            <a:pPr>
              <a:lnSpc>
                <a:spcPct val="90000"/>
              </a:lnSpc>
            </a:pPr>
            <a:r>
              <a:rPr lang="pt-BR" sz="1100"/>
              <a:t>A partir de 1831 os produtos brasileiros como Açúcar  passaram enfrentar serias dificuldades no mercado externo o açúcar perdeu preço devido a concorrência do açúcar antilhano e do açúcar de beterraba.</a:t>
            </a:r>
          </a:p>
          <a:p>
            <a:pPr>
              <a:lnSpc>
                <a:spcPct val="90000"/>
              </a:lnSpc>
            </a:pPr>
            <a:r>
              <a:rPr lang="pt-BR" sz="1100"/>
              <a:t>O algodão também sofreu concorrência dos Estados Unidos e o couro entrou em crise.</a:t>
            </a:r>
          </a:p>
          <a:p>
            <a:pPr>
              <a:lnSpc>
                <a:spcPct val="90000"/>
              </a:lnSpc>
            </a:pPr>
            <a:r>
              <a:rPr lang="pt-BR" sz="1100"/>
              <a:t>O Brasil então comprava mais do que vendia.</a:t>
            </a:r>
          </a:p>
          <a:p>
            <a:pPr>
              <a:lnSpc>
                <a:spcPct val="90000"/>
              </a:lnSpc>
            </a:pPr>
            <a:r>
              <a:rPr lang="pt-BR" sz="1100"/>
              <a:t>- A indenização que o Brasil pegou da Inglaterra (2 milhões de Libras)</a:t>
            </a:r>
          </a:p>
          <a:p>
            <a:pPr>
              <a:lnSpc>
                <a:spcPct val="90000"/>
              </a:lnSpc>
            </a:pPr>
            <a:r>
              <a:rPr lang="pt-BR" sz="1100"/>
              <a:t>- As despesas com operação militares destinadas a conter as rebeliões internas e os conflitos externos.</a:t>
            </a:r>
          </a:p>
          <a:p>
            <a:pPr>
              <a:lnSpc>
                <a:spcPct val="90000"/>
              </a:lnSpc>
            </a:pPr>
            <a:r>
              <a:rPr lang="pt-BR" sz="1100"/>
              <a:t>O Déficit brasileiro foi provisoriamente contornado com empréstimos tomados de centros financeiros internacionais, eram paliativos comparado ao problema econômico brasileiro.</a:t>
            </a:r>
          </a:p>
          <a:p>
            <a:pPr>
              <a:lnSpc>
                <a:spcPct val="90000"/>
              </a:lnSpc>
            </a:pPr>
            <a:r>
              <a:rPr lang="pt-BR" sz="1100"/>
              <a:t>No setor social – a vida da população estava uma miséria, alimentos caros, concentração de riqueza, muitos acreditavam que os portugueses dominavam o comércio, eram os responsáveis  pelos problemas do país.</a:t>
            </a:r>
          </a:p>
          <a:p>
            <a:pPr>
              <a:lnSpc>
                <a:spcPct val="90000"/>
              </a:lnSpc>
            </a:pPr>
            <a:endParaRPr lang="pt-BR" sz="1100"/>
          </a:p>
          <a:p>
            <a:pPr>
              <a:lnSpc>
                <a:spcPct val="90000"/>
              </a:lnSpc>
            </a:pPr>
            <a:endParaRPr lang="pt-BR" sz="11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pt-BR" dirty="0"/>
              <a:t>Autoridade e falta de autonomia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r>
              <a:rPr lang="pt-BR" dirty="0"/>
              <a:t>No setor político, havia grande oposição ao autoritarismo do governo central do império. As províncias queriam mais liberdade e autonomia e o direito de eleger seus próprios presidentes. Muitos políticos das províncias queriam até separar-se do governo central.</a:t>
            </a:r>
            <a:endParaRPr lang="pt-B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DF4D7F6-81B5-452A-9CE6-76D81F91D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0126" y="609600"/>
            <a:ext cx="6447501" cy="1320800"/>
          </a:xfrm>
        </p:spPr>
        <p:txBody>
          <a:bodyPr>
            <a:normAutofit/>
          </a:bodyPr>
          <a:lstStyle/>
          <a:p>
            <a:r>
              <a:rPr lang="pt-BR" dirty="0"/>
              <a:t>Rebeliões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4600514D-20FB-4559-97DC-D1DC39E6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336549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266F638A-E405-4AC0-B984-72E5813B0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3900" y="3818467"/>
            <a:ext cx="3337719" cy="3039533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D1CBE93-B17D-4509-843C-82287C38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00950" y="0"/>
            <a:ext cx="12954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E6277B4-6A43-48AB-89B2-344222161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568950" y="3681413"/>
            <a:ext cx="357266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0126" y="2160590"/>
            <a:ext cx="6353174" cy="3429260"/>
          </a:xfrm>
        </p:spPr>
        <p:txBody>
          <a:bodyPr>
            <a:normAutofit/>
          </a:bodyPr>
          <a:lstStyle/>
          <a:p>
            <a:r>
              <a:rPr lang="pt-BR" sz="1700"/>
              <a:t>Crise Econômica contribuiu para gerar focos de descontentamento em varias províncias.</a:t>
            </a:r>
          </a:p>
          <a:p>
            <a:r>
              <a:rPr lang="pt-BR" sz="1700"/>
              <a:t>As camadas populares e as classes médias urbanas reivindicavam seu direito de participar do poder político.</a:t>
            </a:r>
          </a:p>
          <a:p>
            <a:r>
              <a:rPr lang="pt-BR" sz="1700"/>
              <a:t>Eles lutavam contra o governo central do Rio de Janeiro.</a:t>
            </a:r>
          </a:p>
          <a:p>
            <a:r>
              <a:rPr lang="pt-BR" sz="1700"/>
              <a:t>A classe dominante mantinha uma postura firme seu </a:t>
            </a:r>
            <a:r>
              <a:rPr lang="pt-BR" sz="1700" err="1"/>
              <a:t>obejetivo</a:t>
            </a:r>
            <a:r>
              <a:rPr lang="pt-BR" sz="1700"/>
              <a:t> era organizar um aparelho de Estado capaz de impor a autoridade em todo o território nacional.</a:t>
            </a:r>
          </a:p>
          <a:p>
            <a:r>
              <a:rPr lang="pt-BR" sz="1700"/>
              <a:t>Tendo como objetivo a unidade nacional rechaçando as revoltas que organizavam.</a:t>
            </a:r>
          </a:p>
        </p:txBody>
      </p:sp>
      <p:sp>
        <p:nvSpPr>
          <p:cNvPr id="18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19230" y="0"/>
            <a:ext cx="1324770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6447501" cy="1320800"/>
          </a:xfrm>
        </p:spPr>
        <p:txBody>
          <a:bodyPr anchor="t">
            <a:normAutofit/>
          </a:bodyPr>
          <a:lstStyle/>
          <a:p>
            <a:r>
              <a:rPr lang="pt-BR"/>
              <a:t>Cabanagem ( 1835 – 1840 ) - Pará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2215" y="2160589"/>
            <a:ext cx="2201035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300"/>
              <a:t>A cabanagem foi uma grande revolta popular, que explodiu na provincia do Pará Dela participaram pessoas vindas das camadas mais pobres da sociedade. Os cabanos, assim chamados por morarem em cabanas à beira dos rios, eram constituidos por negros, indios e mestiços, que trabalhavam na extração de produtos da floresta. Quase todos viviam em estado de absoluta miséria.</a:t>
            </a:r>
          </a:p>
        </p:txBody>
      </p:sp>
      <p:pic>
        <p:nvPicPr>
          <p:cNvPr id="2050" name="Picture 2" descr="Resultado de imagem para cabanagem">
            <a:extLst>
              <a:ext uri="{FF2B5EF4-FFF2-40B4-BE49-F238E27FC236}">
                <a16:creationId xmlns:a16="http://schemas.microsoft.com/office/drawing/2014/main" id="{BDB7B1F0-C95F-433E-996C-A858990D49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77" r="16159" b="-2"/>
          <a:stretch/>
        </p:blipFill>
        <p:spPr bwMode="auto">
          <a:xfrm>
            <a:off x="508000" y="2159331"/>
            <a:ext cx="4067572" cy="388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pt-BR" dirty="0"/>
              <a:t>Luta contra a miséria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r>
              <a:rPr lang="pt-BR" dirty="0"/>
              <a:t>Cabanos – tentativa de  modificar  situação de Injustiça social.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3900" y="3818467"/>
            <a:ext cx="3337719" cy="3039533"/>
          </a:xfrm>
          <a:prstGeom prst="triangle">
            <a:avLst>
              <a:gd name="adj" fmla="val 100000"/>
            </a:avLst>
          </a:prstGeom>
          <a:solidFill>
            <a:schemeClr val="accent1"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19230" y="0"/>
            <a:ext cx="1324770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00950" y="0"/>
            <a:ext cx="12954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568950" y="3681413"/>
            <a:ext cx="357266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0300" y="1397000"/>
            <a:ext cx="5825202" cy="265383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A tomada do poder em Belém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m para revoluÃ§Ã£o farroupilha">
            <a:extLst>
              <a:ext uri="{FF2B5EF4-FFF2-40B4-BE49-F238E27FC236}">
                <a16:creationId xmlns:a16="http://schemas.microsoft.com/office/drawing/2014/main" id="{88EFF1A5-CF66-45FF-AA28-8B7F019884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89" r="18282"/>
          <a:stretch/>
        </p:blipFill>
        <p:spPr bwMode="auto">
          <a:xfrm>
            <a:off x="3202390" y="-1"/>
            <a:ext cx="5941610" cy="6858001"/>
          </a:xfrm>
          <a:custGeom>
            <a:avLst/>
            <a:gdLst>
              <a:gd name="connsiteX0" fmla="*/ 379987 w 7922146"/>
              <a:gd name="connsiteY0" fmla="*/ 0 h 6858001"/>
              <a:gd name="connsiteX1" fmla="*/ 5304971 w 7922146"/>
              <a:gd name="connsiteY1" fmla="*/ 0 h 6858001"/>
              <a:gd name="connsiteX2" fmla="*/ 7065281 w 7922146"/>
              <a:gd name="connsiteY2" fmla="*/ 0 h 6858001"/>
              <a:gd name="connsiteX3" fmla="*/ 7397540 w 7922146"/>
              <a:gd name="connsiteY3" fmla="*/ 0 h 6858001"/>
              <a:gd name="connsiteX4" fmla="*/ 7397540 w 7922146"/>
              <a:gd name="connsiteY4" fmla="*/ 1 h 6858001"/>
              <a:gd name="connsiteX5" fmla="*/ 7922146 w 7922146"/>
              <a:gd name="connsiteY5" fmla="*/ 1 h 6858001"/>
              <a:gd name="connsiteX6" fmla="*/ 7922146 w 7922146"/>
              <a:gd name="connsiteY6" fmla="*/ 6858001 h 6858001"/>
              <a:gd name="connsiteX7" fmla="*/ 7065281 w 7922146"/>
              <a:gd name="connsiteY7" fmla="*/ 6858001 h 6858001"/>
              <a:gd name="connsiteX8" fmla="*/ 7065281 w 7922146"/>
              <a:gd name="connsiteY8" fmla="*/ 6858000 h 6858001"/>
              <a:gd name="connsiteX9" fmla="*/ 5932989 w 7922146"/>
              <a:gd name="connsiteY9" fmla="*/ 6858000 h 6858001"/>
              <a:gd name="connsiteX10" fmla="*/ 5932989 w 7922146"/>
              <a:gd name="connsiteY10" fmla="*/ 6858001 h 6858001"/>
              <a:gd name="connsiteX11" fmla="*/ 27809 w 7922146"/>
              <a:gd name="connsiteY11" fmla="*/ 6858001 h 6858001"/>
              <a:gd name="connsiteX12" fmla="*/ 1803228 w 7922146"/>
              <a:gd name="connsiteY12" fmla="*/ 4521201 h 6858001"/>
              <a:gd name="connsiteX13" fmla="*/ 0 w 7922146"/>
              <a:gd name="connsiteY13" fmla="*/ 0 h 6858001"/>
              <a:gd name="connsiteX14" fmla="*/ 379987 w 7922146"/>
              <a:gd name="connsiteY14" fmla="*/ 0 h 6858001"/>
              <a:gd name="connsiteX15" fmla="*/ 0 w 7922146"/>
              <a:gd name="connsiteY15" fmla="*/ 40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7999" y="609600"/>
            <a:ext cx="2888343" cy="1320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2000"/>
              <a:t>Revolução Farroupilha ( 1835 – 1845) Rio Grande do Sul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8000" y="2160589"/>
            <a:ext cx="2888342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500"/>
              <a:t>A Revolução Farroupilha, </a:t>
            </a:r>
            <a:r>
              <a:rPr lang="pt-BR" sz="1500" err="1"/>
              <a:t>tambem</a:t>
            </a:r>
            <a:r>
              <a:rPr lang="pt-BR" sz="1500"/>
              <a:t> chamada de guerra dos Farrapos, explodiu em 1835 no Rio Grande do Sul e foi a mais longa revolta brasileira.</a:t>
            </a:r>
          </a:p>
          <a:p>
            <a:pPr>
              <a:lnSpc>
                <a:spcPct val="90000"/>
              </a:lnSpc>
            </a:pPr>
            <a:r>
              <a:rPr lang="pt-BR" sz="1500"/>
              <a:t>Entre suas principais causas estavam os problemas econômicos das classes dominantes gaúchas.</a:t>
            </a:r>
          </a:p>
          <a:p>
            <a:pPr>
              <a:lnSpc>
                <a:spcPct val="90000"/>
              </a:lnSpc>
            </a:pPr>
            <a:r>
              <a:rPr lang="pt-BR" sz="1500"/>
              <a:t>Destacaram-se entre os principais lideres farroupilhas, Bento Gonçalves, Davi </a:t>
            </a:r>
            <a:r>
              <a:rPr lang="pt-BR" sz="1500" err="1"/>
              <a:t>Canabarro</a:t>
            </a:r>
            <a:r>
              <a:rPr lang="pt-BR" sz="1500"/>
              <a:t> e Jose Garibaldi.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28259" y="0"/>
            <a:ext cx="9144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568950" y="3681413"/>
            <a:ext cx="357266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6107" y="-8467"/>
            <a:ext cx="2255511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7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02581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9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9249" y="3048000"/>
            <a:ext cx="2444751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1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00875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74047" y="-8467"/>
            <a:ext cx="967571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5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4249" y="-8467"/>
            <a:ext cx="937369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78749" y="3589867"/>
            <a:ext cx="136286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 revolta dos ricos estancieiros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Rio grande do Sul – criação de Gado, charque estes eram vendidos para diversas regiões do Sudeste.</a:t>
            </a:r>
          </a:p>
          <a:p>
            <a:pPr algn="just"/>
            <a:r>
              <a:rPr lang="pt-BR" dirty="0"/>
              <a:t>Os produtores gaúchos, donos de enormes estâncias reclamavam ao governo central maior proteção para seus negócios pois sofriam a concorrência do Uruguai e da Argentina estes que também produziam charque e vendiam para o Brasil.</a:t>
            </a:r>
          </a:p>
          <a:p>
            <a:pPr algn="just"/>
            <a:r>
              <a:rPr lang="pt-BR" dirty="0"/>
              <a:t>Como os impostos de importação era baixos, os produtos uruguaios e argentinos acabavam custando menos que os produzidos no Rio Grande do Sul</a:t>
            </a:r>
          </a:p>
          <a:p>
            <a:pPr algn="just"/>
            <a:r>
              <a:rPr lang="pt-BR" dirty="0"/>
              <a:t>Os estancieiros também lutavam por maior liberdade administrativa para o Rio Grande do Sul.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Fundação de Piratini e Juliana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Em 1835 Bento Gonçalves comandou as tropas farroupilhas que dominaram Porto Alegre, Capital da Província.</a:t>
            </a:r>
          </a:p>
          <a:p>
            <a:r>
              <a:rPr lang="pt-BR" dirty="0"/>
              <a:t>A rebelião expandiu-se, em 1836, foi fundada a República de Piratini, e, em 1839, a Republica Juliana, em Santa Catarina.</a:t>
            </a:r>
          </a:p>
          <a:p>
            <a:r>
              <a:rPr lang="pt-BR" dirty="0"/>
              <a:t>Em 1842 – Luis Alves de Lima e Silva começa a conter a rebelião este que seria reconhecido como Duque de Caxias.</a:t>
            </a:r>
          </a:p>
          <a:p>
            <a:r>
              <a:rPr lang="pt-BR" dirty="0"/>
              <a:t>Este procurou fazer acordos com os farroupilhas assinaram acordos em troca.</a:t>
            </a:r>
          </a:p>
          <a:p>
            <a:r>
              <a:rPr lang="pt-BR" dirty="0"/>
              <a:t>- Os revoltosos não fossem punidos, mas recebessem a anistia do governo;</a:t>
            </a:r>
          </a:p>
          <a:p>
            <a:r>
              <a:rPr lang="pt-BR" dirty="0"/>
              <a:t>- Os soldados dos exercito  farroupilha passaram a fazer parte do exercito  imperial, com os mesmos postos militares;</a:t>
            </a:r>
          </a:p>
          <a:p>
            <a:r>
              <a:rPr lang="pt-BR" dirty="0"/>
              <a:t>- Os escravos fugitivos que haviam lutado ao lado dos farroupilhas tivessem garantido o seu direito à liberdade.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65032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599781" y="3681413"/>
            <a:ext cx="3572669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93473" y="-8467"/>
            <a:ext cx="2255512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9947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6616" y="3048000"/>
            <a:ext cx="2444750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8241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6115" y="3589867"/>
            <a:ext cx="1362870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2882531" cy="5175624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chemeClr val="tx1">
                    <a:lumMod val="85000"/>
                    <a:lumOff val="15000"/>
                  </a:schemeClr>
                </a:solidFill>
              </a:rPr>
              <a:t>Grupos Políticos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1615" y="-8467"/>
            <a:ext cx="5332385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87063" y="609601"/>
            <a:ext cx="4133472" cy="5175624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Após a abdicação de D. Pedro I até 1834, a vida política do país foi dominada por três grupos políticos que disputavam o poder: restauradores, liberais moderados e liberais exaltados.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esultado de imagem para Sabinada">
            <a:extLst>
              <a:ext uri="{FF2B5EF4-FFF2-40B4-BE49-F238E27FC236}">
                <a16:creationId xmlns:a16="http://schemas.microsoft.com/office/drawing/2014/main" id="{F078D13C-22BE-4214-A4F2-611EDFAE1A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03" r="27619" b="1"/>
          <a:stretch/>
        </p:blipFill>
        <p:spPr bwMode="auto">
          <a:xfrm>
            <a:off x="3202390" y="-1"/>
            <a:ext cx="5941610" cy="6858001"/>
          </a:xfrm>
          <a:custGeom>
            <a:avLst/>
            <a:gdLst>
              <a:gd name="connsiteX0" fmla="*/ 379987 w 7922146"/>
              <a:gd name="connsiteY0" fmla="*/ 0 h 6858001"/>
              <a:gd name="connsiteX1" fmla="*/ 5304971 w 7922146"/>
              <a:gd name="connsiteY1" fmla="*/ 0 h 6858001"/>
              <a:gd name="connsiteX2" fmla="*/ 7065281 w 7922146"/>
              <a:gd name="connsiteY2" fmla="*/ 0 h 6858001"/>
              <a:gd name="connsiteX3" fmla="*/ 7397540 w 7922146"/>
              <a:gd name="connsiteY3" fmla="*/ 0 h 6858001"/>
              <a:gd name="connsiteX4" fmla="*/ 7397540 w 7922146"/>
              <a:gd name="connsiteY4" fmla="*/ 1 h 6858001"/>
              <a:gd name="connsiteX5" fmla="*/ 7922146 w 7922146"/>
              <a:gd name="connsiteY5" fmla="*/ 1 h 6858001"/>
              <a:gd name="connsiteX6" fmla="*/ 7922146 w 7922146"/>
              <a:gd name="connsiteY6" fmla="*/ 6858001 h 6858001"/>
              <a:gd name="connsiteX7" fmla="*/ 7065281 w 7922146"/>
              <a:gd name="connsiteY7" fmla="*/ 6858001 h 6858001"/>
              <a:gd name="connsiteX8" fmla="*/ 7065281 w 7922146"/>
              <a:gd name="connsiteY8" fmla="*/ 6858000 h 6858001"/>
              <a:gd name="connsiteX9" fmla="*/ 5932989 w 7922146"/>
              <a:gd name="connsiteY9" fmla="*/ 6858000 h 6858001"/>
              <a:gd name="connsiteX10" fmla="*/ 5932989 w 7922146"/>
              <a:gd name="connsiteY10" fmla="*/ 6858001 h 6858001"/>
              <a:gd name="connsiteX11" fmla="*/ 27809 w 7922146"/>
              <a:gd name="connsiteY11" fmla="*/ 6858001 h 6858001"/>
              <a:gd name="connsiteX12" fmla="*/ 1803228 w 7922146"/>
              <a:gd name="connsiteY12" fmla="*/ 4521201 h 6858001"/>
              <a:gd name="connsiteX13" fmla="*/ 0 w 7922146"/>
              <a:gd name="connsiteY13" fmla="*/ 0 h 6858001"/>
              <a:gd name="connsiteX14" fmla="*/ 379987 w 7922146"/>
              <a:gd name="connsiteY14" fmla="*/ 0 h 6858001"/>
              <a:gd name="connsiteX15" fmla="*/ 0 w 7922146"/>
              <a:gd name="connsiteY15" fmla="*/ 40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7999" y="609600"/>
            <a:ext cx="2888343" cy="1320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3100"/>
              <a:t>Sabinada (1837 – 1838 ) - Bahia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8000" y="2160589"/>
            <a:ext cx="2888342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700"/>
              <a:t>Em 1837, estourou na Bahia uma rebelião liderada pelo médico Francisco Sabino Álvares da Rocha Vieira, por isso conhecida como Sabinada. </a:t>
            </a:r>
          </a:p>
          <a:p>
            <a:pPr>
              <a:lnSpc>
                <a:spcPct val="90000"/>
              </a:lnSpc>
            </a:pPr>
            <a:r>
              <a:rPr lang="pt-BR" sz="1700"/>
              <a:t>Seu objetivo principal era formar uma republica baiana, enquanto o </a:t>
            </a:r>
            <a:r>
              <a:rPr lang="pt-BR" sz="1700" err="1"/>
              <a:t>principe</a:t>
            </a:r>
            <a:r>
              <a:rPr lang="pt-BR" sz="1700"/>
              <a:t> Pedro de Alcântara fosse menor de idade e não pudesse assumir o poder.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28259" y="0"/>
            <a:ext cx="9144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568950" y="3681413"/>
            <a:ext cx="357266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6107" y="-8467"/>
            <a:ext cx="2255511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7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02581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9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9249" y="3048000"/>
            <a:ext cx="2444751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1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00875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74047" y="-8467"/>
            <a:ext cx="967571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5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4249" y="-8467"/>
            <a:ext cx="937369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78749" y="3589867"/>
            <a:ext cx="136286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pt-BR" dirty="0"/>
              <a:t>A revolta dos homens cultos de classe Média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700"/>
              <a:t>Os estancieiros reclamavam ao governo central maior proteção para seus negócios pois sofriam concorrência do Uruguai e da Argentina, países que também produziam e vendiam charque para as províncias brasileiras. </a:t>
            </a:r>
          </a:p>
          <a:p>
            <a:pPr>
              <a:lnSpc>
                <a:spcPct val="90000"/>
              </a:lnSpc>
            </a:pPr>
            <a:r>
              <a:rPr lang="pt-BR" sz="1700"/>
              <a:t>Como os impostos de importação eram baixos, os produtos uruguaios e argentinos acabavam custando menos que os produzidos no Rio Grande do Sul.</a:t>
            </a:r>
          </a:p>
          <a:p>
            <a:pPr>
              <a:lnSpc>
                <a:spcPct val="90000"/>
              </a:lnSpc>
            </a:pPr>
            <a:r>
              <a:rPr lang="pt-BR" sz="1700"/>
              <a:t>Eles também lutavam par maior liberdade administrativa ara o Rio Grande do Sul.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Resultado de imagem para Balaiada">
            <a:extLst>
              <a:ext uri="{FF2B5EF4-FFF2-40B4-BE49-F238E27FC236}">
                <a16:creationId xmlns:a16="http://schemas.microsoft.com/office/drawing/2014/main" id="{092348C1-834D-426E-A486-1EED8CC99D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76" r="21517"/>
          <a:stretch/>
        </p:blipFill>
        <p:spPr bwMode="auto">
          <a:xfrm>
            <a:off x="3202390" y="-1"/>
            <a:ext cx="5941610" cy="6858001"/>
          </a:xfrm>
          <a:custGeom>
            <a:avLst/>
            <a:gdLst>
              <a:gd name="connsiteX0" fmla="*/ 379987 w 7922146"/>
              <a:gd name="connsiteY0" fmla="*/ 0 h 6858001"/>
              <a:gd name="connsiteX1" fmla="*/ 5304971 w 7922146"/>
              <a:gd name="connsiteY1" fmla="*/ 0 h 6858001"/>
              <a:gd name="connsiteX2" fmla="*/ 7065281 w 7922146"/>
              <a:gd name="connsiteY2" fmla="*/ 0 h 6858001"/>
              <a:gd name="connsiteX3" fmla="*/ 7397540 w 7922146"/>
              <a:gd name="connsiteY3" fmla="*/ 0 h 6858001"/>
              <a:gd name="connsiteX4" fmla="*/ 7397540 w 7922146"/>
              <a:gd name="connsiteY4" fmla="*/ 1 h 6858001"/>
              <a:gd name="connsiteX5" fmla="*/ 7922146 w 7922146"/>
              <a:gd name="connsiteY5" fmla="*/ 1 h 6858001"/>
              <a:gd name="connsiteX6" fmla="*/ 7922146 w 7922146"/>
              <a:gd name="connsiteY6" fmla="*/ 6858001 h 6858001"/>
              <a:gd name="connsiteX7" fmla="*/ 7065281 w 7922146"/>
              <a:gd name="connsiteY7" fmla="*/ 6858001 h 6858001"/>
              <a:gd name="connsiteX8" fmla="*/ 7065281 w 7922146"/>
              <a:gd name="connsiteY8" fmla="*/ 6858000 h 6858001"/>
              <a:gd name="connsiteX9" fmla="*/ 5932989 w 7922146"/>
              <a:gd name="connsiteY9" fmla="*/ 6858000 h 6858001"/>
              <a:gd name="connsiteX10" fmla="*/ 5932989 w 7922146"/>
              <a:gd name="connsiteY10" fmla="*/ 6858001 h 6858001"/>
              <a:gd name="connsiteX11" fmla="*/ 27809 w 7922146"/>
              <a:gd name="connsiteY11" fmla="*/ 6858001 h 6858001"/>
              <a:gd name="connsiteX12" fmla="*/ 1803228 w 7922146"/>
              <a:gd name="connsiteY12" fmla="*/ 4521201 h 6858001"/>
              <a:gd name="connsiteX13" fmla="*/ 0 w 7922146"/>
              <a:gd name="connsiteY13" fmla="*/ 0 h 6858001"/>
              <a:gd name="connsiteX14" fmla="*/ 379987 w 7922146"/>
              <a:gd name="connsiteY14" fmla="*/ 0 h 6858001"/>
              <a:gd name="connsiteX15" fmla="*/ 0 w 7922146"/>
              <a:gd name="connsiteY15" fmla="*/ 40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7999" y="609600"/>
            <a:ext cx="2888343" cy="1320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2800"/>
              <a:t>Balaiada ( 1838 – 1841) - Maranhão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8000" y="2160589"/>
            <a:ext cx="2888342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500"/>
              <a:t>A Balaiada foi uma revolta popular que explodiu na </a:t>
            </a:r>
            <a:r>
              <a:rPr lang="pt-BR" sz="1500" err="1"/>
              <a:t>provincia</a:t>
            </a:r>
            <a:r>
              <a:rPr lang="pt-BR" sz="1500"/>
              <a:t> do Maranhão.</a:t>
            </a:r>
          </a:p>
          <a:p>
            <a:pPr>
              <a:lnSpc>
                <a:spcPct val="90000"/>
              </a:lnSpc>
            </a:pPr>
            <a:r>
              <a:rPr lang="pt-BR" sz="1500"/>
              <a:t>Nessa época, o Maranhão atravessava grave crise econômica. Sua principal riqueza, o algodão, vinha perdendo preço e mercados no exterior, devido à forte concorrência do algodão produzido nos Estados Unidos, mais barato e de melhor qualidade.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28259" y="0"/>
            <a:ext cx="9144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568950" y="3681413"/>
            <a:ext cx="357266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6107" y="-8467"/>
            <a:ext cx="2255511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7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02581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9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9249" y="3048000"/>
            <a:ext cx="2444751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1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00875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74047" y="-8467"/>
            <a:ext cx="967571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5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4249" y="-8467"/>
            <a:ext cx="937369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78749" y="3589867"/>
            <a:ext cx="136286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7">
            <a:extLst>
              <a:ext uri="{FF2B5EF4-FFF2-40B4-BE49-F238E27FC236}">
                <a16:creationId xmlns:a16="http://schemas.microsoft.com/office/drawing/2014/main" id="{8DF4D7F6-81B5-452A-9CE6-76D81F91D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0126" y="609600"/>
            <a:ext cx="6447501" cy="1320800"/>
          </a:xfrm>
        </p:spPr>
        <p:txBody>
          <a:bodyPr>
            <a:normAutofit/>
          </a:bodyPr>
          <a:lstStyle/>
          <a:p>
            <a:r>
              <a:rPr lang="pt-BR" dirty="0"/>
              <a:t>A revolta dos pobres e da classe média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4600514D-20FB-4559-97DC-D1DC39E6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336549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266F638A-E405-4AC0-B984-72E5813B0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3900" y="3818467"/>
            <a:ext cx="3337719" cy="3039533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D1CBE93-B17D-4509-843C-82287C38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00950" y="0"/>
            <a:ext cx="12954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E6277B4-6A43-48AB-89B2-344222161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568950" y="3681413"/>
            <a:ext cx="357266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0126" y="2160590"/>
            <a:ext cx="6353174" cy="34292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300"/>
              <a:t>As consequências da economia cai sobre a população pobre do Maranhão.</a:t>
            </a:r>
          </a:p>
          <a:p>
            <a:pPr>
              <a:lnSpc>
                <a:spcPct val="90000"/>
              </a:lnSpc>
            </a:pPr>
            <a:r>
              <a:rPr lang="pt-BR" sz="1300"/>
              <a:t>Os bem-te-vis iniciou a revolta contra os grandes fazendeiros conservadores do Maranhão, contando com a participação dos sertanejos.</a:t>
            </a:r>
          </a:p>
          <a:p>
            <a:pPr>
              <a:lnSpc>
                <a:spcPct val="90000"/>
              </a:lnSpc>
            </a:pPr>
            <a:r>
              <a:rPr lang="pt-BR" sz="1300"/>
              <a:t>Principais lideres</a:t>
            </a:r>
          </a:p>
          <a:p>
            <a:pPr>
              <a:lnSpc>
                <a:spcPct val="90000"/>
              </a:lnSpc>
            </a:pPr>
            <a:r>
              <a:rPr lang="pt-BR" sz="1300"/>
              <a:t> – Manuel Francisco dos Anjos – fazedor de balaios</a:t>
            </a:r>
          </a:p>
          <a:p>
            <a:pPr>
              <a:lnSpc>
                <a:spcPct val="90000"/>
              </a:lnSpc>
            </a:pPr>
            <a:r>
              <a:rPr lang="pt-BR" sz="1300"/>
              <a:t>- Cosme Bento das Cagas – escravo que liderava os quilombos</a:t>
            </a:r>
          </a:p>
          <a:p>
            <a:pPr>
              <a:lnSpc>
                <a:spcPct val="90000"/>
              </a:lnSpc>
            </a:pPr>
            <a:r>
              <a:rPr lang="pt-BR" sz="1300"/>
              <a:t>- Raimundo Gomes – Vaqueiro.</a:t>
            </a:r>
          </a:p>
          <a:p>
            <a:pPr>
              <a:lnSpc>
                <a:spcPct val="90000"/>
              </a:lnSpc>
            </a:pPr>
            <a:r>
              <a:rPr lang="pt-BR" sz="1300"/>
              <a:t>Conseguiram conquistar Caxias – o poder foi entregue aos Bem-te-vis que então já passavam a se preocupar em conter a rebelião dos Sertanejos.</a:t>
            </a:r>
          </a:p>
          <a:p>
            <a:pPr>
              <a:lnSpc>
                <a:spcPct val="90000"/>
              </a:lnSpc>
            </a:pPr>
            <a:r>
              <a:rPr lang="pt-BR" sz="1300"/>
              <a:t>Para conter enviaram tropas no comando do Coronel Luiz Alves de Lima e Silva, os Bem te vis abandonou os sertanejos e passou a apoiar o Governo.</a:t>
            </a:r>
          </a:p>
          <a:p>
            <a:pPr>
              <a:lnSpc>
                <a:spcPct val="90000"/>
              </a:lnSpc>
            </a:pPr>
            <a:r>
              <a:rPr lang="pt-BR" sz="1300"/>
              <a:t>A perseguição terminou em 1841, quando já morreram 12 mil sertanejos e escravos.</a:t>
            </a:r>
          </a:p>
          <a:p>
            <a:pPr>
              <a:lnSpc>
                <a:spcPct val="90000"/>
              </a:lnSpc>
            </a:pPr>
            <a:endParaRPr lang="pt-BR" sz="1300"/>
          </a:p>
        </p:txBody>
      </p:sp>
      <p:sp>
        <p:nvSpPr>
          <p:cNvPr id="18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19230" y="0"/>
            <a:ext cx="1324770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3.bp.blogspot.com/-8UHI8QtUUd4/T1u1sIj54bI/AAAAAAAACLs/C4swPRrr6ME/s1600/Ponto-de-interroga%C3%A7%C3%A3o.jpg"/>
          <p:cNvPicPr>
            <a:picLocks noChangeAspect="1" noChangeArrowheads="1"/>
          </p:cNvPicPr>
          <p:nvPr/>
        </p:nvPicPr>
        <p:blipFill rotWithShape="1">
          <a:blip r:embed="rId2" cstate="print"/>
          <a:srcRect r="13362"/>
          <a:stretch/>
        </p:blipFill>
        <p:spPr bwMode="auto">
          <a:xfrm>
            <a:off x="3202390" y="-1"/>
            <a:ext cx="5941610" cy="6858001"/>
          </a:xfrm>
          <a:custGeom>
            <a:avLst/>
            <a:gdLst>
              <a:gd name="connsiteX0" fmla="*/ 379987 w 7922146"/>
              <a:gd name="connsiteY0" fmla="*/ 0 h 6858001"/>
              <a:gd name="connsiteX1" fmla="*/ 5304971 w 7922146"/>
              <a:gd name="connsiteY1" fmla="*/ 0 h 6858001"/>
              <a:gd name="connsiteX2" fmla="*/ 7065281 w 7922146"/>
              <a:gd name="connsiteY2" fmla="*/ 0 h 6858001"/>
              <a:gd name="connsiteX3" fmla="*/ 7397540 w 7922146"/>
              <a:gd name="connsiteY3" fmla="*/ 0 h 6858001"/>
              <a:gd name="connsiteX4" fmla="*/ 7397540 w 7922146"/>
              <a:gd name="connsiteY4" fmla="*/ 1 h 6858001"/>
              <a:gd name="connsiteX5" fmla="*/ 7922146 w 7922146"/>
              <a:gd name="connsiteY5" fmla="*/ 1 h 6858001"/>
              <a:gd name="connsiteX6" fmla="*/ 7922146 w 7922146"/>
              <a:gd name="connsiteY6" fmla="*/ 6858001 h 6858001"/>
              <a:gd name="connsiteX7" fmla="*/ 7065281 w 7922146"/>
              <a:gd name="connsiteY7" fmla="*/ 6858001 h 6858001"/>
              <a:gd name="connsiteX8" fmla="*/ 7065281 w 7922146"/>
              <a:gd name="connsiteY8" fmla="*/ 6858000 h 6858001"/>
              <a:gd name="connsiteX9" fmla="*/ 5932989 w 7922146"/>
              <a:gd name="connsiteY9" fmla="*/ 6858000 h 6858001"/>
              <a:gd name="connsiteX10" fmla="*/ 5932989 w 7922146"/>
              <a:gd name="connsiteY10" fmla="*/ 6858001 h 6858001"/>
              <a:gd name="connsiteX11" fmla="*/ 27809 w 7922146"/>
              <a:gd name="connsiteY11" fmla="*/ 6858001 h 6858001"/>
              <a:gd name="connsiteX12" fmla="*/ 1803228 w 7922146"/>
              <a:gd name="connsiteY12" fmla="*/ 4521201 h 6858001"/>
              <a:gd name="connsiteX13" fmla="*/ 0 w 7922146"/>
              <a:gd name="connsiteY13" fmla="*/ 0 h 6858001"/>
              <a:gd name="connsiteX14" fmla="*/ 379987 w 7922146"/>
              <a:gd name="connsiteY14" fmla="*/ 0 h 6858001"/>
              <a:gd name="connsiteX15" fmla="*/ 0 w 7922146"/>
              <a:gd name="connsiteY15" fmla="*/ 40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7999" y="609600"/>
            <a:ext cx="2888343" cy="1320800"/>
          </a:xfrm>
        </p:spPr>
        <p:txBody>
          <a:bodyPr>
            <a:normAutofit/>
          </a:bodyPr>
          <a:lstStyle/>
          <a:p>
            <a:r>
              <a:rPr lang="pt-BR"/>
              <a:t>Questões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8000" y="2160589"/>
            <a:ext cx="2888342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100"/>
              <a:t>1 – Responda:</a:t>
            </a:r>
          </a:p>
          <a:p>
            <a:pPr>
              <a:lnSpc>
                <a:spcPct val="90000"/>
              </a:lnSpc>
            </a:pPr>
            <a:r>
              <a:rPr lang="pt-BR" sz="1100"/>
              <a:t>A – Como era a situação econômica do Brasil no período regencial?</a:t>
            </a:r>
          </a:p>
          <a:p>
            <a:pPr>
              <a:lnSpc>
                <a:spcPct val="90000"/>
              </a:lnSpc>
            </a:pPr>
            <a:r>
              <a:rPr lang="pt-BR" sz="1100"/>
              <a:t>B – Quais foram as consequências dessa situação?</a:t>
            </a:r>
          </a:p>
          <a:p>
            <a:pPr>
              <a:lnSpc>
                <a:spcPct val="90000"/>
              </a:lnSpc>
            </a:pPr>
            <a:r>
              <a:rPr lang="pt-BR" sz="1100"/>
              <a:t>2 – Elabore um quadro-resumo das principais rebeliões que eclodiram durante o período regencial, mencionado.</a:t>
            </a:r>
          </a:p>
          <a:p>
            <a:pPr>
              <a:lnSpc>
                <a:spcPct val="90000"/>
              </a:lnSpc>
            </a:pPr>
            <a:r>
              <a:rPr lang="pt-BR" sz="1100"/>
              <a:t>A – província</a:t>
            </a:r>
          </a:p>
          <a:p>
            <a:pPr>
              <a:lnSpc>
                <a:spcPct val="90000"/>
              </a:lnSpc>
            </a:pPr>
            <a:r>
              <a:rPr lang="pt-BR" sz="1100"/>
              <a:t>B – Período de duração</a:t>
            </a:r>
          </a:p>
          <a:p>
            <a:pPr>
              <a:lnSpc>
                <a:spcPct val="90000"/>
              </a:lnSpc>
            </a:pPr>
            <a:r>
              <a:rPr lang="pt-BR" sz="1100"/>
              <a:t>C – Causas</a:t>
            </a:r>
          </a:p>
          <a:p>
            <a:pPr>
              <a:lnSpc>
                <a:spcPct val="90000"/>
              </a:lnSpc>
            </a:pPr>
            <a:r>
              <a:rPr lang="pt-BR" sz="1100"/>
              <a:t>D – Grupos sociais participantes;</a:t>
            </a:r>
          </a:p>
          <a:p>
            <a:pPr>
              <a:lnSpc>
                <a:spcPct val="90000"/>
              </a:lnSpc>
            </a:pPr>
            <a:r>
              <a:rPr lang="pt-BR" sz="1100"/>
              <a:t>E – Objetivos</a:t>
            </a:r>
          </a:p>
          <a:p>
            <a:pPr>
              <a:lnSpc>
                <a:spcPct val="90000"/>
              </a:lnSpc>
            </a:pPr>
            <a:r>
              <a:rPr lang="pt-BR" sz="1100"/>
              <a:t>F – Resultados.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28259" y="0"/>
            <a:ext cx="9144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568950" y="3681413"/>
            <a:ext cx="357266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6107" y="-8467"/>
            <a:ext cx="2255511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02581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9249" y="3048000"/>
            <a:ext cx="2444751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00875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74047" y="-8467"/>
            <a:ext cx="967571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4249" y="-8467"/>
            <a:ext cx="937369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78749" y="3589867"/>
            <a:ext cx="136286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pt-BR" dirty="0"/>
              <a:t>Reflexão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r>
              <a:rPr lang="pt-BR" dirty="0"/>
              <a:t>1 – Comente os fatores comuns que contribuíram para a eclosão das rebeliões do período regencial</a:t>
            </a:r>
          </a:p>
          <a:p>
            <a:r>
              <a:rPr lang="pt-BR" dirty="0"/>
              <a:t>2 – Discuta com os colegas a seguinte </a:t>
            </a:r>
            <a:r>
              <a:rPr lang="pt-BR" dirty="0" err="1"/>
              <a:t>questao</a:t>
            </a:r>
            <a:r>
              <a:rPr lang="pt-BR" dirty="0"/>
              <a:t> “a luta armada e eficaz para acabar com a exploração dos pobres?</a:t>
            </a:r>
          </a:p>
          <a:p>
            <a:r>
              <a:rPr lang="pt-BR" dirty="0"/>
              <a:t>Depois elabore um texto com suas conclusões.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130" y="0"/>
            <a:ext cx="759773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-171400"/>
            <a:ext cx="8153400" cy="990600"/>
          </a:xfrm>
        </p:spPr>
        <p:txBody>
          <a:bodyPr/>
          <a:lstStyle/>
          <a:p>
            <a:r>
              <a:rPr lang="pt-BR" dirty="0"/>
              <a:t>Grupos </a:t>
            </a:r>
            <a:r>
              <a:rPr lang="pt-BR" dirty="0" err="1"/>
              <a:t>politicos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749808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35108">
                <a:tc>
                  <a:txBody>
                    <a:bodyPr/>
                    <a:lstStyle/>
                    <a:p>
                      <a:r>
                        <a:rPr lang="pt-BR" dirty="0"/>
                        <a:t>Grupo </a:t>
                      </a:r>
                      <a:r>
                        <a:rPr lang="pt-BR" dirty="0" err="1"/>
                        <a:t>politico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Objetivos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Classe</a:t>
                      </a:r>
                      <a:r>
                        <a:rPr lang="pt-BR" baseline="0" dirty="0"/>
                        <a:t> social que representavam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Figuras de Destaque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Jornais e associações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7770">
                <a:tc>
                  <a:txBody>
                    <a:bodyPr/>
                    <a:lstStyle/>
                    <a:p>
                      <a:r>
                        <a:rPr lang="pt-BR" dirty="0"/>
                        <a:t>Restauradores (caramurus)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/>
                        <a:t>Lutam pela volta de D. Pedro I, defende regime</a:t>
                      </a:r>
                      <a:r>
                        <a:rPr lang="pt-BR" sz="1400" baseline="0" dirty="0"/>
                        <a:t> absolutista, depois da morte de D. Pedro não existiram mais.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/>
                        <a:t>Comerciantes</a:t>
                      </a:r>
                      <a:r>
                        <a:rPr lang="pt-BR" sz="1400" baseline="0" dirty="0"/>
                        <a:t> portugueses ligados ao antigo comercio colonial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Jose Bonifacio de Andrade e Silva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Jornal</a:t>
                      </a:r>
                    </a:p>
                    <a:p>
                      <a:r>
                        <a:rPr lang="pt-BR" dirty="0"/>
                        <a:t>O</a:t>
                      </a:r>
                      <a:r>
                        <a:rPr lang="pt-BR" baseline="0" dirty="0"/>
                        <a:t> Caramuru</a:t>
                      </a:r>
                    </a:p>
                    <a:p>
                      <a:r>
                        <a:rPr lang="pt-BR" baseline="0" dirty="0"/>
                        <a:t>Associação: Sociedade conservadora e, depois, sociedade Militar.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2266">
                <a:tc>
                  <a:txBody>
                    <a:bodyPr/>
                    <a:lstStyle/>
                    <a:p>
                      <a:r>
                        <a:rPr lang="pt-BR" dirty="0"/>
                        <a:t>Liberais</a:t>
                      </a:r>
                      <a:r>
                        <a:rPr lang="pt-BR" baseline="0" dirty="0"/>
                        <a:t> exaltados (</a:t>
                      </a:r>
                      <a:r>
                        <a:rPr lang="pt-BR" baseline="0" dirty="0" err="1"/>
                        <a:t>Farraoupilhas</a:t>
                      </a:r>
                      <a:r>
                        <a:rPr lang="pt-BR" baseline="0" dirty="0"/>
                        <a:t>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/>
                        <a:t>Lua pela descentralização</a:t>
                      </a:r>
                      <a:r>
                        <a:rPr lang="pt-BR" sz="1400" baseline="0" dirty="0"/>
                        <a:t> do poder, autonomia administrativa das províncias pelo sistema federalista e queriam a republica.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/>
                        <a:t>Classes medias urbanas profissionais liberais; pequenos comerciantes;</a:t>
                      </a:r>
                      <a:r>
                        <a:rPr lang="pt-BR" sz="1400" baseline="0" dirty="0"/>
                        <a:t> funcionários modestos, militares  de baixa  patente; padres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pt-BR" sz="1400" dirty="0"/>
                        <a:t>Cipriano Barata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t-BR" sz="1400" dirty="0"/>
                        <a:t>Borges</a:t>
                      </a:r>
                      <a:r>
                        <a:rPr lang="pt-BR" sz="1400" baseline="0" dirty="0"/>
                        <a:t> da Fonseca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t-BR" sz="1400" baseline="0" dirty="0"/>
                        <a:t>Miguel Frias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t-BR" sz="1400" baseline="0" dirty="0"/>
                        <a:t>Rangel de Vasconcelos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t-BR" sz="1400" baseline="0" dirty="0"/>
                        <a:t>Augusto </a:t>
                      </a:r>
                      <a:r>
                        <a:rPr lang="pt-BR" sz="1400" baseline="0" dirty="0" err="1"/>
                        <a:t>May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/>
                        <a:t>Jornais</a:t>
                      </a:r>
                      <a:r>
                        <a:rPr lang="pt-BR" sz="1400" baseline="0" dirty="0"/>
                        <a:t> – O  República, A </a:t>
                      </a:r>
                      <a:r>
                        <a:rPr lang="pt-BR" sz="1400" baseline="0" dirty="0" err="1"/>
                        <a:t>Malgueta</a:t>
                      </a:r>
                      <a:r>
                        <a:rPr lang="pt-BR" sz="1400" baseline="0" dirty="0"/>
                        <a:t>, a Sentinela da Liberdade.</a:t>
                      </a:r>
                    </a:p>
                    <a:p>
                      <a:r>
                        <a:rPr lang="pt-BR" sz="1400" baseline="0" dirty="0"/>
                        <a:t>Associação: Sociedade Federalista.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5108">
                <a:tc>
                  <a:txBody>
                    <a:bodyPr/>
                    <a:lstStyle/>
                    <a:p>
                      <a:r>
                        <a:rPr lang="pt-BR" dirty="0"/>
                        <a:t>Liberais Moderados (Chimangos)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/>
                        <a:t>Lutavam pela presença da unidade territorial do pais, defendiam a Monarquia, mas sem</a:t>
                      </a:r>
                      <a:r>
                        <a:rPr lang="pt-BR" sz="1400" baseline="0" dirty="0"/>
                        <a:t> absolutismo. Queriam manter a escravidão e a ordem social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dirty="0"/>
                        <a:t>Grandes</a:t>
                      </a:r>
                      <a:r>
                        <a:rPr lang="pt-BR" baseline="0" dirty="0"/>
                        <a:t> proprietários rurais (oligarquia agrária)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pt-BR" dirty="0"/>
                        <a:t>Padre Diogo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pt-BR" dirty="0"/>
                        <a:t>Antonio</a:t>
                      </a:r>
                      <a:r>
                        <a:rPr lang="pt-BR" baseline="0" dirty="0"/>
                        <a:t> </a:t>
                      </a:r>
                      <a:r>
                        <a:rPr lang="pt-BR" baseline="0" dirty="0" err="1"/>
                        <a:t>Feijo</a:t>
                      </a:r>
                      <a:endParaRPr lang="pt-BR" baseline="0" dirty="0"/>
                    </a:p>
                    <a:p>
                      <a:pPr>
                        <a:buFontTx/>
                        <a:buChar char="-"/>
                      </a:pPr>
                      <a:r>
                        <a:rPr lang="pt-BR" baseline="0" dirty="0"/>
                        <a:t>Evaristo da Veiga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t-BR" baseline="0" dirty="0"/>
                        <a:t>Bernardo Pereira de Vasconcelos</a:t>
                      </a:r>
                    </a:p>
                    <a:p>
                      <a:pPr>
                        <a:buFontTx/>
                        <a:buChar char="-"/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Jornal</a:t>
                      </a:r>
                      <a:r>
                        <a:rPr lang="pt-BR" baseline="0" dirty="0"/>
                        <a:t>: A Aurora</a:t>
                      </a:r>
                    </a:p>
                    <a:p>
                      <a:r>
                        <a:rPr lang="pt-BR" baseline="0" dirty="0"/>
                        <a:t>Fluminense</a:t>
                      </a:r>
                    </a:p>
                    <a:p>
                      <a:r>
                        <a:rPr lang="pt-BR" baseline="0" dirty="0"/>
                        <a:t>Associação – Sociedade Defensora da liberdade e independência Nacional.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pt-BR" sz="2900"/>
              <a:t>Origem de Liberais e conservadores</a:t>
            </a:r>
          </a:p>
        </p:txBody>
      </p:sp>
      <p:grpSp>
        <p:nvGrpSpPr>
          <p:cNvPr id="24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A4EA4627-8C08-4982-B461-CFAD6777B8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8293662"/>
              </p:ext>
            </p:extLst>
          </p:nvPr>
        </p:nvGraphicFramePr>
        <p:xfrm>
          <a:off x="3687414" y="944563"/>
          <a:ext cx="4971603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r>
              <a:rPr lang="pt-BR" dirty="0"/>
              <a:t>Origem de Liberais e conservadores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4579783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52550" y="609600"/>
            <a:ext cx="2802951" cy="1320800"/>
          </a:xfrm>
        </p:spPr>
        <p:txBody>
          <a:bodyPr>
            <a:normAutofit/>
          </a:bodyPr>
          <a:lstStyle/>
          <a:p>
            <a:r>
              <a:rPr lang="pt-BR" dirty="0"/>
              <a:t>Questões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07172" y="2160589"/>
            <a:ext cx="3048329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700"/>
              <a:t>1 – Sintetize as principais características da situação política do Brasil durante o período regencial, dividindo-o em duas fases:</a:t>
            </a:r>
          </a:p>
          <a:p>
            <a:pPr>
              <a:lnSpc>
                <a:spcPct val="90000"/>
              </a:lnSpc>
            </a:pPr>
            <a:r>
              <a:rPr lang="pt-BR" sz="1700"/>
              <a:t>A – da abdicação de D. Pedro I até 1834, ano de sua morte.</a:t>
            </a:r>
          </a:p>
          <a:p>
            <a:pPr>
              <a:lnSpc>
                <a:spcPct val="90000"/>
              </a:lnSpc>
            </a:pPr>
            <a:r>
              <a:rPr lang="pt-BR" sz="1700"/>
              <a:t>B – De 1834 a 1840.</a:t>
            </a:r>
          </a:p>
          <a:p>
            <a:pPr>
              <a:lnSpc>
                <a:spcPct val="90000"/>
              </a:lnSpc>
            </a:pPr>
            <a:r>
              <a:rPr lang="pt-BR" sz="1700"/>
              <a:t>2- Explique a origem do</a:t>
            </a:r>
          </a:p>
          <a:p>
            <a:pPr>
              <a:lnSpc>
                <a:spcPct val="90000"/>
              </a:lnSpc>
            </a:pPr>
            <a:r>
              <a:rPr lang="pt-BR" sz="1700"/>
              <a:t>A – Partido Liberal</a:t>
            </a:r>
          </a:p>
          <a:p>
            <a:pPr>
              <a:lnSpc>
                <a:spcPct val="90000"/>
              </a:lnSpc>
            </a:pPr>
            <a:r>
              <a:rPr lang="pt-BR" sz="1700"/>
              <a:t>B – Partido Conservador.</a:t>
            </a:r>
          </a:p>
        </p:txBody>
      </p:sp>
      <p:pic>
        <p:nvPicPr>
          <p:cNvPr id="4" name="Picture 2" descr="http://3.bp.blogspot.com/-8UHI8QtUUd4/T1u1sIj54bI/AAAAAAAACLs/C4swPRrr6ME/s1600/Ponto-de-interroga%C3%A7%C3%A3o.jpg"/>
          <p:cNvPicPr>
            <a:picLocks noChangeAspect="1" noChangeArrowheads="1"/>
          </p:cNvPicPr>
          <p:nvPr/>
        </p:nvPicPr>
        <p:blipFill rotWithShape="1">
          <a:blip r:embed="rId2" cstate="print"/>
          <a:srcRect l="1473" r="39528"/>
          <a:stretch/>
        </p:blipFill>
        <p:spPr bwMode="auto">
          <a:xfrm>
            <a:off x="20" y="-1"/>
            <a:ext cx="4046200" cy="6858001"/>
          </a:xfrm>
          <a:custGeom>
            <a:avLst/>
            <a:gdLst>
              <a:gd name="connsiteX0" fmla="*/ 842596 w 5394960"/>
              <a:gd name="connsiteY0" fmla="*/ 0 h 6858000"/>
              <a:gd name="connsiteX1" fmla="*/ 5394960 w 5394960"/>
              <a:gd name="connsiteY1" fmla="*/ 0 h 6858000"/>
              <a:gd name="connsiteX2" fmla="*/ 5394960 w 5394960"/>
              <a:gd name="connsiteY2" fmla="*/ 21851 h 6858000"/>
              <a:gd name="connsiteX3" fmla="*/ 4365943 w 5394960"/>
              <a:gd name="connsiteY3" fmla="*/ 6858000 h 6858000"/>
              <a:gd name="connsiteX4" fmla="*/ 0 w 5394960"/>
              <a:gd name="connsiteY4" fmla="*/ 6858000 h 6858000"/>
              <a:gd name="connsiteX5" fmla="*/ 0 w 5394960"/>
              <a:gd name="connsiteY5" fmla="*/ 566615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pt-BR" dirty="0"/>
              <a:t>Reflexão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r>
              <a:rPr lang="pt-BR" dirty="0"/>
              <a:t>Comente a afirmação: “nada mais conservador do que um liberal no poder. Nada mais liberal do que um conservador na oposição”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Fases do Período Regencial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612774" y="1600200"/>
          <a:ext cx="8279705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2654</Words>
  <Application>Microsoft Office PowerPoint</Application>
  <PresentationFormat>Apresentação na tela (4:3)</PresentationFormat>
  <Paragraphs>187</Paragraphs>
  <Slides>36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40" baseType="lpstr">
      <vt:lpstr>Arial</vt:lpstr>
      <vt:lpstr>Trebuchet MS</vt:lpstr>
      <vt:lpstr>Wingdings 3</vt:lpstr>
      <vt:lpstr>Facetado</vt:lpstr>
      <vt:lpstr>Brasil – Período Regencial</vt:lpstr>
      <vt:lpstr>Situação Politica</vt:lpstr>
      <vt:lpstr>Grupos Políticos</vt:lpstr>
      <vt:lpstr>Grupos politicos</vt:lpstr>
      <vt:lpstr>Origem de Liberais e conservadores</vt:lpstr>
      <vt:lpstr>Origem de Liberais e conservadores</vt:lpstr>
      <vt:lpstr>Questões</vt:lpstr>
      <vt:lpstr>Reflexão</vt:lpstr>
      <vt:lpstr>Fases do Período Regencial</vt:lpstr>
      <vt:lpstr>Regência Trina e Provisória</vt:lpstr>
      <vt:lpstr>Começa o avanço liberal</vt:lpstr>
      <vt:lpstr>Regência Trina Permanente</vt:lpstr>
      <vt:lpstr>Criação da Guarda Nacional</vt:lpstr>
      <vt:lpstr>Reforma na Constituição do Império</vt:lpstr>
      <vt:lpstr>Regência Uma de Feijó</vt:lpstr>
      <vt:lpstr>Regência de Araújo Lima</vt:lpstr>
      <vt:lpstr>Antecipação da Maioridade: D Pedro assume o poder</vt:lpstr>
      <vt:lpstr>Questões</vt:lpstr>
      <vt:lpstr>Reflexão</vt:lpstr>
      <vt:lpstr>Revoltas Provinciais</vt:lpstr>
      <vt:lpstr>Crise socioeconômicas </vt:lpstr>
      <vt:lpstr>Autoridade e falta de autonomia</vt:lpstr>
      <vt:lpstr>Rebeliões</vt:lpstr>
      <vt:lpstr>Cabanagem ( 1835 – 1840 ) - Pará</vt:lpstr>
      <vt:lpstr>Luta contra a miséria</vt:lpstr>
      <vt:lpstr>A tomada do poder em Belém</vt:lpstr>
      <vt:lpstr>Revolução Farroupilha ( 1835 – 1845) Rio Grande do Sul</vt:lpstr>
      <vt:lpstr>A revolta dos ricos estancieiros</vt:lpstr>
      <vt:lpstr>Fundação de Piratini e Juliana</vt:lpstr>
      <vt:lpstr>Sabinada (1837 – 1838 ) - Bahia</vt:lpstr>
      <vt:lpstr>A revolta dos homens cultos de classe Média</vt:lpstr>
      <vt:lpstr>Balaiada ( 1838 – 1841) - Maranhão</vt:lpstr>
      <vt:lpstr>A revolta dos pobres e da classe média</vt:lpstr>
      <vt:lpstr>Questões</vt:lpstr>
      <vt:lpstr>Reflexão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Brasil – Período Regencial</dc:title>
  <dc:creator>BRUNO FERREIRA</dc:creator>
  <cp:lastModifiedBy>BRUNO FERREIRA</cp:lastModifiedBy>
  <cp:revision>1</cp:revision>
  <dcterms:created xsi:type="dcterms:W3CDTF">2019-07-01T13:14:13Z</dcterms:created>
  <dcterms:modified xsi:type="dcterms:W3CDTF">2019-07-01T13:14:37Z</dcterms:modified>
</cp:coreProperties>
</file>