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1" r:id="rId6"/>
    <p:sldId id="262" r:id="rId7"/>
    <p:sldId id="263" r:id="rId8"/>
    <p:sldId id="270" r:id="rId9"/>
    <p:sldId id="264" r:id="rId10"/>
    <p:sldId id="269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CB01B9-9B1D-4E65-944A-CD16C84D4C72}" type="datetimeFigureOut">
              <a:rPr lang="pt-BR" smtClean="0"/>
              <a:pPr/>
              <a:t>08/11/2020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699B5-9A41-4603-A32D-8F2FF73D2E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893657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INDUÇÃO ELETROMAGNÉTICA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Zé Luiz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43150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A principal 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função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dos 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transformadores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é a de mudar o valor da tensão elétrica e da corrente elétrica, elevando-os ou diminuindo-os. Os 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transformadores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são usados para elevar ou abaixar a tensão elétrica.</a:t>
            </a:r>
            <a:endParaRPr lang="pt-BR" dirty="0"/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1061864" y="482675"/>
            <a:ext cx="7020272" cy="92211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/>
              <a:t>TRANSFORMADORES</a:t>
            </a:r>
            <a:endParaRPr lang="pt-BR" dirty="0"/>
          </a:p>
        </p:txBody>
      </p:sp>
      <p:pic>
        <p:nvPicPr>
          <p:cNvPr id="46082" name="Picture 2" descr="O que é um transformador: conceito, tipos, como funcionam - Brasil 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08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4572000" y="5589240"/>
            <a:ext cx="180020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46646"/>
            <a:ext cx="9144000" cy="922114"/>
          </a:xfrm>
        </p:spPr>
        <p:txBody>
          <a:bodyPr/>
          <a:lstStyle/>
          <a:p>
            <a:pPr algn="ctr"/>
            <a:r>
              <a:rPr lang="pt-BR" dirty="0" smtClean="0"/>
              <a:t>TRANSFORMADORES</a:t>
            </a:r>
            <a:endParaRPr lang="pt-BR" dirty="0"/>
          </a:p>
        </p:txBody>
      </p:sp>
      <p:pic>
        <p:nvPicPr>
          <p:cNvPr id="44034" name="Picture 2" descr="http://nf2.com.br/sigma/arquivos/central/9844953955d8654369671670a2aa37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7"/>
            <a:ext cx="3998843" cy="4032447"/>
          </a:xfrm>
          <a:prstGeom prst="rect">
            <a:avLst/>
          </a:prstGeom>
          <a:noFill/>
        </p:spPr>
      </p:pic>
      <p:pic>
        <p:nvPicPr>
          <p:cNvPr id="44036" name="Picture 4" descr="http://4.bp.blogspot.com/-Oat77mvbtSk/TVkRepslt8I/AAAAAAAAblo/sdicyPt8Sxg/s1600/tranforma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4279901" cy="320992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3501008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U</a:t>
            </a:r>
            <a:r>
              <a:rPr lang="pt-BR" sz="1200" baseline="-25000" dirty="0" err="1" smtClean="0"/>
              <a:t>p</a:t>
            </a:r>
            <a:endParaRPr lang="pt-BR" sz="12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179512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79512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067944" y="3861048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</a:t>
            </a:r>
            <a:r>
              <a:rPr lang="pt-BR" sz="1200" baseline="-25000" dirty="0" smtClean="0"/>
              <a:t>s</a:t>
            </a:r>
            <a:endParaRPr lang="pt-BR" sz="1200" dirty="0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211960" y="34290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4211960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2636912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I</a:t>
            </a:r>
            <a:r>
              <a:rPr lang="pt-BR" sz="1200" baseline="-25000" dirty="0" err="1" smtClean="0"/>
              <a:t>p</a:t>
            </a:r>
            <a:endParaRPr lang="pt-BR" sz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600400" y="2935977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</a:t>
            </a:r>
            <a:r>
              <a:rPr lang="pt-BR" sz="1200" baseline="-25000" dirty="0" smtClean="0"/>
              <a:t>s</a:t>
            </a:r>
            <a:endParaRPr lang="pt-BR" sz="1200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251520" y="28529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3707904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to 24"/>
          <p:cNvGraphicFramePr>
            <a:graphicFrameLocks noChangeAspect="1"/>
          </p:cNvGraphicFramePr>
          <p:nvPr/>
        </p:nvGraphicFramePr>
        <p:xfrm>
          <a:off x="4660905" y="5661249"/>
          <a:ext cx="1639287" cy="79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ção" r:id="rId5" imgW="838080" imgH="406080" progId="Equation.3">
                  <p:embed/>
                </p:oleObj>
              </mc:Choice>
              <mc:Fallback>
                <p:oleObj name="Equação" r:id="rId5" imgW="838080" imgH="406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5" y="5661249"/>
                        <a:ext cx="1639287" cy="794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444208" y="5544616"/>
            <a:ext cx="266429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1600" dirty="0" smtClean="0"/>
              <a:t>      A  potência </a:t>
            </a:r>
            <a:r>
              <a:rPr lang="pt-BR" sz="1600" dirty="0"/>
              <a:t>no primário é igual a potência no </a:t>
            </a:r>
            <a:r>
              <a:rPr lang="pt-BR" sz="1600" dirty="0" smtClean="0"/>
              <a:t>secundário (</a:t>
            </a:r>
            <a:r>
              <a:rPr lang="pt-BR" sz="1600" dirty="0" err="1" smtClean="0"/>
              <a:t>P</a:t>
            </a:r>
            <a:r>
              <a:rPr lang="pt-BR" sz="1600" baseline="-25000" dirty="0" err="1" smtClean="0"/>
              <a:t>p</a:t>
            </a:r>
            <a:r>
              <a:rPr lang="pt-BR" sz="1600" dirty="0" smtClean="0"/>
              <a:t>=</a:t>
            </a:r>
            <a:r>
              <a:rPr lang="pt-BR" sz="1600" dirty="0" err="1" smtClean="0"/>
              <a:t>P</a:t>
            </a:r>
            <a:r>
              <a:rPr lang="pt-BR" sz="1600" baseline="-25000" dirty="0" err="1" smtClean="0"/>
              <a:t>s</a:t>
            </a:r>
            <a:r>
              <a:rPr lang="pt-BR" sz="1600" dirty="0" smtClean="0"/>
              <a:t>)</a:t>
            </a:r>
            <a:endParaRPr lang="pt-BR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75656" y="3573016"/>
            <a:ext cx="316835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481329"/>
            <a:ext cx="5554960" cy="194767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1. </a:t>
            </a:r>
            <a:r>
              <a:rPr lang="pt-BR" b="1" i="1" dirty="0" smtClean="0"/>
              <a:t>Fluxo Magnético </a:t>
            </a:r>
            <a:r>
              <a:rPr lang="pt-BR" sz="2400" b="1" dirty="0" smtClean="0"/>
              <a:t>(</a:t>
            </a:r>
            <a:r>
              <a:rPr lang="pt-BR" sz="2400" b="1" dirty="0" smtClean="0">
                <a:sym typeface="Symbol" pitchFamily="18" charset="2"/>
              </a:rPr>
              <a:t></a:t>
            </a:r>
            <a:r>
              <a:rPr lang="pt-BR" sz="2400" b="1" dirty="0" smtClean="0"/>
              <a:t>)</a:t>
            </a:r>
            <a:endParaRPr lang="pt-BR" sz="2400" b="1" i="1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Grandeza escalar que mede o número de </a:t>
            </a:r>
            <a:r>
              <a:rPr lang="pt-BR" sz="2000" b="1" dirty="0" smtClean="0"/>
              <a:t>linhas de indução</a:t>
            </a:r>
            <a:r>
              <a:rPr lang="pt-BR" sz="2000" dirty="0" smtClean="0"/>
              <a:t> que atravessam a área </a:t>
            </a:r>
            <a:r>
              <a:rPr lang="pt-BR" sz="2000" b="1" i="1" dirty="0" smtClean="0"/>
              <a:t>A</a:t>
            </a:r>
            <a:r>
              <a:rPr lang="pt-BR" sz="2000" dirty="0" smtClean="0"/>
              <a:t> de uma espira imersa num campo magnético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pt-BR" dirty="0" smtClean="0">
                <a:effectLst/>
              </a:rPr>
              <a:t>INDUÇÃO ELETROMAGNÉTICA</a:t>
            </a:r>
            <a:endParaRPr lang="pt-BR" dirty="0">
              <a:effectLst/>
            </a:endParaRP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228184" y="2132856"/>
          <a:ext cx="2395116" cy="401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r:id="rId3" imgW="1592580" imgH="2667000" progId="Word.Picture.8">
                  <p:embed/>
                </p:oleObj>
              </mc:Choice>
              <mc:Fallback>
                <p:oleObj r:id="rId3" imgW="1592580" imgH="2667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132856"/>
                        <a:ext cx="2395116" cy="4016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73373" y="4553833"/>
            <a:ext cx="47787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>
                <a:latin typeface="Tahoma" pitchFamily="34" charset="0"/>
              </a:rPr>
              <a:t>A = área em </a:t>
            </a:r>
            <a:r>
              <a:rPr lang="pt-BR" sz="2000" i="1" dirty="0">
                <a:latin typeface="Tahoma" pitchFamily="34" charset="0"/>
              </a:rPr>
              <a:t>m</a:t>
            </a:r>
            <a:r>
              <a:rPr lang="pt-BR" sz="2000" i="1" baseline="30000" dirty="0">
                <a:latin typeface="Tahoma" pitchFamily="34" charset="0"/>
              </a:rPr>
              <a:t>2</a:t>
            </a:r>
            <a:r>
              <a:rPr lang="pt-BR" sz="2000" dirty="0">
                <a:latin typeface="Tahoma" pitchFamily="34" charset="0"/>
              </a:rPr>
              <a:t>;</a:t>
            </a:r>
          </a:p>
          <a:p>
            <a:pPr algn="just">
              <a:spcBef>
                <a:spcPct val="50000"/>
              </a:spcBef>
            </a:pPr>
            <a:r>
              <a:rPr lang="pt-BR" sz="2000" dirty="0">
                <a:latin typeface="Tahoma" pitchFamily="34" charset="0"/>
              </a:rPr>
              <a:t>B = campo magnético em tesla (</a:t>
            </a:r>
            <a:r>
              <a:rPr lang="pt-BR" sz="2000" i="1" dirty="0">
                <a:latin typeface="Tahoma" pitchFamily="34" charset="0"/>
              </a:rPr>
              <a:t>T </a:t>
            </a:r>
            <a:r>
              <a:rPr lang="pt-BR" sz="2000" dirty="0">
                <a:latin typeface="Tahoma" pitchFamily="34" charset="0"/>
              </a:rPr>
              <a:t>);</a:t>
            </a:r>
          </a:p>
          <a:p>
            <a:pPr algn="just">
              <a:spcBef>
                <a:spcPct val="50000"/>
              </a:spcBef>
            </a:pPr>
            <a:r>
              <a:rPr kumimoji="0" lang="pt-BR" sz="2000" dirty="0">
                <a:latin typeface="Tahoma" pitchFamily="34" charset="0"/>
                <a:sym typeface="Symbol" pitchFamily="18" charset="2"/>
              </a:rPr>
              <a:t> = fluxo magnético em weber (</a:t>
            </a:r>
            <a:r>
              <a:rPr kumimoji="0" lang="pt-BR" sz="2000" i="1" dirty="0" err="1">
                <a:latin typeface="Tahoma" pitchFamily="34" charset="0"/>
                <a:sym typeface="Symbol" pitchFamily="18" charset="2"/>
              </a:rPr>
              <a:t>Wb</a:t>
            </a:r>
            <a:r>
              <a:rPr kumimoji="0" lang="pt-BR" sz="2000" i="1" dirty="0">
                <a:latin typeface="Tahoma" pitchFamily="34" charset="0"/>
                <a:sym typeface="Symbol" pitchFamily="18" charset="2"/>
              </a:rPr>
              <a:t> </a:t>
            </a:r>
            <a:r>
              <a:rPr kumimoji="0" lang="pt-BR" sz="2000" dirty="0">
                <a:latin typeface="Tahoma" pitchFamily="34" charset="0"/>
                <a:sym typeface="Symbol" pitchFamily="18" charset="2"/>
              </a:rPr>
              <a:t>)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1564866" y="3628132"/>
          <a:ext cx="3007134" cy="59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ção" r:id="rId5" imgW="901440" imgH="177480" progId="Equation.3">
                  <p:embed/>
                </p:oleObj>
              </mc:Choice>
              <mc:Fallback>
                <p:oleObj name="Equação" r:id="rId5" imgW="9014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866" y="3628132"/>
                        <a:ext cx="3007134" cy="592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-Y905QpmGMw4/UKvHFMdkl6I/AAAAAAAAAZE/0S5kmidDS14/s1600/figura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46" y="1484784"/>
            <a:ext cx="8038102" cy="4320480"/>
          </a:xfrm>
          <a:prstGeom prst="rect">
            <a:avLst/>
          </a:prstGeom>
          <a:noFill/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0" y="418654"/>
            <a:ext cx="91440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INDUÇÃO ELETROMAGNÉTICA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2918554"/>
            <a:ext cx="7632848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dirty="0"/>
              <a:t>   </a:t>
            </a:r>
            <a:r>
              <a:rPr lang="pt-BR" sz="2000" dirty="0">
                <a:solidFill>
                  <a:schemeClr val="tx1"/>
                </a:solidFill>
              </a:rPr>
              <a:t>Sempre que ocorrer uma variação </a:t>
            </a:r>
            <a:r>
              <a:rPr lang="pt-BR" sz="2000" dirty="0" smtClean="0">
                <a:solidFill>
                  <a:schemeClr val="tx1"/>
                </a:solidFill>
              </a:rPr>
              <a:t>do </a:t>
            </a:r>
            <a:r>
              <a:rPr lang="pt-BR" sz="2000" dirty="0">
                <a:solidFill>
                  <a:schemeClr val="tx1"/>
                </a:solidFill>
              </a:rPr>
              <a:t>fluxo </a:t>
            </a:r>
            <a:r>
              <a:rPr lang="pt-BR" sz="2000" dirty="0" smtClean="0">
                <a:solidFill>
                  <a:schemeClr val="tx1"/>
                </a:solidFill>
              </a:rPr>
              <a:t>magnético (</a:t>
            </a:r>
            <a:r>
              <a:rPr lang="pt-BR" sz="2000" dirty="0" smtClean="0">
                <a:solidFill>
                  <a:schemeClr val="tx1"/>
                </a:solidFill>
                <a:sym typeface="Symbol"/>
              </a:rPr>
              <a:t>)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através de um circuito, </a:t>
            </a:r>
            <a:r>
              <a:rPr lang="pt-BR" sz="2000" dirty="0" smtClean="0">
                <a:solidFill>
                  <a:schemeClr val="tx1"/>
                </a:solidFill>
              </a:rPr>
              <a:t>aparecerá </a:t>
            </a:r>
            <a:r>
              <a:rPr lang="pt-BR" sz="2000" dirty="0">
                <a:solidFill>
                  <a:schemeClr val="tx1"/>
                </a:solidFill>
              </a:rPr>
              <a:t>nesse </a:t>
            </a:r>
            <a:r>
              <a:rPr lang="pt-BR" sz="2000" dirty="0" smtClean="0">
                <a:solidFill>
                  <a:schemeClr val="tx1"/>
                </a:solidFill>
              </a:rPr>
              <a:t>circuito uma DDP denominada </a:t>
            </a:r>
            <a:r>
              <a:rPr lang="pt-BR" sz="2000" b="1" dirty="0" err="1" smtClean="0">
                <a:solidFill>
                  <a:schemeClr val="tx1"/>
                </a:solidFill>
              </a:rPr>
              <a:t>fem</a:t>
            </a:r>
            <a:r>
              <a:rPr lang="pt-BR" sz="2000" b="1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induzida (</a:t>
            </a:r>
            <a:r>
              <a:rPr lang="pt-BR" sz="280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pt-BR" sz="20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pt-BR" sz="2000" dirty="0" smtClean="0">
                <a:solidFill>
                  <a:schemeClr val="tx1"/>
                </a:solidFill>
              </a:rPr>
              <a:t>. Se o circuito for fechado circulará por ele uma corrente elétrica induzida (i).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6024" y="980728"/>
            <a:ext cx="8676456" cy="720080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2. </a:t>
            </a:r>
            <a:r>
              <a:rPr lang="pt-BR" sz="2400" b="1" i="1" dirty="0" smtClean="0"/>
              <a:t>Definição : </a:t>
            </a:r>
            <a:r>
              <a:rPr lang="pt-BR" sz="2000" dirty="0" smtClean="0"/>
              <a:t>“ Conversão de energia mecânica em energia  elétrica”</a:t>
            </a:r>
            <a:r>
              <a:rPr lang="pt-BR" sz="2000" dirty="0" smtClean="0">
                <a:sym typeface="Symbol"/>
              </a:rPr>
              <a:t>.</a:t>
            </a:r>
            <a:endParaRPr lang="pt-BR" sz="20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effectLst/>
              </a:rPr>
              <a:t>INDUÇÃO ELETROMAGNÉTICA</a:t>
            </a:r>
            <a:endParaRPr lang="pt-BR" sz="3600" dirty="0"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7664" y="1693257"/>
            <a:ext cx="612068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 smtClean="0"/>
              <a:t>Essa conversão ocorre quando há variação do fluxo magnético (</a:t>
            </a:r>
            <a:r>
              <a:rPr lang="pt-BR" sz="2000" dirty="0" smtClean="0">
                <a:sym typeface="Symbol"/>
              </a:rPr>
              <a:t>) através de uma ou várias espiras.</a:t>
            </a:r>
            <a:endParaRPr lang="pt-BR" sz="2000" dirty="0"/>
          </a:p>
        </p:txBody>
      </p:sp>
      <p:pic>
        <p:nvPicPr>
          <p:cNvPr id="28674" name="Picture 2" descr="http://www.portalsaofrancisco.com.br/alfa/eletricidade-e-magnetismo/imagens/leis-de-faraday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23086"/>
            <a:ext cx="4604767" cy="23182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68313" y="306388"/>
            <a:ext cx="82502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kumimoji="0" lang="pt-BR" sz="3600" dirty="0">
                <a:latin typeface="Tahoma" pitchFamily="34" charset="0"/>
              </a:rPr>
              <a:t>Aplicação da indução eletromagnética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685800" y="1340768"/>
            <a:ext cx="4822304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kumimoji="0" lang="pt-BR" sz="2400" dirty="0">
                <a:latin typeface="Tahoma" pitchFamily="34" charset="0"/>
              </a:rPr>
              <a:t>O gerador de energia elétrica: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536" y="2010965"/>
            <a:ext cx="8421457" cy="3684315"/>
            <a:chOff x="384" y="1684"/>
            <a:chExt cx="5085" cy="2044"/>
          </a:xfrm>
        </p:grpSpPr>
        <p:pic>
          <p:nvPicPr>
            <p:cNvPr id="24581" name="Picture 8" descr="Gerado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684"/>
              <a:ext cx="2336" cy="2044"/>
            </a:xfrm>
            <a:prstGeom prst="rect">
              <a:avLst/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</p:spPr>
        </p:pic>
        <p:pic>
          <p:nvPicPr>
            <p:cNvPr id="24582" name="Picture 9" descr="Gerador_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0" y="2027"/>
              <a:ext cx="2659" cy="1358"/>
            </a:xfrm>
            <a:prstGeom prst="rect">
              <a:avLst/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571031" y="5259908"/>
            <a:ext cx="1865065" cy="1337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907704" y="2204864"/>
            <a:ext cx="1800200" cy="1386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0057" y="1166044"/>
            <a:ext cx="8219256" cy="1011568"/>
          </a:xfrm>
        </p:spPr>
        <p:txBody>
          <a:bodyPr>
            <a:noAutofit/>
          </a:bodyPr>
          <a:lstStyle/>
          <a:p>
            <a:r>
              <a:rPr lang="pt-BR" sz="2400" dirty="0" smtClean="0"/>
              <a:t>3. </a:t>
            </a:r>
            <a:r>
              <a:rPr lang="pt-BR" sz="2800" b="1" i="1" dirty="0" smtClean="0"/>
              <a:t>Lei de </a:t>
            </a:r>
            <a:r>
              <a:rPr lang="pt-BR" sz="2800" b="1" i="1" dirty="0" err="1" smtClean="0"/>
              <a:t>Faraday</a:t>
            </a:r>
            <a:r>
              <a:rPr lang="pt-BR" sz="2800" b="1" i="1" dirty="0" smtClean="0"/>
              <a:t> </a:t>
            </a:r>
          </a:p>
          <a:p>
            <a:r>
              <a:rPr lang="pt-BR" sz="2400" dirty="0" smtClean="0"/>
              <a:t>Cálculo da </a:t>
            </a:r>
            <a:r>
              <a:rPr lang="pt-BR" sz="2400" b="1" dirty="0" err="1" smtClean="0"/>
              <a:t>fem</a:t>
            </a:r>
            <a:r>
              <a:rPr lang="pt-BR" sz="2400" dirty="0" smtClean="0"/>
              <a:t> induzida (</a:t>
            </a:r>
            <a:r>
              <a:rPr lang="pt-BR" sz="3200" dirty="0" smtClean="0">
                <a:sym typeface="Symbol"/>
              </a:rPr>
              <a:t></a:t>
            </a:r>
            <a:r>
              <a:rPr lang="pt-BR" sz="2400" dirty="0" smtClean="0">
                <a:sym typeface="Symbol"/>
              </a:rPr>
              <a:t>) numa espira</a:t>
            </a:r>
            <a:endParaRPr lang="pt-BR" sz="24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pt-BR" dirty="0" smtClean="0">
                <a:effectLst/>
              </a:rPr>
              <a:t>INDUÇÃO ELETROMAGNÉTICA</a:t>
            </a:r>
            <a:endParaRPr lang="pt-BR" dirty="0"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0801" y="27502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Unidade: (V)</a:t>
            </a:r>
            <a:r>
              <a:rPr lang="pt-BR" dirty="0" smtClean="0">
                <a:sym typeface="Symbol"/>
              </a:rPr>
              <a:t> volt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64457" y="433439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Para uma bobina com (n) espiras temos:</a:t>
            </a:r>
            <a:endParaRPr lang="pt-BR" sz="2000" dirty="0"/>
          </a:p>
        </p:txBody>
      </p:sp>
      <p:pic>
        <p:nvPicPr>
          <p:cNvPr id="26629" name="Picture 5" descr="http://cepa.if.usp.br/e-fisica/imagens/eletricidade/basico/cap16/fig3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299" y="3614316"/>
            <a:ext cx="4530998" cy="2160240"/>
          </a:xfrm>
          <a:prstGeom prst="rect">
            <a:avLst/>
          </a:prstGeom>
          <a:noFill/>
        </p:spPr>
      </p:pic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3625850" y="5373688"/>
          <a:ext cx="18081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ção" r:id="rId4" imgW="774360" imgH="393480" progId="Equation.3">
                  <p:embed/>
                </p:oleObj>
              </mc:Choice>
              <mc:Fallback>
                <p:oleObj name="Equação" r:id="rId4" imgW="7743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5373688"/>
                        <a:ext cx="18081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979712" y="2348880"/>
          <a:ext cx="1706848" cy="108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ção" r:id="rId6" imgW="622080" imgH="393480" progId="Equation.3">
                  <p:embed/>
                </p:oleObj>
              </mc:Choice>
              <mc:Fallback>
                <p:oleObj name="Equação" r:id="rId6" imgW="6220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48880"/>
                        <a:ext cx="1706848" cy="1080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3576"/>
          </a:xfrm>
        </p:spPr>
        <p:txBody>
          <a:bodyPr>
            <a:normAutofit/>
          </a:bodyPr>
          <a:lstStyle/>
          <a:p>
            <a:r>
              <a:rPr lang="pt-BR" sz="2800" b="1" i="1" dirty="0" smtClean="0"/>
              <a:t>4. Lei de </a:t>
            </a:r>
            <a:r>
              <a:rPr lang="pt-BR" sz="2800" b="1" i="1" dirty="0" err="1" smtClean="0"/>
              <a:t>Lenz</a:t>
            </a:r>
            <a:endParaRPr lang="pt-BR" sz="2800" b="1" i="1" dirty="0" smtClean="0"/>
          </a:p>
          <a:p>
            <a:r>
              <a:rPr lang="pt-BR" sz="2400" dirty="0" smtClean="0"/>
              <a:t>Sentido da corrente induzida</a:t>
            </a:r>
            <a:endParaRPr lang="pt-BR" sz="24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pt-BR" dirty="0" smtClean="0">
                <a:effectLst/>
              </a:rPr>
              <a:t>INDUÇÃO ELETROMAGNÉTICA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2289646"/>
            <a:ext cx="324036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sentido da corrente é tal que ela sempre gera um fluxo magnético induzido (</a:t>
            </a:r>
            <a:r>
              <a:rPr lang="pt-BR" dirty="0" smtClean="0">
                <a:sym typeface="Symbol"/>
              </a:rPr>
              <a:t>’) que se opõe à variação do fluxo indutor (). </a:t>
            </a:r>
            <a:endParaRPr lang="pt-BR" dirty="0"/>
          </a:p>
        </p:txBody>
      </p:sp>
      <p:pic>
        <p:nvPicPr>
          <p:cNvPr id="29698" name="Picture 2" descr="http://n.i.uol.com.br/licaodecasa/ensmedio/fisica/im-aprox-a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647" y="2276872"/>
            <a:ext cx="4626841" cy="4104456"/>
          </a:xfrm>
          <a:prstGeom prst="rect">
            <a:avLst/>
          </a:prstGeom>
          <a:noFill/>
        </p:spPr>
      </p:pic>
      <p:pic>
        <p:nvPicPr>
          <p:cNvPr id="8" name="Picture 4" descr="Fig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2951" y="4077072"/>
            <a:ext cx="3679010" cy="18002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ndução Eletromagnética | Eletromagnetismo | Física | Educ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09076"/>
            <a:ext cx="4248472" cy="24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Vetores de A Lei De Faraday De Ilustração Vetorial De Indução Rotulado  Esquema Educacional e mais imagens de Amperímetro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99" y="759418"/>
            <a:ext cx="4278664" cy="28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-164924" y="291366"/>
            <a:ext cx="91440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dirty="0" smtClean="0">
                <a:effectLst/>
              </a:rPr>
              <a:t>INDUÇÃO ELETROMAGNÉTICA</a:t>
            </a:r>
            <a:endParaRPr lang="pt-BR" sz="3200" dirty="0">
              <a:effectLst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92080" y="4077128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Na APROXIMAÇÃO ocorre </a:t>
            </a:r>
            <a:r>
              <a:rPr lang="pt-BR" dirty="0" smtClean="0">
                <a:solidFill>
                  <a:srgbClr val="FF0000"/>
                </a:solidFill>
              </a:rPr>
              <a:t>Repulsão</a:t>
            </a:r>
            <a:r>
              <a:rPr lang="pt-BR" dirty="0" smtClean="0"/>
              <a:t> e no AFASTAMENTO ocorre </a:t>
            </a:r>
            <a:r>
              <a:rPr lang="pt-BR" dirty="0" smtClean="0">
                <a:solidFill>
                  <a:srgbClr val="FF0000"/>
                </a:solidFill>
              </a:rPr>
              <a:t>Atração</a:t>
            </a:r>
            <a:r>
              <a:rPr lang="pt-BR" dirty="0"/>
              <a:t> </a:t>
            </a:r>
            <a:r>
              <a:rPr lang="pt-BR" dirty="0" smtClean="0"/>
              <a:t>(Lei de </a:t>
            </a:r>
            <a:r>
              <a:rPr lang="pt-BR" dirty="0" err="1" smtClean="0"/>
              <a:t>Lenz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021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78905" y="3625310"/>
            <a:ext cx="2305050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pt-BR" sz="5000" b="1" dirty="0">
                <a:latin typeface="Book Antiqua" pitchFamily="18" charset="0"/>
                <a:sym typeface="Symbol" pitchFamily="18" charset="2"/>
              </a:rPr>
              <a:t> </a:t>
            </a:r>
            <a:r>
              <a:rPr lang="pt-BR" sz="3200" b="1" dirty="0">
                <a:latin typeface="Book Antiqua" pitchFamily="18" charset="0"/>
                <a:sym typeface="Symbol" pitchFamily="18" charset="2"/>
              </a:rPr>
              <a:t>= B L V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0" y="130622"/>
            <a:ext cx="8892480" cy="85010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effectLst/>
              </a:rPr>
              <a:t>INDUÇÃO ELETROMAGNÉTICA</a:t>
            </a:r>
            <a:endParaRPr lang="pt-BR" sz="3600" dirty="0">
              <a:effectLst/>
            </a:endParaRPr>
          </a:p>
        </p:txBody>
      </p:sp>
      <p:pic>
        <p:nvPicPr>
          <p:cNvPr id="47106" name="Picture 2" descr="http://alfaconnection.net/images/MAG030213c.gif"/>
          <p:cNvPicPr>
            <a:picLocks noChangeAspect="1" noChangeArrowheads="1"/>
          </p:cNvPicPr>
          <p:nvPr/>
        </p:nvPicPr>
        <p:blipFill>
          <a:blip r:embed="rId2" cstate="print"/>
          <a:srcRect t="32579"/>
          <a:stretch>
            <a:fillRect/>
          </a:stretch>
        </p:blipFill>
        <p:spPr bwMode="auto">
          <a:xfrm>
            <a:off x="4165203" y="4376958"/>
            <a:ext cx="4367237" cy="2232248"/>
          </a:xfrm>
          <a:prstGeom prst="rect">
            <a:avLst/>
          </a:prstGeom>
          <a:noFill/>
        </p:spPr>
      </p:pic>
      <p:pic>
        <p:nvPicPr>
          <p:cNvPr id="47108" name="Picture 4" descr="http://alfaconnection.net/images/MAG03020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203" y="830299"/>
            <a:ext cx="4332454" cy="2819063"/>
          </a:xfrm>
          <a:prstGeom prst="rect">
            <a:avLst/>
          </a:prstGeom>
          <a:noFill/>
        </p:spPr>
      </p:pic>
      <p:cxnSp>
        <p:nvCxnSpPr>
          <p:cNvPr id="10" name="Conector reto 9"/>
          <p:cNvCxnSpPr/>
          <p:nvPr/>
        </p:nvCxnSpPr>
        <p:spPr>
          <a:xfrm>
            <a:off x="6660232" y="1340768"/>
            <a:ext cx="0" cy="1800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72008" y="1556792"/>
            <a:ext cx="3779912" cy="1440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b="1" i="1" dirty="0" smtClean="0"/>
              <a:t>5. </a:t>
            </a:r>
            <a:r>
              <a:rPr lang="pt-BR" sz="2400" b="1" i="1" dirty="0" smtClean="0"/>
              <a:t>Condutor retilíneo em movimento num campo magnético uniforme </a:t>
            </a:r>
            <a:endParaRPr lang="pt-BR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drão 2013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Padrão 2013</Template>
  <TotalTime>1288</TotalTime>
  <Words>277</Words>
  <Application>Microsoft Office PowerPoint</Application>
  <PresentationFormat>Apresentação na tela (4:3)</PresentationFormat>
  <Paragraphs>38</Paragraphs>
  <Slides>11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Arial</vt:lpstr>
      <vt:lpstr>Book Antiqua</vt:lpstr>
      <vt:lpstr>Lucida Sans Unicode</vt:lpstr>
      <vt:lpstr>Symbol</vt:lpstr>
      <vt:lpstr>Tahoma</vt:lpstr>
      <vt:lpstr>Verdana</vt:lpstr>
      <vt:lpstr>Wingdings 2</vt:lpstr>
      <vt:lpstr>Wingdings 3</vt:lpstr>
      <vt:lpstr>Padrão 2013</vt:lpstr>
      <vt:lpstr>Microsoft Word Picture</vt:lpstr>
      <vt:lpstr>Equação</vt:lpstr>
      <vt:lpstr>INDUÇÃO ELETROMAGNÉTICA</vt:lpstr>
      <vt:lpstr>INDUÇÃO ELETROMAGNÉTICA</vt:lpstr>
      <vt:lpstr>Apresentação do PowerPoint</vt:lpstr>
      <vt:lpstr>INDUÇÃO ELETROMAGNÉTICA</vt:lpstr>
      <vt:lpstr>Apresentação do PowerPoint</vt:lpstr>
      <vt:lpstr>INDUÇÃO ELETROMAGNÉTICA</vt:lpstr>
      <vt:lpstr>INDUÇÃO ELETROMAGNÉTICA</vt:lpstr>
      <vt:lpstr>Apresentação do PowerPoint</vt:lpstr>
      <vt:lpstr>INDUÇÃO ELETROMAGNÉTICA</vt:lpstr>
      <vt:lpstr>Apresentação do PowerPoint</vt:lpstr>
      <vt:lpstr>TRANSFORMADORES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RESISTORES</dc:title>
  <dc:creator>labom</dc:creator>
  <cp:lastModifiedBy>5516991276219</cp:lastModifiedBy>
  <cp:revision>276</cp:revision>
  <dcterms:created xsi:type="dcterms:W3CDTF">2013-01-08T22:44:57Z</dcterms:created>
  <dcterms:modified xsi:type="dcterms:W3CDTF">2020-11-09T00:14:33Z</dcterms:modified>
</cp:coreProperties>
</file>