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9" r:id="rId5"/>
    <p:sldId id="260" r:id="rId6"/>
    <p:sldId id="261" r:id="rId7"/>
    <p:sldId id="262" r:id="rId8"/>
    <p:sldId id="268" r:id="rId9"/>
    <p:sldId id="269" r:id="rId10"/>
    <p:sldId id="275" r:id="rId11"/>
    <p:sldId id="270" r:id="rId12"/>
    <p:sldId id="276" r:id="rId13"/>
    <p:sldId id="271" r:id="rId14"/>
    <p:sldId id="277" r:id="rId15"/>
    <p:sldId id="272" r:id="rId16"/>
    <p:sldId id="273" r:id="rId17"/>
    <p:sldId id="278" r:id="rId18"/>
    <p:sldId id="279" r:id="rId19"/>
    <p:sldId id="280" r:id="rId20"/>
    <p:sldId id="281" r:id="rId21"/>
    <p:sldId id="282" r:id="rId22"/>
    <p:sldId id="274" r:id="rId23"/>
    <p:sldId id="263" r:id="rId24"/>
    <p:sldId id="264"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99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622DD887-0C36-4286-A79C-1DC3847E53B0}" type="datetimeFigureOut">
              <a:rPr lang="en-US" smtClean="0"/>
              <a:t>6/23/2018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216745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622DD887-0C36-4286-A79C-1DC3847E53B0}" type="datetimeFigureOut">
              <a:rPr lang="en-US" smtClean="0"/>
              <a:t>6/23/2018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1755487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622DD887-0C36-4286-A79C-1DC3847E53B0}" type="datetimeFigureOut">
              <a:rPr lang="en-US" smtClean="0"/>
              <a:t>6/23/2018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408151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622DD887-0C36-4286-A79C-1DC3847E53B0}" type="datetimeFigureOut">
              <a:rPr lang="en-US" smtClean="0"/>
              <a:t>6/23/2018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2825388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22DD887-0C36-4286-A79C-1DC3847E53B0}" type="datetimeFigureOut">
              <a:rPr lang="en-US" smtClean="0"/>
              <a:t>6/23/2018</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426665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622DD887-0C36-4286-A79C-1DC3847E53B0}" type="datetimeFigureOut">
              <a:rPr lang="en-US" smtClean="0"/>
              <a:t>6/23/2018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240232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en-US"/>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622DD887-0C36-4286-A79C-1DC3847E53B0}" type="datetimeFigureOut">
              <a:rPr lang="en-US" smtClean="0"/>
              <a:t>6/23/2018</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452745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622DD887-0C36-4286-A79C-1DC3847E53B0}" type="datetimeFigureOut">
              <a:rPr lang="en-US" smtClean="0"/>
              <a:t>6/23/2018</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2829730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22DD887-0C36-4286-A79C-1DC3847E53B0}" type="datetimeFigureOut">
              <a:rPr lang="en-US" smtClean="0"/>
              <a:t>6/23/2018</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52662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22DD887-0C36-4286-A79C-1DC3847E53B0}" type="datetimeFigureOut">
              <a:rPr lang="en-US" smtClean="0"/>
              <a:t>6/23/2018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4084504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22DD887-0C36-4286-A79C-1DC3847E53B0}" type="datetimeFigureOut">
              <a:rPr lang="en-US" smtClean="0"/>
              <a:t>6/23/2018</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FA1399D7-5D61-458E-9FA2-1E482FEE9AC8}" type="slidenum">
              <a:rPr lang="en-US" smtClean="0"/>
              <a:t>‹nº›</a:t>
            </a:fld>
            <a:endParaRPr lang="en-US"/>
          </a:p>
        </p:txBody>
      </p:sp>
    </p:spTree>
    <p:extLst>
      <p:ext uri="{BB962C8B-B14F-4D97-AF65-F5344CB8AC3E}">
        <p14:creationId xmlns:p14="http://schemas.microsoft.com/office/powerpoint/2010/main" val="347057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DD887-0C36-4286-A79C-1DC3847E53B0}" type="datetimeFigureOut">
              <a:rPr lang="en-US" smtClean="0"/>
              <a:t>6/23/2018</a:t>
            </a:fld>
            <a:endParaRPr lang="en-US"/>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399D7-5D61-458E-9FA2-1E482FEE9AC8}" type="slidenum">
              <a:rPr lang="en-US" smtClean="0"/>
              <a:t>‹nº›</a:t>
            </a:fld>
            <a:endParaRPr lang="en-US"/>
          </a:p>
        </p:txBody>
      </p:sp>
    </p:spTree>
    <p:extLst>
      <p:ext uri="{BB962C8B-B14F-4D97-AF65-F5344CB8AC3E}">
        <p14:creationId xmlns:p14="http://schemas.microsoft.com/office/powerpoint/2010/main" val="2158716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b="1" cap="all" dirty="0" smtClean="0"/>
              <a:t>ENEM: RECORTE TEMÁTICO, TEXTOS MOTIVADORES, MATRIZ DE CORREÇÃO, COMPETÊNCIAS.</a:t>
            </a:r>
            <a:endParaRPr lang="en-US" dirty="0"/>
          </a:p>
        </p:txBody>
      </p:sp>
      <p:sp>
        <p:nvSpPr>
          <p:cNvPr id="3" name="Subtítulo 2"/>
          <p:cNvSpPr>
            <a:spLocks noGrp="1"/>
          </p:cNvSpPr>
          <p:nvPr>
            <p:ph type="subTitle" idx="1"/>
          </p:nvPr>
        </p:nvSpPr>
        <p:spPr/>
        <p:txBody>
          <a:bodyPr>
            <a:normAutofit/>
          </a:bodyPr>
          <a:lstStyle/>
          <a:p>
            <a:endParaRPr lang="pt-BR" b="1" i="1" dirty="0" smtClean="0">
              <a:solidFill>
                <a:srgbClr val="C00000"/>
              </a:solidFill>
            </a:endParaRPr>
          </a:p>
          <a:p>
            <a:endParaRPr lang="pt-BR" b="1" i="1" dirty="0">
              <a:solidFill>
                <a:srgbClr val="C00000"/>
              </a:solidFill>
            </a:endParaRPr>
          </a:p>
          <a:p>
            <a:endParaRPr lang="en-US" dirty="0"/>
          </a:p>
        </p:txBody>
      </p:sp>
    </p:spTree>
    <p:extLst>
      <p:ext uri="{BB962C8B-B14F-4D97-AF65-F5344CB8AC3E}">
        <p14:creationId xmlns:p14="http://schemas.microsoft.com/office/powerpoint/2010/main" val="4181497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65125"/>
            <a:ext cx="10896600" cy="1325563"/>
          </a:xfrm>
        </p:spPr>
        <p:txBody>
          <a:bodyPr>
            <a:normAutofit/>
          </a:bodyPr>
          <a:lstStyle/>
          <a:p>
            <a:r>
              <a:rPr lang="pt-BR" b="1" dirty="0" smtClean="0"/>
              <a:t>REPERTÓRIO PESSOAL/LIMITAÇÃO AOS TEXTOS MOTIVADORES/ REPERTÓRIO SOCIOCULTURAL</a:t>
            </a:r>
            <a:endParaRPr lang="en-US" b="1" dirty="0"/>
          </a:p>
        </p:txBody>
      </p:sp>
      <p:sp>
        <p:nvSpPr>
          <p:cNvPr id="3" name="Espaço Reservado para Conteúdo 2"/>
          <p:cNvSpPr>
            <a:spLocks noGrp="1"/>
          </p:cNvSpPr>
          <p:nvPr>
            <p:ph idx="1"/>
          </p:nvPr>
        </p:nvSpPr>
        <p:spPr>
          <a:xfrm>
            <a:off x="336176" y="1828800"/>
            <a:ext cx="11017624" cy="4351338"/>
          </a:xfrm>
        </p:spPr>
        <p:txBody>
          <a:bodyPr>
            <a:normAutofit fontScale="92500" lnSpcReduction="20000"/>
          </a:bodyPr>
          <a:lstStyle/>
          <a:p>
            <a:r>
              <a:rPr lang="pt-BR" dirty="0" smtClean="0"/>
              <a:t>REPERTÓRIO PESSOAL</a:t>
            </a:r>
          </a:p>
          <a:p>
            <a:pPr marL="0" indent="0">
              <a:buNone/>
            </a:pPr>
            <a:r>
              <a:rPr lang="pt-BR" sz="2000" b="1" dirty="0" smtClean="0">
                <a:solidFill>
                  <a:srgbClr val="FF0000"/>
                </a:solidFill>
              </a:rPr>
              <a:t>(SEM FUNDAMENTAÇÃO </a:t>
            </a:r>
          </a:p>
          <a:p>
            <a:pPr marL="0" indent="0">
              <a:buNone/>
            </a:pPr>
            <a:r>
              <a:rPr lang="pt-BR" sz="2000" b="1" dirty="0" smtClean="0">
                <a:solidFill>
                  <a:srgbClr val="FF0000"/>
                </a:solidFill>
              </a:rPr>
              <a:t>DE UMA ÁREA DO CONHECIMENTO)</a:t>
            </a:r>
          </a:p>
          <a:p>
            <a:r>
              <a:rPr lang="pt-BR" dirty="0" smtClean="0"/>
              <a:t>TEXTOS MOTIVADORES</a:t>
            </a:r>
          </a:p>
          <a:p>
            <a:pPr marL="0" indent="0">
              <a:buNone/>
            </a:pPr>
            <a:r>
              <a:rPr lang="pt-BR" sz="2200" b="1" dirty="0" smtClean="0">
                <a:solidFill>
                  <a:srgbClr val="FF0000"/>
                </a:solidFill>
              </a:rPr>
              <a:t>(USO DE ARGUMENTOS E</a:t>
            </a:r>
          </a:p>
          <a:p>
            <a:pPr marL="0" indent="0">
              <a:buNone/>
            </a:pPr>
            <a:r>
              <a:rPr lang="pt-BR" sz="2200" b="1" dirty="0" smtClean="0">
                <a:solidFill>
                  <a:srgbClr val="FF0000"/>
                </a:solidFill>
              </a:rPr>
              <a:t> INFORMAÇÕES RESTRITOS AOS T.M.)</a:t>
            </a:r>
            <a:endParaRPr lang="pt-BR" sz="2200" b="1" dirty="0">
              <a:solidFill>
                <a:srgbClr val="FF0000"/>
              </a:solidFill>
            </a:endParaRPr>
          </a:p>
          <a:p>
            <a:pPr marL="0" indent="0">
              <a:buNone/>
            </a:pPr>
            <a:endParaRPr lang="pt-BR" dirty="0" smtClean="0"/>
          </a:p>
          <a:p>
            <a:r>
              <a:rPr lang="pt-BR" dirty="0" smtClean="0"/>
              <a:t>REPERTÓRIO SOCIOCULTURAL</a:t>
            </a:r>
          </a:p>
          <a:p>
            <a:pPr marL="0" indent="0">
              <a:buNone/>
            </a:pPr>
            <a:r>
              <a:rPr lang="pt-BR" sz="2200" b="1" dirty="0" smtClean="0">
                <a:solidFill>
                  <a:srgbClr val="FF0000"/>
                </a:solidFill>
              </a:rPr>
              <a:t>(COM </a:t>
            </a:r>
            <a:r>
              <a:rPr lang="pt-BR" sz="2200" b="1" dirty="0">
                <a:solidFill>
                  <a:srgbClr val="FF0000"/>
                </a:solidFill>
              </a:rPr>
              <a:t>FUNDAMENTAÇÃO </a:t>
            </a:r>
          </a:p>
          <a:p>
            <a:pPr marL="0" indent="0">
              <a:buNone/>
            </a:pPr>
            <a:r>
              <a:rPr lang="pt-BR" sz="2200" b="1" dirty="0">
                <a:solidFill>
                  <a:srgbClr val="FF0000"/>
                </a:solidFill>
              </a:rPr>
              <a:t>DE UMA ÁREA DO CONHECIMENTO)</a:t>
            </a:r>
          </a:p>
          <a:p>
            <a:pPr marL="0" indent="0">
              <a:buNone/>
            </a:pPr>
            <a:r>
              <a:rPr lang="pt-BR" dirty="0" smtClean="0"/>
              <a:t> </a:t>
            </a:r>
            <a:endParaRPr lang="en-US" dirty="0"/>
          </a:p>
        </p:txBody>
      </p:sp>
      <p:sp>
        <p:nvSpPr>
          <p:cNvPr id="4" name="Chave direita 3"/>
          <p:cNvSpPr/>
          <p:nvPr/>
        </p:nvSpPr>
        <p:spPr>
          <a:xfrm>
            <a:off x="4773706" y="1828800"/>
            <a:ext cx="376517" cy="217566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CaixaDeTexto 5"/>
          <p:cNvSpPr txBox="1"/>
          <p:nvPr/>
        </p:nvSpPr>
        <p:spPr>
          <a:xfrm>
            <a:off x="5230904" y="2686206"/>
            <a:ext cx="4195482" cy="461665"/>
          </a:xfrm>
          <a:prstGeom prst="rect">
            <a:avLst/>
          </a:prstGeom>
          <a:noFill/>
        </p:spPr>
        <p:txBody>
          <a:bodyPr wrap="square" rtlCol="0">
            <a:spAutoFit/>
          </a:bodyPr>
          <a:lstStyle/>
          <a:p>
            <a:r>
              <a:rPr lang="pt-BR" sz="2400" b="1" dirty="0" smtClean="0"/>
              <a:t>NÍVEL MEDIANO = 120</a:t>
            </a:r>
            <a:endParaRPr lang="en-US" sz="2400" b="1" dirty="0"/>
          </a:p>
        </p:txBody>
      </p:sp>
      <p:cxnSp>
        <p:nvCxnSpPr>
          <p:cNvPr id="10" name="Conector de seta reta 9"/>
          <p:cNvCxnSpPr/>
          <p:nvPr/>
        </p:nvCxnSpPr>
        <p:spPr>
          <a:xfrm flipV="1">
            <a:off x="4713197" y="4021189"/>
            <a:ext cx="847165" cy="482273"/>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4733365" y="4503462"/>
            <a:ext cx="847165" cy="67235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5533465" y="3604392"/>
            <a:ext cx="2070847" cy="923330"/>
          </a:xfrm>
          <a:prstGeom prst="rect">
            <a:avLst/>
          </a:prstGeom>
          <a:noFill/>
        </p:spPr>
        <p:txBody>
          <a:bodyPr wrap="square" rtlCol="0">
            <a:spAutoFit/>
          </a:bodyPr>
          <a:lstStyle/>
          <a:p>
            <a:r>
              <a:rPr lang="pt-BR" b="1" dirty="0" smtClean="0"/>
              <a:t>SUPERFICIAL</a:t>
            </a:r>
          </a:p>
          <a:p>
            <a:r>
              <a:rPr lang="pt-BR" b="1" dirty="0" smtClean="0">
                <a:solidFill>
                  <a:srgbClr val="FF0000"/>
                </a:solidFill>
              </a:rPr>
              <a:t>NÃO ARTICULADO À DISCUSSÃO</a:t>
            </a:r>
            <a:endParaRPr lang="en-US" b="1" dirty="0">
              <a:solidFill>
                <a:srgbClr val="FF0000"/>
              </a:solidFill>
            </a:endParaRPr>
          </a:p>
        </p:txBody>
      </p:sp>
      <p:sp>
        <p:nvSpPr>
          <p:cNvPr id="18" name="CaixaDeTexto 17"/>
          <p:cNvSpPr txBox="1"/>
          <p:nvPr/>
        </p:nvSpPr>
        <p:spPr>
          <a:xfrm>
            <a:off x="5520017" y="4709856"/>
            <a:ext cx="2070847" cy="923330"/>
          </a:xfrm>
          <a:prstGeom prst="rect">
            <a:avLst/>
          </a:prstGeom>
          <a:noFill/>
        </p:spPr>
        <p:txBody>
          <a:bodyPr wrap="square" rtlCol="0">
            <a:spAutoFit/>
          </a:bodyPr>
          <a:lstStyle/>
          <a:p>
            <a:r>
              <a:rPr lang="pt-BR" b="1" dirty="0" smtClean="0"/>
              <a:t>PRODUTIVO</a:t>
            </a:r>
          </a:p>
          <a:p>
            <a:r>
              <a:rPr lang="pt-BR" b="1" dirty="0" smtClean="0">
                <a:solidFill>
                  <a:srgbClr val="FF0000"/>
                </a:solidFill>
              </a:rPr>
              <a:t>ARTICULADO </a:t>
            </a:r>
            <a:r>
              <a:rPr lang="pt-BR" b="1" dirty="0">
                <a:solidFill>
                  <a:srgbClr val="FF0000"/>
                </a:solidFill>
              </a:rPr>
              <a:t>À</a:t>
            </a:r>
            <a:r>
              <a:rPr lang="pt-BR" b="1" dirty="0" smtClean="0">
                <a:solidFill>
                  <a:srgbClr val="FF0000"/>
                </a:solidFill>
              </a:rPr>
              <a:t> DISCUSSÃO</a:t>
            </a:r>
            <a:endParaRPr lang="en-US" b="1" dirty="0">
              <a:solidFill>
                <a:srgbClr val="FF0000"/>
              </a:solidFill>
            </a:endParaRPr>
          </a:p>
        </p:txBody>
      </p:sp>
      <p:sp>
        <p:nvSpPr>
          <p:cNvPr id="19" name="Chave direita 18"/>
          <p:cNvSpPr/>
          <p:nvPr/>
        </p:nvSpPr>
        <p:spPr>
          <a:xfrm>
            <a:off x="7295029" y="3631286"/>
            <a:ext cx="376517" cy="1098658"/>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0" name="CaixaDeTexto 19"/>
          <p:cNvSpPr txBox="1"/>
          <p:nvPr/>
        </p:nvSpPr>
        <p:spPr>
          <a:xfrm>
            <a:off x="7684993" y="3932652"/>
            <a:ext cx="3245217" cy="461665"/>
          </a:xfrm>
          <a:prstGeom prst="rect">
            <a:avLst/>
          </a:prstGeom>
          <a:noFill/>
        </p:spPr>
        <p:txBody>
          <a:bodyPr wrap="square" rtlCol="0">
            <a:spAutoFit/>
          </a:bodyPr>
          <a:lstStyle/>
          <a:p>
            <a:r>
              <a:rPr lang="pt-BR" sz="2400" b="1" dirty="0" smtClean="0"/>
              <a:t>NÍVEL BOM  = 160</a:t>
            </a:r>
            <a:endParaRPr lang="en-US" sz="2400" b="1" dirty="0"/>
          </a:p>
        </p:txBody>
      </p:sp>
      <p:sp>
        <p:nvSpPr>
          <p:cNvPr id="21" name="Chave direita 20"/>
          <p:cNvSpPr/>
          <p:nvPr/>
        </p:nvSpPr>
        <p:spPr>
          <a:xfrm>
            <a:off x="7328645" y="4945259"/>
            <a:ext cx="376517" cy="94342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2" name="CaixaDeTexto 21"/>
          <p:cNvSpPr txBox="1"/>
          <p:nvPr/>
        </p:nvSpPr>
        <p:spPr>
          <a:xfrm>
            <a:off x="7705162" y="5171521"/>
            <a:ext cx="4002741" cy="461665"/>
          </a:xfrm>
          <a:prstGeom prst="rect">
            <a:avLst/>
          </a:prstGeom>
          <a:noFill/>
        </p:spPr>
        <p:txBody>
          <a:bodyPr wrap="square" rtlCol="0">
            <a:spAutoFit/>
          </a:bodyPr>
          <a:lstStyle/>
          <a:p>
            <a:r>
              <a:rPr lang="pt-BR" sz="2400" b="1" dirty="0" smtClean="0"/>
              <a:t>NÍVEL EXCELENTE = 200</a:t>
            </a:r>
            <a:endParaRPr lang="en-US" sz="2400" b="1" dirty="0"/>
          </a:p>
        </p:txBody>
      </p:sp>
    </p:spTree>
    <p:extLst>
      <p:ext uri="{BB962C8B-B14F-4D97-AF65-F5344CB8AC3E}">
        <p14:creationId xmlns:p14="http://schemas.microsoft.com/office/powerpoint/2010/main" val="82513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6823" y="365125"/>
            <a:ext cx="10696977" cy="1325563"/>
          </a:xfrm>
        </p:spPr>
        <p:txBody>
          <a:bodyPr>
            <a:normAutofit fontScale="90000"/>
          </a:bodyPr>
          <a:lstStyle/>
          <a:p>
            <a:pPr algn="ctr"/>
            <a:r>
              <a:rPr lang="pt-BR" sz="3100" b="1" dirty="0">
                <a:latin typeface="Arial" panose="020B0604020202020204" pitchFamily="34" charset="0"/>
                <a:cs typeface="Arial" panose="020B0604020202020204" pitchFamily="34" charset="0"/>
              </a:rPr>
              <a:t>Competência 3</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pt-BR" sz="3100" b="1" dirty="0">
                <a:latin typeface="Arial" panose="020B0604020202020204" pitchFamily="34" charset="0"/>
                <a:cs typeface="Arial" panose="020B0604020202020204" pitchFamily="34" charset="0"/>
              </a:rPr>
              <a:t>Selecionar, relacionar, organizar e interpretar informações, fatos, opiniões </a:t>
            </a:r>
            <a:r>
              <a:rPr lang="pt-BR" sz="3100" b="1" dirty="0" smtClean="0">
                <a:latin typeface="Arial" panose="020B0604020202020204" pitchFamily="34" charset="0"/>
                <a:cs typeface="Arial" panose="020B0604020202020204" pitchFamily="34" charset="0"/>
              </a:rPr>
              <a:t>e</a:t>
            </a:r>
            <a:r>
              <a:rPr lang="en-US" sz="3100" dirty="0" smtClean="0">
                <a:latin typeface="Arial" panose="020B0604020202020204" pitchFamily="34" charset="0"/>
                <a:cs typeface="Arial" panose="020B0604020202020204" pitchFamily="34" charset="0"/>
              </a:rPr>
              <a:t> </a:t>
            </a:r>
            <a:r>
              <a:rPr lang="pt-BR" sz="3100" b="1" dirty="0" smtClean="0">
                <a:latin typeface="Arial" panose="020B0604020202020204" pitchFamily="34" charset="0"/>
                <a:cs typeface="Arial" panose="020B0604020202020204" pitchFamily="34" charset="0"/>
              </a:rPr>
              <a:t>argumentos </a:t>
            </a:r>
            <a:r>
              <a:rPr lang="pt-BR" sz="3100" b="1" dirty="0">
                <a:latin typeface="Arial" panose="020B0604020202020204" pitchFamily="34" charset="0"/>
                <a:cs typeface="Arial" panose="020B0604020202020204" pitchFamily="34" charset="0"/>
              </a:rPr>
              <a:t>em defesa de um ponto de vista</a:t>
            </a:r>
            <a:r>
              <a:rPr lang="en-US" dirty="0"/>
              <a:t/>
            </a:r>
            <a:br>
              <a:rPr lang="en-US" dirty="0"/>
            </a:br>
            <a:endParaRPr lang="en-US" dirty="0"/>
          </a:p>
        </p:txBody>
      </p:sp>
      <p:pic>
        <p:nvPicPr>
          <p:cNvPr id="4" name="Espaço Reservado para Conteúdo 3"/>
          <p:cNvPicPr>
            <a:picLocks noGrp="1"/>
          </p:cNvPicPr>
          <p:nvPr>
            <p:ph idx="1"/>
          </p:nvPr>
        </p:nvPicPr>
        <p:blipFill rotWithShape="1">
          <a:blip r:embed="rId2"/>
          <a:srcRect l="13434" t="21239" r="16846" b="14613"/>
          <a:stretch/>
        </p:blipFill>
        <p:spPr bwMode="auto">
          <a:xfrm>
            <a:off x="1545465" y="1690688"/>
            <a:ext cx="8756412" cy="44862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0629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Arial" panose="020B0604020202020204" pitchFamily="34" charset="0"/>
                <a:cs typeface="Arial" panose="020B0604020202020204" pitchFamily="34" charset="0"/>
              </a:rPr>
              <a:t>PROJETO DE </a:t>
            </a:r>
            <a:r>
              <a:rPr lang="pt-BR" b="1" dirty="0" smtClean="0">
                <a:latin typeface="Arial" panose="020B0604020202020204" pitchFamily="34" charset="0"/>
                <a:cs typeface="Arial" panose="020B0604020202020204" pitchFamily="34" charset="0"/>
              </a:rPr>
              <a:t>TEXTO </a:t>
            </a:r>
            <a:r>
              <a:rPr lang="pt-BR" b="1" dirty="0">
                <a:latin typeface="Arial" panose="020B0604020202020204" pitchFamily="34" charset="0"/>
                <a:cs typeface="Arial" panose="020B0604020202020204" pitchFamily="34" charset="0"/>
              </a:rPr>
              <a:t>E</a:t>
            </a:r>
            <a:r>
              <a:rPr lang="pt-BR" b="1" dirty="0" smtClean="0">
                <a:latin typeface="Arial" panose="020B0604020202020204" pitchFamily="34" charset="0"/>
                <a:cs typeface="Arial" panose="020B0604020202020204" pitchFamily="34" charset="0"/>
              </a:rPr>
              <a:t> AUTORIA</a:t>
            </a:r>
            <a:endParaRPr lang="en-US"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r>
              <a:rPr lang="pt-BR" dirty="0"/>
              <a:t>PROJETO DE TEXTO: um </a:t>
            </a:r>
            <a:r>
              <a:rPr lang="pt-BR" dirty="0">
                <a:solidFill>
                  <a:srgbClr val="FF0000"/>
                </a:solidFill>
              </a:rPr>
              <a:t>esquema </a:t>
            </a:r>
            <a:r>
              <a:rPr lang="pt-BR" dirty="0" smtClean="0">
                <a:solidFill>
                  <a:srgbClr val="FF0000"/>
                </a:solidFill>
              </a:rPr>
              <a:t>geral (prévio)</a:t>
            </a:r>
            <a:r>
              <a:rPr lang="pt-BR" dirty="0" smtClean="0"/>
              <a:t> </a:t>
            </a:r>
            <a:r>
              <a:rPr lang="pt-BR" dirty="0"/>
              <a:t>da estrutura de um texto, no qual se estabelecem os principais pontos pelos quais deve passar a argumentação a ser desenvolvida.</a:t>
            </a:r>
            <a:endParaRPr lang="pt-BR" dirty="0" smtClean="0"/>
          </a:p>
          <a:p>
            <a:endParaRPr lang="pt-BR" dirty="0"/>
          </a:p>
          <a:p>
            <a:r>
              <a:rPr lang="pt-BR" dirty="0" smtClean="0"/>
              <a:t>AUTORIA</a:t>
            </a:r>
            <a:r>
              <a:rPr lang="pt-BR" dirty="0"/>
              <a:t>: o conceito de autoria se mostra relacionado ao projeto de texto elaborado e ao </a:t>
            </a:r>
            <a:r>
              <a:rPr lang="pt-BR" dirty="0">
                <a:solidFill>
                  <a:srgbClr val="FF0000"/>
                </a:solidFill>
              </a:rPr>
              <a:t>desenvolvimento</a:t>
            </a:r>
            <a:r>
              <a:rPr lang="pt-BR" dirty="0"/>
              <a:t> de informações, fatos e opiniões trazidos pelo participante para sua </a:t>
            </a:r>
            <a:r>
              <a:rPr lang="pt-BR" dirty="0" smtClean="0"/>
              <a:t>redação.</a:t>
            </a:r>
            <a:endParaRPr lang="en-US" dirty="0"/>
          </a:p>
        </p:txBody>
      </p:sp>
    </p:spTree>
    <p:extLst>
      <p:ext uri="{BB962C8B-B14F-4D97-AF65-F5344CB8AC3E}">
        <p14:creationId xmlns:p14="http://schemas.microsoft.com/office/powerpoint/2010/main" val="164646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100" b="1" dirty="0">
                <a:latin typeface="Arial" panose="020B0604020202020204" pitchFamily="34" charset="0"/>
                <a:cs typeface="Arial" panose="020B0604020202020204" pitchFamily="34" charset="0"/>
              </a:rPr>
              <a:t>Competência 4</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pt-BR" sz="3100" b="1" dirty="0">
                <a:latin typeface="Arial" panose="020B0604020202020204" pitchFamily="34" charset="0"/>
                <a:cs typeface="Arial" panose="020B0604020202020204" pitchFamily="34" charset="0"/>
              </a:rPr>
              <a:t>Demonstrar conhecimento dos mecanismos </a:t>
            </a:r>
            <a:r>
              <a:rPr lang="pt-BR" sz="3100" b="1" dirty="0" smtClean="0">
                <a:latin typeface="Arial" panose="020B0604020202020204" pitchFamily="34" charset="0"/>
                <a:cs typeface="Arial" panose="020B0604020202020204" pitchFamily="34" charset="0"/>
              </a:rPr>
              <a:t>linguísticos necessários para a construção da </a:t>
            </a:r>
            <a:r>
              <a:rPr lang="pt-BR" sz="3100" b="1" dirty="0">
                <a:latin typeface="Arial" panose="020B0604020202020204" pitchFamily="34" charset="0"/>
                <a:cs typeface="Arial" panose="020B0604020202020204" pitchFamily="34" charset="0"/>
              </a:rPr>
              <a:t>argumentação</a:t>
            </a:r>
            <a:r>
              <a:rPr lang="en-US" dirty="0"/>
              <a:t/>
            </a:r>
            <a:br>
              <a:rPr lang="en-US" dirty="0"/>
            </a:br>
            <a:endParaRPr lang="en-US" dirty="0"/>
          </a:p>
        </p:txBody>
      </p:sp>
      <p:pic>
        <p:nvPicPr>
          <p:cNvPr id="4" name="Espaço Reservado para Conteúdo 3"/>
          <p:cNvPicPr>
            <a:picLocks noGrp="1"/>
          </p:cNvPicPr>
          <p:nvPr>
            <p:ph idx="1"/>
          </p:nvPr>
        </p:nvPicPr>
        <p:blipFill rotWithShape="1">
          <a:blip r:embed="rId2"/>
          <a:srcRect l="11254" t="24711" r="18905" b="25244"/>
          <a:stretch/>
        </p:blipFill>
        <p:spPr bwMode="auto">
          <a:xfrm>
            <a:off x="1269104" y="1668574"/>
            <a:ext cx="9768089" cy="43587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7435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28600"/>
            <a:ext cx="10515600" cy="6293224"/>
          </a:xfrm>
        </p:spPr>
        <p:txBody>
          <a:bodyPr>
            <a:normAutofit fontScale="85000" lnSpcReduction="20000"/>
          </a:bodyPr>
          <a:lstStyle/>
          <a:p>
            <a:pPr marL="1708150" indent="-1708150" algn="just"/>
            <a:r>
              <a:rPr lang="pt-BR" sz="2600" i="1" dirty="0" smtClean="0"/>
              <a:t>“por </a:t>
            </a:r>
            <a:r>
              <a:rPr lang="pt-BR" sz="2600" i="1" dirty="0"/>
              <a:t>coesão se entende a ligação, a relação, os nexos que se estabelecem entre os elementos que constituem a superfície textual. Ao contrário da coerência, que é subjacente, a coesão é explicitamente revelada através de marcas linguísticas, índices formais na estrutura da sequência linguística e superficial do texto, o que lhe dá um caráter linear, uma vez que se manifesta na organização sequencial do texto </a:t>
            </a:r>
            <a:r>
              <a:rPr lang="pt-BR" sz="2600" dirty="0"/>
              <a:t>(KOCH e TRAVAGLIA, 2013:47</a:t>
            </a:r>
            <a:r>
              <a:rPr lang="pt-BR" sz="2600" dirty="0" smtClean="0"/>
              <a:t>).”</a:t>
            </a:r>
          </a:p>
          <a:p>
            <a:pPr marL="1708150" indent="-1708150" algn="just"/>
            <a:endParaRPr lang="pt-BR" sz="2600" dirty="0"/>
          </a:p>
          <a:p>
            <a:pPr marL="1708150" indent="-1708150" algn="just"/>
            <a:endParaRPr lang="pt-BR" sz="2600" dirty="0" smtClean="0"/>
          </a:p>
          <a:p>
            <a:pPr algn="just"/>
            <a:r>
              <a:rPr lang="pt-BR" i="1" dirty="0" smtClean="0"/>
              <a:t>“Convém </a:t>
            </a:r>
            <a:r>
              <a:rPr lang="pt-BR" i="1" dirty="0"/>
              <a:t>ressaltar, </a:t>
            </a:r>
            <a:r>
              <a:rPr lang="pt-BR" i="1" dirty="0">
                <a:solidFill>
                  <a:srgbClr val="FF0000"/>
                </a:solidFill>
              </a:rPr>
              <a:t>a princípio</a:t>
            </a:r>
            <a:r>
              <a:rPr lang="pt-BR" i="1" dirty="0"/>
              <a:t>, que a má formação </a:t>
            </a:r>
            <a:r>
              <a:rPr lang="pt-BR" i="1" dirty="0" err="1"/>
              <a:t>socioeducacional</a:t>
            </a:r>
            <a:r>
              <a:rPr lang="pt-BR" i="1" dirty="0"/>
              <a:t> do brasileiro é um fator determinante para a permanência da precariedade da educação para deficientes auditivos no País, </a:t>
            </a:r>
            <a:r>
              <a:rPr lang="pt-BR" i="1" dirty="0">
                <a:solidFill>
                  <a:srgbClr val="FF0000"/>
                </a:solidFill>
              </a:rPr>
              <a:t>uma vez que </a:t>
            </a:r>
            <a:r>
              <a:rPr lang="pt-BR" i="1" dirty="0"/>
              <a:t>os governantes respondem aos anseios sociais </a:t>
            </a:r>
            <a:r>
              <a:rPr lang="pt-BR" i="1" dirty="0">
                <a:solidFill>
                  <a:srgbClr val="FF0000"/>
                </a:solidFill>
              </a:rPr>
              <a:t>e</a:t>
            </a:r>
            <a:r>
              <a:rPr lang="pt-BR" i="1" dirty="0"/>
              <a:t> grande parte da população não exige uma educação inclusiva por não necessitar dela. </a:t>
            </a:r>
            <a:r>
              <a:rPr lang="pt-BR" i="1" dirty="0">
                <a:solidFill>
                  <a:srgbClr val="FF0000"/>
                </a:solidFill>
              </a:rPr>
              <a:t>Isso</a:t>
            </a:r>
            <a:r>
              <a:rPr lang="pt-BR" i="1" dirty="0"/>
              <a:t>, </a:t>
            </a:r>
            <a:r>
              <a:rPr lang="pt-BR" i="1" dirty="0">
                <a:solidFill>
                  <a:srgbClr val="FF0000"/>
                </a:solidFill>
              </a:rPr>
              <a:t>consoante</a:t>
            </a:r>
            <a:r>
              <a:rPr lang="pt-BR" i="1" dirty="0"/>
              <a:t> ao pensamento de A. </a:t>
            </a:r>
            <a:r>
              <a:rPr lang="pt-BR" i="1" dirty="0" err="1"/>
              <a:t>Schopenhauer</a:t>
            </a:r>
            <a:r>
              <a:rPr lang="pt-BR" i="1" dirty="0"/>
              <a:t> de que os limites do campo da visão de uma pessoa determinam </a:t>
            </a:r>
            <a:r>
              <a:rPr lang="pt-BR" i="1" dirty="0">
                <a:solidFill>
                  <a:srgbClr val="FF0000"/>
                </a:solidFill>
              </a:rPr>
              <a:t>seu</a:t>
            </a:r>
            <a:r>
              <a:rPr lang="pt-BR" i="1" dirty="0"/>
              <a:t> entendimento a respeito do mundo que a cerca, ocorre </a:t>
            </a:r>
            <a:r>
              <a:rPr lang="pt-BR" i="1" dirty="0">
                <a:solidFill>
                  <a:srgbClr val="FF0000"/>
                </a:solidFill>
              </a:rPr>
              <a:t>porque</a:t>
            </a:r>
            <a:r>
              <a:rPr lang="pt-BR" i="1" dirty="0"/>
              <a:t> a educação básica é deficitária e pouco prepara cidadãos no que tange aos respeito às diferenças. </a:t>
            </a:r>
            <a:r>
              <a:rPr lang="pt-BR" i="1" dirty="0">
                <a:solidFill>
                  <a:srgbClr val="FF0000"/>
                </a:solidFill>
              </a:rPr>
              <a:t>Tal fato </a:t>
            </a:r>
            <a:r>
              <a:rPr lang="pt-BR" i="1" dirty="0"/>
              <a:t>se reflete nos ínfimos investimentos governamentais em capacitação profissional e em melhor estrutura física, medidas que tornariam o ambiente escolar mais inclusivo para os surdos</a:t>
            </a:r>
            <a:r>
              <a:rPr lang="pt-BR" i="1" dirty="0" smtClean="0"/>
              <a:t>.”</a:t>
            </a:r>
          </a:p>
          <a:p>
            <a:pPr marL="0" indent="0" algn="r">
              <a:buNone/>
            </a:pPr>
            <a:r>
              <a:rPr lang="pt-BR" sz="2100" i="1" dirty="0" smtClean="0"/>
              <a:t>Trecho de uma redação nota 1000 no Enem 2017. </a:t>
            </a:r>
            <a:r>
              <a:rPr lang="pt-BR" sz="2100" i="1" dirty="0"/>
              <a:t>Disponível em: &lt; https://g1.globo.com/educacao/noticia/leia-redacoes-nota-mil-do-enem-2017.ghtml </a:t>
            </a:r>
            <a:r>
              <a:rPr lang="pt-BR" sz="2100" i="1" dirty="0" smtClean="0"/>
              <a:t>&gt; Acesso em: 22jun. 2018</a:t>
            </a:r>
            <a:endParaRPr lang="en-US" sz="2100" dirty="0"/>
          </a:p>
          <a:p>
            <a:pPr algn="just"/>
            <a:endParaRPr lang="en-US" dirty="0"/>
          </a:p>
        </p:txBody>
      </p:sp>
    </p:spTree>
    <p:extLst>
      <p:ext uri="{BB962C8B-B14F-4D97-AF65-F5344CB8AC3E}">
        <p14:creationId xmlns:p14="http://schemas.microsoft.com/office/powerpoint/2010/main" val="4020243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fontAlgn="base"/>
            <a:r>
              <a:rPr lang="pt-BR" sz="2800" b="1" dirty="0">
                <a:latin typeface="Arial" panose="020B0604020202020204" pitchFamily="34" charset="0"/>
                <a:cs typeface="Arial" panose="020B0604020202020204" pitchFamily="34" charset="0"/>
              </a:rPr>
              <a:t>Competência 5</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pt-BR" sz="2800" b="1" dirty="0">
                <a:latin typeface="Arial" panose="020B0604020202020204" pitchFamily="34" charset="0"/>
                <a:cs typeface="Arial" panose="020B0604020202020204" pitchFamily="34" charset="0"/>
              </a:rPr>
              <a:t>Elaborar proposta de intervenção para o problema abordado, respeitando os </a:t>
            </a:r>
            <a:r>
              <a:rPr lang="pt-BR" sz="2800" b="1" dirty="0" smtClean="0">
                <a:latin typeface="Arial" panose="020B0604020202020204" pitchFamily="34" charset="0"/>
                <a:cs typeface="Arial" panose="020B0604020202020204" pitchFamily="34" charset="0"/>
              </a:rPr>
              <a:t>Direitos</a:t>
            </a:r>
            <a:r>
              <a:rPr lang="en-US" sz="2800"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Humanos</a:t>
            </a:r>
            <a:r>
              <a:rPr lang="en-US" sz="2800" dirty="0"/>
              <a:t/>
            </a:r>
            <a:br>
              <a:rPr lang="en-US" sz="2800" dirty="0"/>
            </a:br>
            <a:endParaRPr lang="en-US" sz="2800" dirty="0">
              <a:latin typeface="Arial" panose="020B0604020202020204" pitchFamily="34" charset="0"/>
              <a:cs typeface="Arial" panose="020B0604020202020204" pitchFamily="34" charset="0"/>
            </a:endParaRPr>
          </a:p>
        </p:txBody>
      </p:sp>
      <p:pic>
        <p:nvPicPr>
          <p:cNvPr id="4" name="Espaço Reservado para Conteúdo 3"/>
          <p:cNvPicPr>
            <a:picLocks noGrp="1"/>
          </p:cNvPicPr>
          <p:nvPr>
            <p:ph idx="1"/>
          </p:nvPr>
        </p:nvPicPr>
        <p:blipFill rotWithShape="1">
          <a:blip r:embed="rId2"/>
          <a:srcRect l="20784" t="21442" r="9036" b="10740"/>
          <a:stretch/>
        </p:blipFill>
        <p:spPr bwMode="auto">
          <a:xfrm>
            <a:off x="1352283" y="1635616"/>
            <a:ext cx="9868700" cy="49068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24958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89716" y="420914"/>
            <a:ext cx="10515600" cy="5266652"/>
          </a:xfrm>
        </p:spPr>
        <p:txBody>
          <a:bodyPr/>
          <a:lstStyle/>
          <a:p>
            <a:pPr algn="just"/>
            <a:r>
              <a:rPr lang="pt-BR" sz="3200" i="1" dirty="0"/>
              <a:t>“A proposta de intervenção deve refletir os conhecimentos de mundo de quem a redige e, quando muito bem elaborada, deve conter não apenas a exposição da </a:t>
            </a:r>
            <a:r>
              <a:rPr lang="pt-BR" sz="3200" i="1" dirty="0">
                <a:solidFill>
                  <a:srgbClr val="FF0000"/>
                </a:solidFill>
              </a:rPr>
              <a:t>ação interventiva </a:t>
            </a:r>
            <a:r>
              <a:rPr lang="pt-BR" sz="3200" i="1" dirty="0"/>
              <a:t>sugerida, mas também o </a:t>
            </a:r>
            <a:r>
              <a:rPr lang="pt-BR" sz="3200" i="1" dirty="0">
                <a:solidFill>
                  <a:srgbClr val="FF0000"/>
                </a:solidFill>
              </a:rPr>
              <a:t>ator social competente </a:t>
            </a:r>
            <a:r>
              <a:rPr lang="pt-BR" sz="3200" i="1" dirty="0"/>
              <a:t>para executá-la, de acordo com o âmbito da ação escolhida: individual, familiar, comunitário, social, político, governamental e mundial.</a:t>
            </a:r>
            <a:endParaRPr lang="en-US" sz="3200" i="1" dirty="0"/>
          </a:p>
          <a:p>
            <a:pPr algn="just"/>
            <a:r>
              <a:rPr lang="pt-BR" sz="3200" i="1" dirty="0"/>
              <a:t>Além disso, a proposta de intervenção deve conter o </a:t>
            </a:r>
            <a:r>
              <a:rPr lang="pt-BR" sz="3200" i="1" dirty="0">
                <a:solidFill>
                  <a:srgbClr val="FF0000"/>
                </a:solidFill>
              </a:rPr>
              <a:t>meio de execução</a:t>
            </a:r>
            <a:r>
              <a:rPr lang="pt-BR" sz="3200" i="1" dirty="0"/>
              <a:t> da ação e seu possível </a:t>
            </a:r>
            <a:r>
              <a:rPr lang="pt-BR" sz="3200" i="1" dirty="0">
                <a:solidFill>
                  <a:srgbClr val="FF0000"/>
                </a:solidFill>
              </a:rPr>
              <a:t>efeito</a:t>
            </a:r>
            <a:r>
              <a:rPr lang="pt-BR" sz="3200" i="1" dirty="0"/>
              <a:t>, bem como o </a:t>
            </a:r>
            <a:r>
              <a:rPr lang="pt-BR" sz="3200" i="1" dirty="0">
                <a:solidFill>
                  <a:srgbClr val="FF0000"/>
                </a:solidFill>
              </a:rPr>
              <a:t>detalhamento</a:t>
            </a:r>
            <a:r>
              <a:rPr lang="pt-BR" sz="3200" i="1" dirty="0"/>
              <a:t> da ação ou do meio para realizá-la.”</a:t>
            </a:r>
            <a:endParaRPr lang="en-US" sz="3200" i="1" dirty="0"/>
          </a:p>
          <a:p>
            <a:pPr marL="0" indent="0" algn="r">
              <a:buNone/>
            </a:pPr>
            <a:r>
              <a:rPr lang="pt-BR" sz="1600" i="1" dirty="0" smtClean="0"/>
              <a:t>INEP. REDAÇÃO </a:t>
            </a:r>
            <a:r>
              <a:rPr lang="pt-BR" sz="1600" i="1" dirty="0"/>
              <a:t>NO ENEM 2017 - CARTILHA DO PARTICIPANTE, 2018.</a:t>
            </a:r>
            <a:endParaRPr lang="en-US" sz="1600" dirty="0"/>
          </a:p>
          <a:p>
            <a:endParaRPr lang="en-US" dirty="0"/>
          </a:p>
        </p:txBody>
      </p:sp>
    </p:spTree>
    <p:extLst>
      <p:ext uri="{BB962C8B-B14F-4D97-AF65-F5344CB8AC3E}">
        <p14:creationId xmlns:p14="http://schemas.microsoft.com/office/powerpoint/2010/main" val="919114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82388"/>
            <a:ext cx="10515600" cy="6321612"/>
          </a:xfrm>
        </p:spPr>
        <p:txBody>
          <a:bodyPr>
            <a:normAutofit fontScale="62500" lnSpcReduction="20000"/>
          </a:bodyPr>
          <a:lstStyle/>
          <a:p>
            <a:pPr marL="0" indent="0" algn="just">
              <a:lnSpc>
                <a:spcPct val="120000"/>
              </a:lnSpc>
              <a:spcBef>
                <a:spcPts val="0"/>
              </a:spcBef>
              <a:buNone/>
            </a:pPr>
            <a:r>
              <a:rPr lang="pt-BR" sz="4500" i="1" dirty="0" smtClean="0"/>
              <a:t>	“</a:t>
            </a:r>
            <a:r>
              <a:rPr lang="pt-BR" sz="4500" i="1" dirty="0" smtClean="0"/>
              <a:t>Diante </a:t>
            </a:r>
            <a:r>
              <a:rPr lang="pt-BR" sz="4500" i="1" dirty="0"/>
              <a:t>dos fatos supracitados, faz-se necessário que </a:t>
            </a:r>
            <a:r>
              <a:rPr lang="pt-BR" sz="4500" b="1" i="1" dirty="0">
                <a:solidFill>
                  <a:srgbClr val="FF0000"/>
                </a:solidFill>
              </a:rPr>
              <a:t>a </a:t>
            </a:r>
            <a:r>
              <a:rPr lang="pt-BR" sz="4500" b="1" i="1" dirty="0" smtClean="0">
                <a:solidFill>
                  <a:srgbClr val="FF0000"/>
                </a:solidFill>
              </a:rPr>
              <a:t>Escola (agente) </a:t>
            </a:r>
            <a:r>
              <a:rPr lang="pt-BR" sz="4500" b="1" i="1" dirty="0">
                <a:solidFill>
                  <a:schemeClr val="accent1">
                    <a:lumMod val="75000"/>
                  </a:schemeClr>
                </a:solidFill>
              </a:rPr>
              <a:t>promova a formação de cidadãos que respeitem às diferenças e valorizem a </a:t>
            </a:r>
            <a:r>
              <a:rPr lang="pt-BR" sz="4500" b="1" i="1" dirty="0" smtClean="0">
                <a:solidFill>
                  <a:schemeClr val="accent1">
                    <a:lumMod val="75000"/>
                  </a:schemeClr>
                </a:solidFill>
              </a:rPr>
              <a:t>inclusão (ação)</a:t>
            </a:r>
            <a:r>
              <a:rPr lang="pt-BR" sz="4500" b="1" i="1" dirty="0" smtClean="0"/>
              <a:t>, </a:t>
            </a:r>
            <a:r>
              <a:rPr lang="pt-BR" sz="4500" b="1" i="1" dirty="0">
                <a:solidFill>
                  <a:schemeClr val="accent2">
                    <a:lumMod val="50000"/>
                  </a:schemeClr>
                </a:solidFill>
              </a:rPr>
              <a:t>por intermédio de palestras, debates e trabalhos em </a:t>
            </a:r>
            <a:r>
              <a:rPr lang="pt-BR" sz="4500" b="1" i="1" dirty="0" smtClean="0">
                <a:solidFill>
                  <a:schemeClr val="accent2">
                    <a:lumMod val="50000"/>
                  </a:schemeClr>
                </a:solidFill>
              </a:rPr>
              <a:t>grupo (meio/modo), </a:t>
            </a:r>
            <a:r>
              <a:rPr lang="pt-BR" sz="4500" b="1" i="1" dirty="0">
                <a:solidFill>
                  <a:srgbClr val="FF3399"/>
                </a:solidFill>
              </a:rPr>
              <a:t>que envolvam a família</a:t>
            </a:r>
            <a:r>
              <a:rPr lang="pt-BR" sz="4500" b="1" i="1" dirty="0"/>
              <a:t>, </a:t>
            </a:r>
            <a:r>
              <a:rPr lang="pt-BR" sz="4500" b="1" i="1" dirty="0">
                <a:solidFill>
                  <a:srgbClr val="FF3399"/>
                </a:solidFill>
              </a:rPr>
              <a:t>a respeito desse </a:t>
            </a:r>
            <a:r>
              <a:rPr lang="pt-BR" sz="4500" b="1" i="1" dirty="0" smtClean="0">
                <a:solidFill>
                  <a:srgbClr val="FF3399"/>
                </a:solidFill>
              </a:rPr>
              <a:t>tema (detalhamento)</a:t>
            </a:r>
            <a:r>
              <a:rPr lang="pt-BR" sz="4500" i="1" dirty="0" smtClean="0"/>
              <a:t>,</a:t>
            </a:r>
            <a:r>
              <a:rPr lang="pt-BR" sz="4500" b="1" i="1" dirty="0" smtClean="0"/>
              <a:t> </a:t>
            </a:r>
            <a:r>
              <a:rPr lang="pt-BR" sz="4500" b="1" i="1" dirty="0">
                <a:solidFill>
                  <a:srgbClr val="00B050"/>
                </a:solidFill>
              </a:rPr>
              <a:t>visando a ampliar o contato entre a comunidade escolar e as várias formas de </a:t>
            </a:r>
            <a:r>
              <a:rPr lang="pt-BR" sz="4500" b="1" i="1" dirty="0" smtClean="0">
                <a:solidFill>
                  <a:srgbClr val="00B050"/>
                </a:solidFill>
              </a:rPr>
              <a:t>deficiência (finalidade/efeito). </a:t>
            </a:r>
            <a:r>
              <a:rPr lang="pt-BR" sz="4500" i="1" dirty="0"/>
              <a:t>Além disso, é imprescindível que o Poder Público destine maiores investimentos à capacitação de profissionais da educação especializados no ensino inclusivo e às melhorias estruturais nas escolas, com o objetivo de oferecer aos surdos uma formação mais eficaz. Ademais, cabe também ao Estado incentivar a contratação de deficientes por empresas privadas, por meio de subsídios e Parcerias Público-Privadas, objetivando a ampliar a participação desse grupo social no mercado de trabalho</a:t>
            </a:r>
            <a:r>
              <a:rPr lang="pt-BR" sz="4500" i="1" dirty="0" smtClean="0"/>
              <a:t>.”</a:t>
            </a:r>
          </a:p>
          <a:p>
            <a:pPr marL="0" indent="0" algn="r">
              <a:buNone/>
            </a:pPr>
            <a:r>
              <a:rPr lang="pt-BR" sz="1800" i="1" dirty="0"/>
              <a:t>Trecho de uma redação nota 1000 no Enem 2017. Disponível em: &lt; https://g1.globo.com/educacao/noticia/leia-redacoes-nota-mil-do-enem-2017.ghtml &gt; Acesso em: 22jun. 2018</a:t>
            </a:r>
            <a:endParaRPr lang="en-US" sz="1800" dirty="0"/>
          </a:p>
          <a:p>
            <a:endParaRPr lang="en-US" dirty="0"/>
          </a:p>
        </p:txBody>
      </p:sp>
    </p:spTree>
    <p:extLst>
      <p:ext uri="{BB962C8B-B14F-4D97-AF65-F5344CB8AC3E}">
        <p14:creationId xmlns:p14="http://schemas.microsoft.com/office/powerpoint/2010/main" val="3164798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37882"/>
            <a:ext cx="10515600" cy="5639081"/>
          </a:xfr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0" indent="363538" algn="ctr" fontAlgn="base">
              <a:buNone/>
            </a:pPr>
            <a:r>
              <a:rPr lang="pt-BR" sz="3200" b="1" i="1" dirty="0"/>
              <a:t>Educação </a:t>
            </a:r>
            <a:r>
              <a:rPr lang="pt-BR" sz="3200" b="1" i="1" dirty="0" smtClean="0"/>
              <a:t>inclusiva</a:t>
            </a:r>
            <a:endParaRPr lang="en-US" sz="3200" b="1" dirty="0" smtClean="0"/>
          </a:p>
          <a:p>
            <a:pPr marL="0" indent="363538" algn="just" fontAlgn="base">
              <a:buNone/>
            </a:pPr>
            <a:r>
              <a:rPr lang="pt-BR" sz="3200" i="1" dirty="0" smtClean="0"/>
              <a:t>  	</a:t>
            </a:r>
            <a:r>
              <a:rPr lang="pt-BR" sz="3200" b="1" i="1" dirty="0" smtClean="0">
                <a:solidFill>
                  <a:srgbClr val="FF0000"/>
                </a:solidFill>
              </a:rPr>
              <a:t>Durante o século XIX, a vinda da Família Real ao Brasil trouxe consigo a modernização do país, com a construção das escolas e universidades. Também, na época, foi inaugurada a primeira escola voltada para a inclusão social de </a:t>
            </a:r>
            <a:r>
              <a:rPr lang="pt-BR" sz="3200" b="1" i="1" dirty="0">
                <a:solidFill>
                  <a:srgbClr val="FF0000"/>
                </a:solidFill>
              </a:rPr>
              <a:t>surdos (</a:t>
            </a:r>
            <a:r>
              <a:rPr lang="pt-BR" sz="3200" b="1" i="1" cap="all" dirty="0" smtClean="0">
                <a:solidFill>
                  <a:srgbClr val="FF0000"/>
                </a:solidFill>
              </a:rPr>
              <a:t>Contextualização</a:t>
            </a:r>
            <a:r>
              <a:rPr lang="pt-BR" sz="3200" b="1" i="1" dirty="0">
                <a:solidFill>
                  <a:srgbClr val="FF0000"/>
                </a:solidFill>
              </a:rPr>
              <a:t>). </a:t>
            </a:r>
            <a:r>
              <a:rPr lang="pt-BR" sz="3200" b="1" i="1" dirty="0" smtClean="0">
                <a:solidFill>
                  <a:schemeClr val="accent5">
                    <a:lumMod val="75000"/>
                  </a:schemeClr>
                </a:solidFill>
              </a:rPr>
              <a:t>Não se vê, entretanto, na sociedade atual, tal valorização educacional relacionada à comunidade surda, posto que os embates que impedem sua evolução tornam-se cada vez mais evidentes(TEMA).  </a:t>
            </a:r>
            <a:r>
              <a:rPr lang="pt-BR" sz="3200" b="1" i="1" dirty="0" smtClean="0">
                <a:solidFill>
                  <a:srgbClr val="FF3399"/>
                </a:solidFill>
              </a:rPr>
              <a:t>Desse modo, os entraves para a educação de deficientes auditivos denotam </a:t>
            </a:r>
            <a:r>
              <a:rPr lang="pt-BR" sz="3200" b="1" i="1" dirty="0" smtClean="0">
                <a:solidFill>
                  <a:srgbClr val="00B050"/>
                </a:solidFill>
              </a:rPr>
              <a:t>um país desestruturado</a:t>
            </a:r>
            <a:r>
              <a:rPr lang="pt-BR" sz="3200" b="1" i="1" dirty="0" smtClean="0">
                <a:solidFill>
                  <a:srgbClr val="FF3399"/>
                </a:solidFill>
              </a:rPr>
              <a:t> e uma </a:t>
            </a:r>
            <a:r>
              <a:rPr lang="pt-BR" sz="3200" b="1" i="1" dirty="0" smtClean="0">
                <a:solidFill>
                  <a:srgbClr val="00B050"/>
                </a:solidFill>
              </a:rPr>
              <a:t>sociedade desinformada </a:t>
            </a:r>
            <a:r>
              <a:rPr lang="pt-BR" sz="3200" b="1" i="1" dirty="0" smtClean="0">
                <a:solidFill>
                  <a:srgbClr val="FF3399"/>
                </a:solidFill>
              </a:rPr>
              <a:t>sobre sua composição bilíngue (TESE).</a:t>
            </a:r>
            <a:endParaRPr lang="en-US" sz="3200" b="1" dirty="0" smtClean="0">
              <a:solidFill>
                <a:srgbClr val="FF3399"/>
              </a:solidFill>
            </a:endParaRPr>
          </a:p>
          <a:p>
            <a:endParaRPr lang="en-US" dirty="0"/>
          </a:p>
        </p:txBody>
      </p:sp>
    </p:spTree>
    <p:extLst>
      <p:ext uri="{BB962C8B-B14F-4D97-AF65-F5344CB8AC3E}">
        <p14:creationId xmlns:p14="http://schemas.microsoft.com/office/powerpoint/2010/main" val="2968840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551329"/>
            <a:ext cx="10515600" cy="5625634"/>
          </a:xfrm>
        </p:spPr>
        <p:txBody>
          <a:bodyPr/>
          <a:lstStyle/>
          <a:p>
            <a:pPr marL="0" indent="0" algn="just">
              <a:buNone/>
            </a:pPr>
            <a:r>
              <a:rPr lang="pt-BR" sz="3200" i="1" dirty="0" smtClean="0"/>
              <a:t>	A </a:t>
            </a:r>
            <a:r>
              <a:rPr lang="pt-BR" sz="3200" i="1" dirty="0"/>
              <a:t>princípio, </a:t>
            </a:r>
            <a:r>
              <a:rPr lang="pt-BR" sz="3200" b="1" i="1" dirty="0">
                <a:solidFill>
                  <a:srgbClr val="00B050"/>
                </a:solidFill>
              </a:rPr>
              <a:t>a falta de profissionais qualificados</a:t>
            </a:r>
            <a:r>
              <a:rPr lang="pt-BR" sz="3200" i="1" dirty="0"/>
              <a:t> dificulta o contato do portador de surdez com a base educacional necessária para a inserção social. O Estado e a sociedade moderna têm negligenciado os direitos da comunidade surda, pois a </a:t>
            </a:r>
            <a:r>
              <a:rPr lang="pt-BR" sz="3200" b="1" i="1" dirty="0">
                <a:solidFill>
                  <a:srgbClr val="00B050"/>
                </a:solidFill>
              </a:rPr>
              <a:t>falta de intérpretes capacitados </a:t>
            </a:r>
            <a:r>
              <a:rPr lang="pt-BR" sz="3200" i="1" dirty="0"/>
              <a:t>para a tradução educativa e a inexistência de vagas em escolas inclusivas perpetuam a disparidade entre surdos e ouvintes, condenando os detentores da surdez aos menores cargos da hierarquia social. Lê-se, pois, é paradoxal que, em um Estado Democrático, ainda haja o ferimento de um direito previsto constitucionalmente: o direito à educação de qualidade.</a:t>
            </a:r>
            <a:endParaRPr lang="en-US" sz="3200" dirty="0"/>
          </a:p>
          <a:p>
            <a:endParaRPr lang="en-US" dirty="0"/>
          </a:p>
        </p:txBody>
      </p:sp>
    </p:spTree>
    <p:extLst>
      <p:ext uri="{BB962C8B-B14F-4D97-AF65-F5344CB8AC3E}">
        <p14:creationId xmlns:p14="http://schemas.microsoft.com/office/powerpoint/2010/main" val="1878913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i="1" dirty="0" smtClean="0">
                <a:latin typeface="Arial" panose="020B0604020202020204" pitchFamily="34" charset="0"/>
                <a:cs typeface="Arial" panose="020B0604020202020204" pitchFamily="34" charset="0"/>
              </a:rPr>
              <a:t>RECORTE TEMÁTICO</a:t>
            </a:r>
            <a:endParaRPr lang="en-US" b="1" i="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34096" y="1825625"/>
            <a:ext cx="10619704" cy="4351338"/>
          </a:xfrm>
        </p:spPr>
        <p:txBody>
          <a:bodyPr/>
          <a:lstStyle/>
          <a:p>
            <a:r>
              <a:rPr lang="pt-BR" b="1" dirty="0"/>
              <a:t>Movimento imigratório para o Brasil no século </a:t>
            </a:r>
            <a:r>
              <a:rPr lang="pt-BR" b="1" dirty="0" smtClean="0"/>
              <a:t>21 – ENEM 2012</a:t>
            </a:r>
          </a:p>
          <a:p>
            <a:r>
              <a:rPr lang="pt-BR" b="1" dirty="0"/>
              <a:t>Efeitos da implantação da Lei Seca no </a:t>
            </a:r>
            <a:r>
              <a:rPr lang="pt-BR" b="1" dirty="0" smtClean="0"/>
              <a:t>Brasil – ENEM 2013</a:t>
            </a:r>
            <a:endParaRPr lang="pt-BR" b="1" dirty="0"/>
          </a:p>
          <a:p>
            <a:r>
              <a:rPr lang="pt-BR" b="1" dirty="0" smtClean="0"/>
              <a:t>Publicidade infantil em questão no Brasil – ENEM 2014</a:t>
            </a:r>
          </a:p>
          <a:p>
            <a:r>
              <a:rPr lang="pt-BR" b="1" dirty="0"/>
              <a:t>A persistência da violência contra a mulher na sociedade </a:t>
            </a:r>
            <a:r>
              <a:rPr lang="pt-BR" b="1" dirty="0" smtClean="0"/>
              <a:t>brasileira – ENEM 2015</a:t>
            </a:r>
          </a:p>
          <a:p>
            <a:r>
              <a:rPr lang="pt-BR" b="1" dirty="0"/>
              <a:t>Caminhos para combater a intolerância religiosa no </a:t>
            </a:r>
            <a:r>
              <a:rPr lang="pt-BR" b="1" dirty="0" smtClean="0"/>
              <a:t>Brasil – ENEM 2016</a:t>
            </a:r>
          </a:p>
          <a:p>
            <a:r>
              <a:rPr lang="pt-BR" b="1" dirty="0" smtClean="0"/>
              <a:t>Os desafios para a formação educacional de surdos no Brasil – ENEM 2017</a:t>
            </a:r>
          </a:p>
          <a:p>
            <a:endParaRPr lang="pt-BR" b="1" dirty="0" smtClean="0"/>
          </a:p>
          <a:p>
            <a:endParaRPr lang="en-US" dirty="0"/>
          </a:p>
        </p:txBody>
      </p:sp>
      <p:cxnSp>
        <p:nvCxnSpPr>
          <p:cNvPr id="5" name="Conector reto 4"/>
          <p:cNvCxnSpPr/>
          <p:nvPr/>
        </p:nvCxnSpPr>
        <p:spPr>
          <a:xfrm flipV="1">
            <a:off x="4572000" y="2253803"/>
            <a:ext cx="1906073" cy="128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flipV="1">
            <a:off x="1002405" y="2768958"/>
            <a:ext cx="1045336" cy="107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flipV="1">
            <a:off x="3964547" y="3271234"/>
            <a:ext cx="1715036" cy="107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1296474" y="3723026"/>
            <a:ext cx="1845971" cy="107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1002405" y="4677093"/>
            <a:ext cx="14574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flipV="1">
            <a:off x="1451557" y="5523546"/>
            <a:ext cx="1192368" cy="14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1094704" y="2223157"/>
            <a:ext cx="1649569"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3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416859"/>
            <a:ext cx="10515600" cy="5760104"/>
          </a:xfrm>
        </p:spPr>
        <p:txBody>
          <a:bodyPr/>
          <a:lstStyle/>
          <a:p>
            <a:pPr marL="0" indent="0" algn="just">
              <a:buNone/>
            </a:pPr>
            <a:r>
              <a:rPr lang="pt-BR" sz="3200" i="1" dirty="0" smtClean="0"/>
              <a:t>	Além </a:t>
            </a:r>
            <a:r>
              <a:rPr lang="pt-BR" sz="3200" i="1" dirty="0"/>
              <a:t>disso, </a:t>
            </a:r>
            <a:r>
              <a:rPr lang="pt-BR" sz="3200" i="1" dirty="0">
                <a:solidFill>
                  <a:srgbClr val="00B050"/>
                </a:solidFill>
              </a:rPr>
              <a:t>a ignorância social </a:t>
            </a:r>
            <a:r>
              <a:rPr lang="pt-BR" sz="3200" i="1" dirty="0"/>
              <a:t>frente à conjuntura bilíngue do país é uma barreira para capacitação pedagógica do surdo. </a:t>
            </a:r>
            <a:r>
              <a:rPr lang="pt-BR" sz="3200" b="1" i="1" dirty="0">
                <a:solidFill>
                  <a:srgbClr val="7030A0"/>
                </a:solidFill>
              </a:rPr>
              <a:t>Helen Keller </a:t>
            </a:r>
            <a:r>
              <a:rPr lang="pt-BR" sz="3200" i="1" dirty="0"/>
              <a:t>– primeira mulher surdo-cega a se formar e tornar-se escritora – definia a tolerância como maior presente de uma boa educação. </a:t>
            </a:r>
            <a:r>
              <a:rPr lang="pt-BR" sz="3200" b="1" i="1" dirty="0">
                <a:solidFill>
                  <a:srgbClr val="7030A0"/>
                </a:solidFill>
              </a:rPr>
              <a:t>O pensamento de Helen não tem se aplicado à sociedade brasileira, haja vista que não se tem utilizado a educação para que se torne comum aos cidadãos a proximidade com portadores de deficiência auditiva, como aulas de Libras, segunda língua oficial do Brasil</a:t>
            </a:r>
            <a:r>
              <a:rPr lang="pt-BR" sz="3200" i="1" dirty="0"/>
              <a:t>. Dessa forma, torna-se evidente o distanciamento causado pela inexperiência dos indivíduos em lidar com a mescla que forma o corpo social a que possuem.</a:t>
            </a:r>
            <a:endParaRPr lang="en-US" sz="3200" dirty="0"/>
          </a:p>
          <a:p>
            <a:endParaRPr lang="en-US" dirty="0"/>
          </a:p>
        </p:txBody>
      </p:sp>
    </p:spTree>
    <p:extLst>
      <p:ext uri="{BB962C8B-B14F-4D97-AF65-F5344CB8AC3E}">
        <p14:creationId xmlns:p14="http://schemas.microsoft.com/office/powerpoint/2010/main" val="1033251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287938"/>
            <a:ext cx="10515600" cy="6287033"/>
          </a:xfrm>
        </p:spPr>
        <p:txBody>
          <a:bodyPr>
            <a:normAutofit fontScale="70000" lnSpcReduction="20000"/>
          </a:bodyPr>
          <a:lstStyle/>
          <a:p>
            <a:pPr marL="0" indent="0" algn="just">
              <a:buNone/>
            </a:pPr>
            <a:r>
              <a:rPr lang="pt-BR" sz="3800" i="1" dirty="0" smtClean="0"/>
              <a:t>	</a:t>
            </a:r>
            <a:r>
              <a:rPr lang="pt-BR" sz="4600" i="1" dirty="0" smtClean="0"/>
              <a:t>Infere-se</a:t>
            </a:r>
            <a:r>
              <a:rPr lang="pt-BR" sz="4600" i="1" dirty="0"/>
              <a:t>, portanto, que é imprescindível a mitigação dos desafios para a capacitação educacional dos surdos. Para que isso ocorra, o </a:t>
            </a:r>
            <a:r>
              <a:rPr lang="pt-BR" sz="4600" b="1" i="1" dirty="0">
                <a:solidFill>
                  <a:srgbClr val="FF0000"/>
                </a:solidFill>
              </a:rPr>
              <a:t>Ministério da Educação e </a:t>
            </a:r>
            <a:r>
              <a:rPr lang="pt-BR" sz="4600" b="1" i="1" dirty="0" smtClean="0">
                <a:solidFill>
                  <a:srgbClr val="FF0000"/>
                </a:solidFill>
              </a:rPr>
              <a:t>Cultura (Agente) </a:t>
            </a:r>
            <a:r>
              <a:rPr lang="pt-BR" sz="4600" b="1" i="1" dirty="0">
                <a:solidFill>
                  <a:schemeClr val="accent5">
                    <a:lumMod val="75000"/>
                  </a:schemeClr>
                </a:solidFill>
              </a:rPr>
              <a:t>deve realizar a inserção de deficientes auditivos nas </a:t>
            </a:r>
            <a:r>
              <a:rPr lang="pt-BR" sz="4600" b="1" i="1" dirty="0" smtClean="0">
                <a:solidFill>
                  <a:schemeClr val="accent5">
                    <a:lumMod val="75000"/>
                  </a:schemeClr>
                </a:solidFill>
              </a:rPr>
              <a:t>escolas (Ação)</a:t>
            </a:r>
            <a:r>
              <a:rPr lang="pt-BR" sz="4600" i="1" dirty="0" smtClean="0"/>
              <a:t>, </a:t>
            </a:r>
            <a:r>
              <a:rPr lang="pt-BR" sz="4600" b="1" i="1" dirty="0">
                <a:solidFill>
                  <a:schemeClr val="accent2">
                    <a:lumMod val="50000"/>
                  </a:schemeClr>
                </a:solidFill>
              </a:rPr>
              <a:t>por meio da contratação de intérpretes e disponibilização de vagas em instituições inclusivas</a:t>
            </a:r>
            <a:r>
              <a:rPr lang="pt-BR" sz="4600" i="1" dirty="0"/>
              <a:t>, </a:t>
            </a:r>
            <a:r>
              <a:rPr lang="pt-BR" sz="4600" b="1" i="1" dirty="0">
                <a:solidFill>
                  <a:srgbClr val="00B050"/>
                </a:solidFill>
              </a:rPr>
              <a:t>com o objetivo de efetivar a inclusão social dos indivíduos surdos</a:t>
            </a:r>
            <a:r>
              <a:rPr lang="pt-BR" sz="4600" i="1" dirty="0"/>
              <a:t>, </a:t>
            </a:r>
            <a:r>
              <a:rPr lang="pt-BR" sz="4600" b="1" i="1" dirty="0">
                <a:solidFill>
                  <a:srgbClr val="FF3399"/>
                </a:solidFill>
              </a:rPr>
              <a:t>haja vista que a escola é a máquina socializadora do Estado</a:t>
            </a:r>
            <a:r>
              <a:rPr lang="pt-BR" sz="4600" i="1" dirty="0"/>
              <a:t>. Ademais, a escola deve preparar surdos e ouvintes para a convivência harmoniosa, com a introdução de aulas de Libras na grade curricular, a fim de uniformizar o laço social e, também, cumprir com a máxima de Nelson Mandela que constitui a educação como segredo para transformar o mundo. Poder-se-á, assim, visar a uma educação, de fato, inclusiva no Brasil.</a:t>
            </a:r>
            <a:endParaRPr lang="en-US" sz="4600" dirty="0"/>
          </a:p>
          <a:p>
            <a:pPr marL="0" indent="0" algn="r">
              <a:buNone/>
            </a:pPr>
            <a:r>
              <a:rPr lang="pt-BR" sz="1800" i="1" dirty="0"/>
              <a:t>Trecho de uma redação nota 1000 no Enem 2017. Disponível em: &lt; https://g1.globo.com/educacao/noticia/leia-redacoes-nota-mil-do-enem-2017.ghtml &gt; Acesso em: 22jun. 2018</a:t>
            </a:r>
            <a:endParaRPr lang="en-US" sz="1800" dirty="0"/>
          </a:p>
          <a:p>
            <a:endParaRPr lang="en-US" dirty="0"/>
          </a:p>
        </p:txBody>
      </p:sp>
    </p:spTree>
    <p:extLst>
      <p:ext uri="{BB962C8B-B14F-4D97-AF65-F5344CB8AC3E}">
        <p14:creationId xmlns:p14="http://schemas.microsoft.com/office/powerpoint/2010/main" val="2011487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Nota 1000 no Enem 2017</a:t>
            </a:r>
            <a:endParaRPr lang="en-US" dirty="0"/>
          </a:p>
        </p:txBody>
      </p:sp>
      <p:sp>
        <p:nvSpPr>
          <p:cNvPr id="3" name="Espaço Reservado para Conteúdo 2"/>
          <p:cNvSpPr>
            <a:spLocks noGrp="1"/>
          </p:cNvSpPr>
          <p:nvPr>
            <p:ph idx="1"/>
          </p:nvPr>
        </p:nvSpPr>
        <p:spPr/>
        <p:txBody>
          <a:bodyPr/>
          <a:lstStyle/>
          <a:p>
            <a:pPr marL="0" indent="0" algn="just">
              <a:buNone/>
            </a:pPr>
            <a:r>
              <a:rPr lang="pt-BR" i="1" dirty="0" smtClean="0"/>
              <a:t>          A </a:t>
            </a:r>
            <a:r>
              <a:rPr lang="pt-BR" i="1" dirty="0"/>
              <a:t>formação educacional de surdos encontra, no Brasil, uma série de empecilhos. Essa tese pode ser comprovada por meio de dados divulgados pelo Inep, os quais apontam que o número de surdos matriculados em instituições de educação básica tem diminuído ao longo dos últimos anos. Nesse sentido, algo deve ser feito para alterar essa situação, uma vez que milhares de surdos de todo o país têm o seu direito à educação vilipendiado, confrontando, portanto, a Constituição Cidadã de 1988, que assegura a educação como um direito social de todo o cidadão brasileiro.</a:t>
            </a:r>
            <a:endParaRPr lang="en-US" dirty="0"/>
          </a:p>
          <a:p>
            <a:endParaRPr lang="en-US" dirty="0"/>
          </a:p>
        </p:txBody>
      </p:sp>
    </p:spTree>
    <p:extLst>
      <p:ext uri="{BB962C8B-B14F-4D97-AF65-F5344CB8AC3E}">
        <p14:creationId xmlns:p14="http://schemas.microsoft.com/office/powerpoint/2010/main" val="3758859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pPr marL="0" indent="0" algn="just">
              <a:buNone/>
            </a:pPr>
            <a:r>
              <a:rPr lang="pt-BR" i="1" dirty="0" smtClean="0"/>
              <a:t>	Em </a:t>
            </a:r>
            <a:r>
              <a:rPr lang="pt-BR" i="1" dirty="0"/>
              <a:t>primeira análise, o descaso estatal com a formação educacional de deficientes auditivos mostra-se como um dos desafios à consolidação dessa formação. Isso porque poucos recursos são destinados pelo Estado à construção de escolas especializadas na educação de pessoas surdas, bem como à capacitação de profissionais para atenderem às necessidades especiais desses alunos. Ademais, poucas escolas são adeptas do uso de libras, segunda língua oficial do Brasil, a qual é primordial para a inclusão de alunos surdos em instituições de ensino. Dessa forma, a negligência do Estado, ao investir minimante na educação de pessoas especiais, dificulta a universalização desse direito social tão importante.</a:t>
            </a:r>
            <a:endParaRPr lang="en-US" dirty="0"/>
          </a:p>
          <a:p>
            <a:endParaRPr lang="en-US" dirty="0"/>
          </a:p>
        </p:txBody>
      </p:sp>
    </p:spTree>
    <p:extLst>
      <p:ext uri="{BB962C8B-B14F-4D97-AF65-F5344CB8AC3E}">
        <p14:creationId xmlns:p14="http://schemas.microsoft.com/office/powerpoint/2010/main" val="2420545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normAutofit fontScale="92500" lnSpcReduction="10000"/>
          </a:bodyPr>
          <a:lstStyle/>
          <a:p>
            <a:pPr marL="0" indent="0" algn="just">
              <a:buNone/>
            </a:pPr>
            <a:r>
              <a:rPr lang="pt-BR" i="1" dirty="0" smtClean="0"/>
              <a:t>	Em </a:t>
            </a:r>
            <a:r>
              <a:rPr lang="pt-BR" i="1" dirty="0"/>
              <a:t>segunda análise, o preconceito da sociedade com os deficientes apresenta-se como outro fator preponderante para a dificuldade na efetivação da educação de pessoas surdas. Essa forma de preconceito não é algo recente na história da humanidade: ainda no Império Romano, crianças deficientes eram sentenciadas à morte, sendo jogadas de penhascos. O preconceito ao deficiente auditivo, no entanto, reverbera na sociedade atual, calcada na ética </a:t>
            </a:r>
            <a:r>
              <a:rPr lang="pt-BR" i="1" dirty="0" err="1"/>
              <a:t>dilitarista</a:t>
            </a:r>
            <a:r>
              <a:rPr lang="pt-BR" i="1" dirty="0"/>
              <a:t>, que considera inútil pessoas que, aparentemente menos capacitadas, têm pouca serventia à comunidade, como é caso de surdos. Os deficientes auditivos, desse modo, são muitas vezes vistos como pessoas de menor capacidade intelectual, sendo excluídos pelos demais, o que dificulta aos surdos não somente o acesso à educação, mas também à posterior entrada no mercado de trabalho.</a:t>
            </a:r>
            <a:endParaRPr lang="en-US" dirty="0"/>
          </a:p>
        </p:txBody>
      </p:sp>
    </p:spTree>
    <p:extLst>
      <p:ext uri="{BB962C8B-B14F-4D97-AF65-F5344CB8AC3E}">
        <p14:creationId xmlns:p14="http://schemas.microsoft.com/office/powerpoint/2010/main" val="3066492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normAutofit fontScale="92500" lnSpcReduction="20000"/>
          </a:bodyPr>
          <a:lstStyle/>
          <a:p>
            <a:pPr marL="0" indent="0" algn="just">
              <a:buNone/>
            </a:pPr>
            <a:r>
              <a:rPr lang="pt-BR" i="1" dirty="0" smtClean="0"/>
              <a:t>	Nesse </a:t>
            </a:r>
            <a:r>
              <a:rPr lang="pt-BR" i="1" dirty="0"/>
              <a:t>sentido, urge que o Estado, por meio de envio de recursos ao Ministério da Educação, promova a construção de escolas especializadas em deficientes auditivos e a capacitação de profissionais para atuarem não apenas nessas escolas, mas em instituições de ensino comuns também, objetivando a ampliação do acesso à educação aos surdos, assegurando a estes, por fim, o acesso a um direito garantido constitucionalmente. Outrossim, ONGs devem promover, através da mídia, campanhas que conscientizem a população acerca da importância do deficiente auditivo para a sociedade, enfatizando em mostrar a capacidade cognitiva e intelectual do surdo, o qual seria capaz de participar da população economicamente ativa (PEA), como fosse concedido a este o direito à educação e à equidade de tratamento, por meio da difusão do uso de libras. Dessa forma, o Brasil poderia superar os desafios à consolidação da formação educacional de surdos</a:t>
            </a:r>
            <a:r>
              <a:rPr lang="pt-BR" i="1" dirty="0" smtClean="0"/>
              <a:t>.</a:t>
            </a:r>
            <a:endParaRPr lang="en-US" u="sng" dirty="0"/>
          </a:p>
          <a:p>
            <a:pPr marL="0" indent="0" algn="r">
              <a:buNone/>
            </a:pPr>
            <a:r>
              <a:rPr lang="pt-BR" sz="1200" dirty="0" smtClean="0"/>
              <a:t>Disponível em: &lt;https://g1.globo.com/educacao/noticia/leia-redacoes-nota-mil-do-enem-2017.ghtml&gt; Acesso em: 16 jun. 2018</a:t>
            </a:r>
            <a:endParaRPr lang="en-US" sz="1200" dirty="0"/>
          </a:p>
          <a:p>
            <a:endParaRPr lang="en-US" dirty="0"/>
          </a:p>
        </p:txBody>
      </p:sp>
    </p:spTree>
    <p:extLst>
      <p:ext uri="{BB962C8B-B14F-4D97-AF65-F5344CB8AC3E}">
        <p14:creationId xmlns:p14="http://schemas.microsoft.com/office/powerpoint/2010/main" val="769098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 name="Espaço Reservado para Conteúdo 4"/>
          <p:cNvPicPr>
            <a:picLocks noGrp="1" noChangeAspect="1"/>
          </p:cNvPicPr>
          <p:nvPr>
            <p:ph idx="1"/>
          </p:nvPr>
        </p:nvPicPr>
        <p:blipFill>
          <a:blip r:embed="rId2"/>
          <a:stretch>
            <a:fillRect/>
          </a:stretch>
        </p:blipFill>
        <p:spPr>
          <a:xfrm>
            <a:off x="773184" y="2673464"/>
            <a:ext cx="10442683" cy="3629129"/>
          </a:xfrm>
          <a:prstGeom prst="rect">
            <a:avLst/>
          </a:prstGeom>
        </p:spPr>
      </p:pic>
      <p:pic>
        <p:nvPicPr>
          <p:cNvPr id="4" name="Imagem 3"/>
          <p:cNvPicPr>
            <a:picLocks noChangeAspect="1"/>
          </p:cNvPicPr>
          <p:nvPr/>
        </p:nvPicPr>
        <p:blipFill>
          <a:blip r:embed="rId3"/>
          <a:stretch>
            <a:fillRect/>
          </a:stretch>
        </p:blipFill>
        <p:spPr>
          <a:xfrm>
            <a:off x="838200" y="365125"/>
            <a:ext cx="10053003" cy="2308340"/>
          </a:xfrm>
          <a:prstGeom prst="rect">
            <a:avLst/>
          </a:prstGeom>
        </p:spPr>
      </p:pic>
    </p:spTree>
    <p:extLst>
      <p:ext uri="{BB962C8B-B14F-4D97-AF65-F5344CB8AC3E}">
        <p14:creationId xmlns:p14="http://schemas.microsoft.com/office/powerpoint/2010/main" val="2980228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4" name="Espaço Reservado para Conteúdo 3"/>
          <p:cNvPicPr>
            <a:picLocks noGrp="1" noChangeAspect="1"/>
          </p:cNvPicPr>
          <p:nvPr>
            <p:ph idx="1"/>
          </p:nvPr>
        </p:nvPicPr>
        <p:blipFill>
          <a:blip r:embed="rId2"/>
          <a:stretch>
            <a:fillRect/>
          </a:stretch>
        </p:blipFill>
        <p:spPr>
          <a:xfrm>
            <a:off x="1229150" y="365125"/>
            <a:ext cx="9733700" cy="3575369"/>
          </a:xfrm>
          <a:prstGeom prst="rect">
            <a:avLst/>
          </a:prstGeom>
        </p:spPr>
      </p:pic>
      <p:pic>
        <p:nvPicPr>
          <p:cNvPr id="5" name="Imagem 4"/>
          <p:cNvPicPr>
            <a:picLocks noChangeAspect="1"/>
          </p:cNvPicPr>
          <p:nvPr/>
        </p:nvPicPr>
        <p:blipFill>
          <a:blip r:embed="rId3"/>
          <a:stretch>
            <a:fillRect/>
          </a:stretch>
        </p:blipFill>
        <p:spPr>
          <a:xfrm>
            <a:off x="949125" y="4183349"/>
            <a:ext cx="10771826" cy="2297650"/>
          </a:xfrm>
          <a:prstGeom prst="rect">
            <a:avLst/>
          </a:prstGeom>
        </p:spPr>
      </p:pic>
    </p:spTree>
    <p:extLst>
      <p:ext uri="{BB962C8B-B14F-4D97-AF65-F5344CB8AC3E}">
        <p14:creationId xmlns:p14="http://schemas.microsoft.com/office/powerpoint/2010/main" val="742070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1049081" y="2037144"/>
            <a:ext cx="10263784" cy="1585731"/>
          </a:xfrm>
          <a:prstGeom prst="rect">
            <a:avLst/>
          </a:prstGeom>
        </p:spPr>
      </p:pic>
      <p:sp>
        <p:nvSpPr>
          <p:cNvPr id="2" name="Título 1"/>
          <p:cNvSpPr>
            <a:spLocks noGrp="1"/>
          </p:cNvSpPr>
          <p:nvPr>
            <p:ph type="title"/>
          </p:nvPr>
        </p:nvSpPr>
        <p:spPr/>
        <p:txBody>
          <a:bodyPr/>
          <a:lstStyle/>
          <a:p>
            <a:endParaRPr lang="en-US" dirty="0"/>
          </a:p>
        </p:txBody>
      </p:sp>
      <p:sp>
        <p:nvSpPr>
          <p:cNvPr id="5" name="Espaço Reservado para Conteúdo 4"/>
          <p:cNvSpPr>
            <a:spLocks noGrp="1"/>
          </p:cNvSpPr>
          <p:nvPr>
            <p:ph idx="1"/>
          </p:nvPr>
        </p:nvSpPr>
        <p:spPr/>
        <p:txBody>
          <a:bodyPr/>
          <a:lstStyle/>
          <a:p>
            <a:endParaRPr lang="en-US" dirty="0"/>
          </a:p>
        </p:txBody>
      </p:sp>
    </p:spTree>
    <p:extLst>
      <p:ext uri="{BB962C8B-B14F-4D97-AF65-F5344CB8AC3E}">
        <p14:creationId xmlns:p14="http://schemas.microsoft.com/office/powerpoint/2010/main" val="1513000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n-US" b="1" dirty="0" smtClean="0"/>
              <a:t> </a:t>
            </a:r>
            <a:r>
              <a:rPr lang="en-US" sz="4000" b="1" dirty="0" err="1" smtClean="0">
                <a:latin typeface="+mn-lt"/>
              </a:rPr>
              <a:t>Competência</a:t>
            </a:r>
            <a:r>
              <a:rPr lang="en-US" sz="4000" b="1" dirty="0" smtClean="0">
                <a:latin typeface="+mn-lt"/>
              </a:rPr>
              <a:t> 1</a:t>
            </a:r>
            <a:r>
              <a:rPr lang="en-US" sz="4000" dirty="0" smtClean="0">
                <a:latin typeface="+mn-lt"/>
              </a:rPr>
              <a:t/>
            </a:r>
            <a:br>
              <a:rPr lang="en-US" sz="4000" dirty="0" smtClean="0">
                <a:latin typeface="+mn-lt"/>
              </a:rPr>
            </a:br>
            <a:r>
              <a:rPr lang="pt-BR" sz="3600" b="1" dirty="0" smtClean="0">
                <a:latin typeface="+mn-lt"/>
              </a:rPr>
              <a:t>Demonstrar domínio da modalidade escrita formal da língua portuguesa</a:t>
            </a:r>
            <a:endParaRPr lang="en-US" sz="3600" dirty="0">
              <a:latin typeface="+mn-lt"/>
            </a:endParaRPr>
          </a:p>
        </p:txBody>
      </p:sp>
      <p:pic>
        <p:nvPicPr>
          <p:cNvPr id="4" name="Espaço Reservado para Conteúdo 6"/>
          <p:cNvPicPr>
            <a:picLocks noGrp="1"/>
          </p:cNvPicPr>
          <p:nvPr>
            <p:ph idx="1"/>
          </p:nvPr>
        </p:nvPicPr>
        <p:blipFill rotWithShape="1">
          <a:blip r:embed="rId2"/>
          <a:srcRect l="11136" t="18382" r="19160" b="18492"/>
          <a:stretch/>
        </p:blipFill>
        <p:spPr bwMode="auto">
          <a:xfrm>
            <a:off x="1823011" y="1799868"/>
            <a:ext cx="9072516" cy="45236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810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800" b="1" dirty="0">
                <a:latin typeface="+mn-lt"/>
              </a:rPr>
              <a:t>Competência 2</a:t>
            </a:r>
            <a:r>
              <a:rPr lang="en-US" sz="2800" dirty="0">
                <a:latin typeface="+mn-lt"/>
              </a:rPr>
              <a:t/>
            </a:r>
            <a:br>
              <a:rPr lang="en-US" sz="2800" dirty="0">
                <a:latin typeface="+mn-lt"/>
              </a:rPr>
            </a:br>
            <a:r>
              <a:rPr lang="pt-BR" sz="2800" b="1" dirty="0">
                <a:latin typeface="+mn-lt"/>
              </a:rPr>
              <a:t>Compreender a proposta de redação e aplicar conceitos das várias áreas </a:t>
            </a:r>
            <a:r>
              <a:rPr lang="pt-BR" sz="2800" b="1" dirty="0" smtClean="0">
                <a:latin typeface="+mn-lt"/>
              </a:rPr>
              <a:t>de</a:t>
            </a:r>
            <a:r>
              <a:rPr lang="en-US" sz="2800" dirty="0" smtClean="0">
                <a:latin typeface="+mn-lt"/>
              </a:rPr>
              <a:t> </a:t>
            </a:r>
            <a:r>
              <a:rPr lang="pt-BR" sz="2800" b="1" dirty="0" smtClean="0">
                <a:latin typeface="+mn-lt"/>
              </a:rPr>
              <a:t>conhecimento </a:t>
            </a:r>
            <a:r>
              <a:rPr lang="pt-BR" sz="2800" b="1" dirty="0">
                <a:latin typeface="+mn-lt"/>
              </a:rPr>
              <a:t>para desenvolver o tema, dentro dos limites estruturais do </a:t>
            </a:r>
            <a:r>
              <a:rPr lang="pt-BR" sz="2800" b="1" dirty="0" smtClean="0">
                <a:latin typeface="+mn-lt"/>
              </a:rPr>
              <a:t>texto</a:t>
            </a:r>
            <a:r>
              <a:rPr lang="en-US" sz="2800" dirty="0" smtClean="0">
                <a:latin typeface="+mn-lt"/>
              </a:rPr>
              <a:t> </a:t>
            </a:r>
            <a:r>
              <a:rPr lang="en-US" sz="2800" b="1" dirty="0" err="1" smtClean="0">
                <a:latin typeface="+mn-lt"/>
              </a:rPr>
              <a:t>dissertativo-argumentativo</a:t>
            </a:r>
            <a:r>
              <a:rPr lang="en-US" sz="2800" b="1" dirty="0" smtClean="0">
                <a:latin typeface="+mn-lt"/>
              </a:rPr>
              <a:t> </a:t>
            </a:r>
            <a:r>
              <a:rPr lang="en-US" sz="2800" b="1" dirty="0" err="1">
                <a:latin typeface="+mn-lt"/>
              </a:rPr>
              <a:t>em</a:t>
            </a:r>
            <a:r>
              <a:rPr lang="en-US" sz="2800" b="1" dirty="0">
                <a:latin typeface="+mn-lt"/>
              </a:rPr>
              <a:t> </a:t>
            </a:r>
            <a:r>
              <a:rPr lang="en-US" sz="2800" b="1" dirty="0" err="1">
                <a:latin typeface="+mn-lt"/>
              </a:rPr>
              <a:t>prosa</a:t>
            </a:r>
            <a:endParaRPr lang="en-US" sz="2800" dirty="0">
              <a:latin typeface="+mn-lt"/>
            </a:endParaRPr>
          </a:p>
        </p:txBody>
      </p:sp>
      <p:sp>
        <p:nvSpPr>
          <p:cNvPr id="3" name="Espaço Reservado para Conteúdo 2"/>
          <p:cNvSpPr>
            <a:spLocks noGrp="1"/>
          </p:cNvSpPr>
          <p:nvPr>
            <p:ph idx="1"/>
          </p:nvPr>
        </p:nvSpPr>
        <p:spPr/>
        <p:txBody>
          <a:bodyPr/>
          <a:lstStyle/>
          <a:p>
            <a:endParaRPr lang="en-US" dirty="0"/>
          </a:p>
        </p:txBody>
      </p:sp>
      <p:pic>
        <p:nvPicPr>
          <p:cNvPr id="4" name="Imagem 3"/>
          <p:cNvPicPr/>
          <p:nvPr/>
        </p:nvPicPr>
        <p:blipFill rotWithShape="1">
          <a:blip r:embed="rId2"/>
          <a:srcRect l="13433" t="20629" r="16523" b="14623"/>
          <a:stretch/>
        </p:blipFill>
        <p:spPr bwMode="auto">
          <a:xfrm>
            <a:off x="1533657" y="2004210"/>
            <a:ext cx="9310350" cy="45977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4195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sp>
        <p:nvSpPr>
          <p:cNvPr id="3" name="Espaço Reservado para Conteúdo 2"/>
          <p:cNvSpPr>
            <a:spLocks noGrp="1"/>
          </p:cNvSpPr>
          <p:nvPr>
            <p:ph idx="1"/>
          </p:nvPr>
        </p:nvSpPr>
        <p:spPr/>
        <p:txBody>
          <a:bodyPr/>
          <a:lstStyle/>
          <a:p>
            <a:endParaRPr lang="en-US"/>
          </a:p>
        </p:txBody>
      </p:sp>
      <p:pic>
        <p:nvPicPr>
          <p:cNvPr id="4" name="Imagem 3"/>
          <p:cNvPicPr>
            <a:picLocks noChangeAspect="1"/>
          </p:cNvPicPr>
          <p:nvPr/>
        </p:nvPicPr>
        <p:blipFill>
          <a:blip r:embed="rId2">
            <a:lum bright="-7000" contrast="30000"/>
          </a:blip>
          <a:stretch>
            <a:fillRect/>
          </a:stretch>
        </p:blipFill>
        <p:spPr>
          <a:xfrm>
            <a:off x="1059542" y="217714"/>
            <a:ext cx="10294257" cy="6444343"/>
          </a:xfrm>
          <a:prstGeom prst="rect">
            <a:avLst/>
          </a:prstGeom>
          <a:effectLst>
            <a:glow>
              <a:schemeClr val="accent1">
                <a:alpha val="68000"/>
              </a:schemeClr>
            </a:glow>
            <a:outerShdw blurRad="25400" dir="5400000" algn="ctr" rotWithShape="0">
              <a:srgbClr val="000000">
                <a:alpha val="43137"/>
              </a:srgbClr>
            </a:outerShdw>
          </a:effectLst>
        </p:spPr>
      </p:pic>
    </p:spTree>
    <p:extLst>
      <p:ext uri="{BB962C8B-B14F-4D97-AF65-F5344CB8AC3E}">
        <p14:creationId xmlns:p14="http://schemas.microsoft.com/office/powerpoint/2010/main" val="3656299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dirty="0"/>
          </a:p>
        </p:txBody>
      </p:sp>
      <p:sp>
        <p:nvSpPr>
          <p:cNvPr id="3" name="Espaço Reservado para Conteúdo 2"/>
          <p:cNvSpPr>
            <a:spLocks noGrp="1"/>
          </p:cNvSpPr>
          <p:nvPr>
            <p:ph idx="1"/>
          </p:nvPr>
        </p:nvSpPr>
        <p:spPr/>
        <p:txBody>
          <a:bodyPr/>
          <a:lstStyle/>
          <a:p>
            <a:endParaRPr lang="en-US"/>
          </a:p>
        </p:txBody>
      </p:sp>
      <p:pic>
        <p:nvPicPr>
          <p:cNvPr id="4" name="Imagem 3"/>
          <p:cNvPicPr>
            <a:picLocks noChangeAspect="1"/>
          </p:cNvPicPr>
          <p:nvPr/>
        </p:nvPicPr>
        <p:blipFill>
          <a:blip r:embed="rId2">
            <a:lum bright="-7000" contrast="21000"/>
          </a:blip>
          <a:stretch>
            <a:fillRect/>
          </a:stretch>
        </p:blipFill>
        <p:spPr>
          <a:xfrm>
            <a:off x="1245332" y="263527"/>
            <a:ext cx="9513129" cy="6180815"/>
          </a:xfrm>
          <a:prstGeom prst="rect">
            <a:avLst/>
          </a:prstGeom>
        </p:spPr>
      </p:pic>
    </p:spTree>
    <p:extLst>
      <p:ext uri="{BB962C8B-B14F-4D97-AF65-F5344CB8AC3E}">
        <p14:creationId xmlns:p14="http://schemas.microsoft.com/office/powerpoint/2010/main" val="2672185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690</Words>
  <Application>Microsoft Office PowerPoint</Application>
  <PresentationFormat>Widescreen</PresentationFormat>
  <Paragraphs>59</Paragraphs>
  <Slides>25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25</vt:i4>
      </vt:variant>
    </vt:vector>
  </HeadingPairs>
  <TitlesOfParts>
    <vt:vector size="29" baseType="lpstr">
      <vt:lpstr>Arial</vt:lpstr>
      <vt:lpstr>Calibri</vt:lpstr>
      <vt:lpstr>Calibri Light</vt:lpstr>
      <vt:lpstr>Tema do Office</vt:lpstr>
      <vt:lpstr>ENEM: RECORTE TEMÁTICO, TEXTOS MOTIVADORES, MATRIZ DE CORREÇÃO, COMPETÊNCIAS.</vt:lpstr>
      <vt:lpstr>RECORTE TEMÁTICO</vt:lpstr>
      <vt:lpstr>Apresentação do PowerPoint</vt:lpstr>
      <vt:lpstr>Apresentação do PowerPoint</vt:lpstr>
      <vt:lpstr>Apresentação do PowerPoint</vt:lpstr>
      <vt:lpstr> Competência 1 Demonstrar domínio da modalidade escrita formal da língua portuguesa</vt:lpstr>
      <vt:lpstr>Competência 2 Compreender a proposta de redação e aplicar conceitos das várias áreas de conhecimento para desenvolver o tema, dentro dos limites estruturais do texto dissertativo-argumentativo em prosa</vt:lpstr>
      <vt:lpstr>Apresentação do PowerPoint</vt:lpstr>
      <vt:lpstr>Apresentação do PowerPoint</vt:lpstr>
      <vt:lpstr>REPERTÓRIO PESSOAL/LIMITAÇÃO AOS TEXTOS MOTIVADORES/ REPERTÓRIO SOCIOCULTURAL</vt:lpstr>
      <vt:lpstr>Competência 3 Selecionar, relacionar, organizar e interpretar informações, fatos, opiniões e argumentos em defesa de um ponto de vista </vt:lpstr>
      <vt:lpstr>PROJETO DE TEXTO E AUTORIA</vt:lpstr>
      <vt:lpstr>Competência 4 Demonstrar conhecimento dos mecanismos linguísticos necessários para a construção da argumentação </vt:lpstr>
      <vt:lpstr>Apresentação do PowerPoint</vt:lpstr>
      <vt:lpstr>Competência 5 Elaborar proposta de intervenção para o problema abordado, respeitando os Direitos Humanos </vt:lpstr>
      <vt:lpstr>Apresentação do PowerPoint</vt:lpstr>
      <vt:lpstr>Apresentação do PowerPoint</vt:lpstr>
      <vt:lpstr>Apresentação do PowerPoint</vt:lpstr>
      <vt:lpstr>Apresentação do PowerPoint</vt:lpstr>
      <vt:lpstr>Apresentação do PowerPoint</vt:lpstr>
      <vt:lpstr>Apresentação do PowerPoint</vt:lpstr>
      <vt:lpstr>Nota 1000 no Enem 2017</vt:lpstr>
      <vt:lpstr>Apresentação do PowerPoint</vt:lpstr>
      <vt:lpstr>Apresentação do PowerPoint</vt:lpstr>
      <vt:lpstr>Apresentação do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ENEM: RECORTE TEMÁTICO, TEXTOS MOTIVADORES, MATRIZ DE CORREÇÃO, COMPETÊNCIAS.</dc:title>
  <dc:creator>HP</dc:creator>
  <cp:lastModifiedBy>HP</cp:lastModifiedBy>
  <cp:revision>30</cp:revision>
  <dcterms:created xsi:type="dcterms:W3CDTF">2018-06-16T18:01:10Z</dcterms:created>
  <dcterms:modified xsi:type="dcterms:W3CDTF">2018-06-23T19:39:29Z</dcterms:modified>
</cp:coreProperties>
</file>