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Bertozzi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A43"/>
    <a:srgbClr val="1B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3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4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4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4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7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6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4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ABCA1AAB-F93D-46F7-9BE9-A856EC2F2712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11" name="Imagem 10" descr="Uma imagem contendo interior, parede, objeto, escuro&#10;&#10;Descrição gerada com alta confiança">
              <a:extLst>
                <a:ext uri="{FF2B5EF4-FFF2-40B4-BE49-F238E27FC236}">
                  <a16:creationId xmlns:a16="http://schemas.microsoft.com/office/drawing/2014/main" xmlns="" id="{EEB6CB6A-90C9-4402-8CD1-90B3FA20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4" r="9091" b="21609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338972D8-C23F-4434-9DEE-9594B60A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990" y="457200"/>
              <a:ext cx="6232021" cy="3425116"/>
            </a:xfrm>
            <a:prstGeom prst="rect">
              <a:avLst/>
            </a:prstGeom>
          </p:spPr>
        </p:pic>
      </p:grpSp>
      <p:sp>
        <p:nvSpPr>
          <p:cNvPr id="3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6B58509-61AE-4F34-AE01-101F6620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384" y="4514546"/>
            <a:ext cx="10918056" cy="1848476"/>
          </a:xfrm>
        </p:spPr>
        <p:txBody>
          <a:bodyPr>
            <a:normAutofit fontScale="85000" lnSpcReduction="20000"/>
          </a:bodyPr>
          <a:lstStyle/>
          <a:p>
            <a:r>
              <a:rPr lang="pt-BR" sz="5200" b="1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TERCEIRA ONDA FEMINISTA</a:t>
            </a:r>
            <a:endParaRPr lang="pt-BR" sz="52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r>
              <a:rPr lang="pt-BR" sz="2800" b="1" dirty="0">
                <a:solidFill>
                  <a:srgbClr val="1B2758"/>
                </a:solidFill>
                <a:latin typeface="Trajan Pro" panose="02020502050506020301" pitchFamily="18" charset="0"/>
              </a:rPr>
              <a:t>1990 em diante – AULA 4</a:t>
            </a:r>
          </a:p>
          <a:p>
            <a:endParaRPr lang="pt-BR" sz="2800" b="1" dirty="0" smtClean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pPr algn="r"/>
            <a:r>
              <a:rPr lang="pt-BR" sz="2800" b="1" dirty="0" smtClean="0">
                <a:solidFill>
                  <a:srgbClr val="1B2758"/>
                </a:solidFill>
                <a:latin typeface="Trajan Pro" panose="02020502050506020301" pitchFamily="18" charset="0"/>
              </a:rPr>
              <a:t>PROF</a:t>
            </a:r>
            <a:r>
              <a:rPr lang="pt-BR" sz="2800" b="1" dirty="0">
                <a:solidFill>
                  <a:srgbClr val="1B2758"/>
                </a:solidFill>
                <a:latin typeface="Trajan Pro" panose="02020502050506020301" pitchFamily="18" charset="0"/>
              </a:rPr>
              <a:t>: ANA CAROLINE CAMPAGNOLO</a:t>
            </a:r>
          </a:p>
        </p:txBody>
      </p:sp>
    </p:spTree>
    <p:extLst>
      <p:ext uri="{BB962C8B-B14F-4D97-AF65-F5344CB8AC3E}">
        <p14:creationId xmlns:p14="http://schemas.microsoft.com/office/powerpoint/2010/main" val="20616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INTRODUÇÃO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449705" y="1469036"/>
            <a:ext cx="11527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Olá,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Seja </a:t>
            </a:r>
            <a:r>
              <a:rPr lang="pt-BR" sz="2400" b="1" dirty="0">
                <a:latin typeface="CastleTLig" panose="020B0402040704020204" pitchFamily="34" charset="0"/>
              </a:rPr>
              <a:t>bem-vindo à aula número 4, sobre a “Terceira Onda Feminista”.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Nesta aula com a professora Ana Caroline </a:t>
            </a:r>
            <a:r>
              <a:rPr lang="pt-BR" sz="2400" b="1" dirty="0" err="1">
                <a:latin typeface="CastleTLig" panose="020B0402040704020204" pitchFamily="34" charset="0"/>
              </a:rPr>
              <a:t>Campagnolo</a:t>
            </a:r>
            <a:r>
              <a:rPr lang="pt-BR" sz="2400" b="1" dirty="0">
                <a:latin typeface="CastleTLig" panose="020B0402040704020204" pitchFamily="34" charset="0"/>
              </a:rPr>
              <a:t>, veremos como, a partir de 1990, o feminismo extrapola os supostos interesses da mulher ocidental e passa a questionar a própria consistência do “feminino”. Desafia as noções milenares da feminilidade, traz uma interpretação pós-estruturalista da sexualidade e do </a:t>
            </a:r>
            <a:r>
              <a:rPr lang="pt-BR" sz="2400" b="1" dirty="0" smtClean="0">
                <a:latin typeface="CastleTLig" panose="020B0402040704020204" pitchFamily="34" charset="0"/>
              </a:rPr>
              <a:t>gênero. Estudaremos a influência de nomes como Alfred </a:t>
            </a:r>
            <a:r>
              <a:rPr lang="pt-BR" sz="2400" b="1" dirty="0" err="1" smtClean="0">
                <a:latin typeface="CastleTLig" panose="020B0402040704020204" pitchFamily="34" charset="0"/>
              </a:rPr>
              <a:t>Kinsey</a:t>
            </a:r>
            <a:r>
              <a:rPr lang="pt-BR" sz="2400" b="1" dirty="0" smtClean="0">
                <a:latin typeface="CastleTLig" panose="020B0402040704020204" pitchFamily="34" charset="0"/>
              </a:rPr>
              <a:t> e Judith </a:t>
            </a:r>
            <a:r>
              <a:rPr lang="pt-BR" sz="2400" b="1" dirty="0" err="1" smtClean="0">
                <a:latin typeface="CastleTLig" panose="020B0402040704020204" pitchFamily="34" charset="0"/>
              </a:rPr>
              <a:t>Butler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  <a:r>
              <a:rPr lang="pt-BR" sz="2400" b="1" dirty="0" smtClean="0">
                <a:latin typeface="CastleTLig" panose="020B0402040704020204" pitchFamily="34" charset="0"/>
              </a:rPr>
              <a:t>no movimento feminista.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Vamos à aula!</a:t>
            </a:r>
          </a:p>
        </p:txBody>
      </p:sp>
    </p:spTree>
    <p:extLst>
      <p:ext uri="{BB962C8B-B14F-4D97-AF65-F5344CB8AC3E}">
        <p14:creationId xmlns:p14="http://schemas.microsoft.com/office/powerpoint/2010/main" val="12519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36815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 VIDEOAULA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602661" y="1414360"/>
            <a:ext cx="11205675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astleTLig" panose="020B0402040704020204" pitchFamily="34" charset="0"/>
              </a:rPr>
              <a:t>ASSISTA A VIDEOAULA:</a:t>
            </a:r>
          </a:p>
        </p:txBody>
      </p:sp>
      <p:pic>
        <p:nvPicPr>
          <p:cNvPr id="3" name="preview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8925" y="2295926"/>
            <a:ext cx="7806519" cy="43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EXERCÍCIO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32176" y="1546309"/>
            <a:ext cx="11527647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Sobre Alfred </a:t>
            </a:r>
            <a:r>
              <a:rPr lang="pt-BR" sz="2400" b="1" dirty="0" err="1" smtClean="0">
                <a:latin typeface="CastleTLig" panose="020B0402040704020204" pitchFamily="34" charset="0"/>
              </a:rPr>
              <a:t>Kinsey</a:t>
            </a:r>
            <a:r>
              <a:rPr lang="pt-BR" sz="2400" b="1" dirty="0" smtClean="0">
                <a:latin typeface="CastleTLig" panose="020B0402040704020204" pitchFamily="34" charset="0"/>
              </a:rPr>
              <a:t>, assinale a alternativa FALSA, ou seja, escolha a alternativa incorreta: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A – Foi um biólogo e sexólogo, realizava pesquisas sobre sexo envolvendo presidiários, prostitutas, relações adúlteras e até pedófilas. Chegou a defender relações incestuosas.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B </a:t>
            </a:r>
            <a:r>
              <a:rPr lang="pt-BR" sz="2400" b="1" dirty="0" smtClean="0">
                <a:latin typeface="CastleTLig" panose="020B0402040704020204" pitchFamily="34" charset="0"/>
              </a:rPr>
              <a:t>– Foi o fundador da ideologia de gênero, era amigo e patrocinador das obras de Judith </a:t>
            </a:r>
            <a:r>
              <a:rPr lang="pt-BR" sz="2400" b="1" dirty="0" err="1" smtClean="0">
                <a:latin typeface="CastleTLig" panose="020B0402040704020204" pitchFamily="34" charset="0"/>
              </a:rPr>
              <a:t>Bulter</a:t>
            </a:r>
            <a:r>
              <a:rPr lang="pt-BR" sz="2400" b="1" dirty="0" smtClean="0">
                <a:latin typeface="CastleTLig" panose="020B0402040704020204" pitchFamily="34" charset="0"/>
              </a:rPr>
              <a:t> nos anos 1990.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C – Escreveu duas obras polêmicas sobre o Comportamento Sexual dos Homens e das Mulheres e contava com o patrocínio da Fundação Rockefeller.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9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FÓRUM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32176" y="1559188"/>
            <a:ext cx="11488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Este fórum tem por </a:t>
            </a:r>
            <a:r>
              <a:rPr lang="pt-BR" sz="2400" b="1" dirty="0" smtClean="0">
                <a:latin typeface="CastleTLig" panose="020B0402040704020204" pitchFamily="34" charset="0"/>
              </a:rPr>
              <a:t>finalidade </a:t>
            </a:r>
            <a:r>
              <a:rPr lang="pt-BR" sz="2400" b="1" dirty="0">
                <a:latin typeface="CastleTLig" panose="020B0402040704020204" pitchFamily="34" charset="0"/>
              </a:rPr>
              <a:t>ajudá-lo </a:t>
            </a:r>
            <a:r>
              <a:rPr lang="pt-BR" sz="2400" b="1" dirty="0" smtClean="0">
                <a:latin typeface="CastleTLig" panose="020B0402040704020204" pitchFamily="34" charset="0"/>
              </a:rPr>
              <a:t>a fixar os conteúdos aprendidos, </a:t>
            </a:r>
            <a:r>
              <a:rPr lang="pt-BR" sz="2400" b="1" dirty="0">
                <a:latin typeface="CastleTLig" panose="020B0402040704020204" pitchFamily="34" charset="0"/>
              </a:rPr>
              <a:t>sendo assim, evitaremos discussões e vamos nos concentrar no crescimento do conhecimento.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	Após assistir essa </a:t>
            </a:r>
            <a:r>
              <a:rPr lang="pt-BR" sz="2400" b="1" dirty="0" smtClean="0">
                <a:latin typeface="CastleTLig" panose="020B0402040704020204" pitchFamily="34" charset="0"/>
              </a:rPr>
              <a:t>vídeo-aula </a:t>
            </a:r>
            <a:r>
              <a:rPr lang="pt-BR" sz="2400" b="1" dirty="0">
                <a:latin typeface="CastleTLig" panose="020B0402040704020204" pitchFamily="34" charset="0"/>
              </a:rPr>
              <a:t>e responder o </a:t>
            </a:r>
            <a:r>
              <a:rPr lang="pt-BR" sz="2400" b="1" dirty="0" smtClean="0">
                <a:latin typeface="CastleTLig" panose="020B0402040704020204" pitchFamily="34" charset="0"/>
              </a:rPr>
              <a:t>exercício, descreva resumidamente o que foi a Terceira Onda do Feminismo e quais eram as suas principais pautas: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252520"/>
            <a:ext cx="879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LEITURAS RECOMENDADAS   </a:t>
            </a:r>
            <a:endParaRPr lang="pt-BR" sz="40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32175" y="1472117"/>
            <a:ext cx="114885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stleTLig" panose="020B0402040704020204" pitchFamily="34" charset="0"/>
              </a:rPr>
              <a:t>SOBRE O PENSAMENTO FEMINISTA DA ÉPOCA, LEIA: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O </a:t>
            </a:r>
            <a:r>
              <a:rPr lang="pt-BR" sz="2400" b="1" dirty="0">
                <a:latin typeface="CastleTLig" panose="020B0402040704020204" pitchFamily="34" charset="0"/>
              </a:rPr>
              <a:t>Conto da Aia – Margaret </a:t>
            </a:r>
            <a:r>
              <a:rPr lang="pt-BR" sz="2400" b="1" dirty="0" err="1">
                <a:latin typeface="CastleTLig" panose="020B0402040704020204" pitchFamily="34" charset="0"/>
              </a:rPr>
              <a:t>Atwood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A Revolução Sexual – Wilhelm Reich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Problemas de Gênero – Judith </a:t>
            </a:r>
            <a:r>
              <a:rPr lang="pt-BR" sz="2400" b="1" dirty="0" err="1">
                <a:latin typeface="CastleTLig" panose="020B0402040704020204" pitchFamily="34" charset="0"/>
              </a:rPr>
              <a:t>Butler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Judith </a:t>
            </a:r>
            <a:r>
              <a:rPr lang="pt-BR" sz="2400" b="1" dirty="0" err="1">
                <a:latin typeface="CastleTLig" panose="020B0402040704020204" pitchFamily="34" charset="0"/>
              </a:rPr>
              <a:t>Butler</a:t>
            </a:r>
            <a:r>
              <a:rPr lang="pt-BR" sz="2400" b="1" dirty="0">
                <a:latin typeface="CastleTLig" panose="020B0402040704020204" pitchFamily="34" charset="0"/>
              </a:rPr>
              <a:t> e a Teoria </a:t>
            </a:r>
            <a:r>
              <a:rPr lang="pt-BR" sz="2400" b="1" dirty="0" err="1">
                <a:latin typeface="CastleTLig" panose="020B0402040704020204" pitchFamily="34" charset="0"/>
              </a:rPr>
              <a:t>Queer</a:t>
            </a:r>
            <a:r>
              <a:rPr lang="pt-BR" sz="2400" b="1" dirty="0">
                <a:latin typeface="CastleTLig" panose="020B0402040704020204" pitchFamily="34" charset="0"/>
              </a:rPr>
              <a:t> – Sara </a:t>
            </a:r>
            <a:r>
              <a:rPr lang="pt-BR" sz="2400" b="1" dirty="0" err="1">
                <a:latin typeface="CastleTLig" panose="020B0402040704020204" pitchFamily="34" charset="0"/>
              </a:rPr>
              <a:t>Salih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Teoria </a:t>
            </a:r>
            <a:r>
              <a:rPr lang="pt-BR" sz="2400" b="1" dirty="0" err="1">
                <a:latin typeface="CastleTLig" panose="020B0402040704020204" pitchFamily="34" charset="0"/>
              </a:rPr>
              <a:t>Queer</a:t>
            </a:r>
            <a:r>
              <a:rPr lang="pt-BR" sz="2400" b="1" dirty="0">
                <a:latin typeface="CastleTLig" panose="020B0402040704020204" pitchFamily="34" charset="0"/>
              </a:rPr>
              <a:t> – Richard </a:t>
            </a:r>
            <a:r>
              <a:rPr lang="pt-BR" sz="2400" b="1" dirty="0" err="1">
                <a:latin typeface="CastleTLig" panose="020B0402040704020204" pitchFamily="34" charset="0"/>
              </a:rPr>
              <a:t>Miskolci</a:t>
            </a:r>
            <a:endParaRPr lang="pt-BR" sz="2400" b="1" dirty="0">
              <a:latin typeface="CastleTLig" panose="020B0402040704020204" pitchFamily="34" charset="0"/>
            </a:endParaRPr>
          </a:p>
          <a:p>
            <a:r>
              <a:rPr lang="pt-BR" sz="2400" b="1" dirty="0" smtClean="0">
                <a:latin typeface="CastleTLig" panose="020B0402040704020204" pitchFamily="34" charset="0"/>
              </a:rPr>
              <a:t>LIVROS DE CONRAPONTO: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A Revolução Sexual Americana – </a:t>
            </a:r>
            <a:r>
              <a:rPr lang="pt-BR" sz="2400" b="1" dirty="0" err="1">
                <a:latin typeface="CastleTLig" panose="020B0402040704020204" pitchFamily="34" charset="0"/>
              </a:rPr>
              <a:t>Pitirim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  <a:r>
              <a:rPr lang="pt-BR" sz="2400" b="1" dirty="0" err="1">
                <a:latin typeface="CastleTLig" panose="020B0402040704020204" pitchFamily="34" charset="0"/>
              </a:rPr>
              <a:t>Sorokin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Famílias em perigo – Marisa Lobo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A ideologia de gênero na educação – Marisa Lobo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O Outro Lado do Feminismo – Suzanne </a:t>
            </a:r>
            <a:r>
              <a:rPr lang="pt-BR" sz="2400" b="1" dirty="0" err="1">
                <a:latin typeface="CastleTLig" panose="020B0402040704020204" pitchFamily="34" charset="0"/>
              </a:rPr>
              <a:t>Venker</a:t>
            </a:r>
            <a:endParaRPr lang="pt-BR" sz="2400" b="1" dirty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93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CONCLUSÃO 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51726" y="1490681"/>
            <a:ext cx="1148854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CastleTLig" panose="020B0402040704020204" pitchFamily="34" charset="0"/>
              </a:rPr>
              <a:t>	Essa aula com Ana Caroline </a:t>
            </a:r>
            <a:r>
              <a:rPr lang="pt-BR" sz="2300" b="1" dirty="0" err="1">
                <a:latin typeface="CastleTLig" panose="020B0402040704020204" pitchFamily="34" charset="0"/>
              </a:rPr>
              <a:t>Campagnolo</a:t>
            </a:r>
            <a:r>
              <a:rPr lang="pt-BR" sz="2300" b="1" dirty="0">
                <a:latin typeface="CastleTLig" panose="020B0402040704020204" pitchFamily="34" charset="0"/>
              </a:rPr>
              <a:t> teve como ênfase </a:t>
            </a:r>
            <a:r>
              <a:rPr lang="pt-BR" sz="2300" b="1" dirty="0" smtClean="0">
                <a:latin typeface="CastleTLig" panose="020B0402040704020204" pitchFamily="34" charset="0"/>
              </a:rPr>
              <a:t>a </a:t>
            </a:r>
            <a:r>
              <a:rPr lang="pt-BR" sz="2300" b="1" dirty="0">
                <a:latin typeface="CastleTLig" panose="020B0402040704020204" pitchFamily="34" charset="0"/>
              </a:rPr>
              <a:t>micropolítica e teoria </a:t>
            </a:r>
            <a:r>
              <a:rPr lang="pt-BR" sz="2300" b="1" dirty="0" err="1">
                <a:latin typeface="CastleTLig" panose="020B0402040704020204" pitchFamily="34" charset="0"/>
              </a:rPr>
              <a:t>queer</a:t>
            </a:r>
            <a:r>
              <a:rPr lang="pt-BR" sz="2300" b="1" dirty="0">
                <a:latin typeface="CastleTLig" panose="020B0402040704020204" pitchFamily="34" charset="0"/>
              </a:rPr>
              <a:t> </a:t>
            </a:r>
            <a:r>
              <a:rPr lang="pt-BR" sz="2300" b="1" dirty="0" smtClean="0">
                <a:latin typeface="CastleTLig" panose="020B0402040704020204" pitchFamily="34" charset="0"/>
              </a:rPr>
              <a:t>que são </a:t>
            </a:r>
            <a:r>
              <a:rPr lang="pt-BR" sz="2300" b="1" dirty="0">
                <a:latin typeface="CastleTLig" panose="020B0402040704020204" pitchFamily="34" charset="0"/>
              </a:rPr>
              <a:t>inseridas nas pautas do movimento. </a:t>
            </a:r>
            <a:r>
              <a:rPr lang="pt-BR" sz="2300" b="1" dirty="0" smtClean="0">
                <a:latin typeface="CastleTLig" panose="020B0402040704020204" pitchFamily="34" charset="0"/>
              </a:rPr>
              <a:t>A </a:t>
            </a:r>
            <a:r>
              <a:rPr lang="pt-BR" sz="2300" b="1" dirty="0">
                <a:latin typeface="CastleTLig" panose="020B0402040704020204" pitchFamily="34" charset="0"/>
              </a:rPr>
              <a:t>figura central </a:t>
            </a:r>
            <a:r>
              <a:rPr lang="pt-BR" sz="2300" b="1" dirty="0" smtClean="0">
                <a:latin typeface="CastleTLig" panose="020B0402040704020204" pitchFamily="34" charset="0"/>
              </a:rPr>
              <a:t>na questões </a:t>
            </a:r>
            <a:r>
              <a:rPr lang="pt-BR" sz="2300" b="1" dirty="0">
                <a:latin typeface="CastleTLig" panose="020B0402040704020204" pitchFamily="34" charset="0"/>
              </a:rPr>
              <a:t>de gênero é Judith </a:t>
            </a:r>
            <a:r>
              <a:rPr lang="pt-BR" sz="2300" b="1" dirty="0" err="1">
                <a:latin typeface="CastleTLig" panose="020B0402040704020204" pitchFamily="34" charset="0"/>
              </a:rPr>
              <a:t>Butler</a:t>
            </a:r>
            <a:r>
              <a:rPr lang="pt-BR" sz="2300" b="1" dirty="0">
                <a:latin typeface="CastleTLig" panose="020B0402040704020204" pitchFamily="34" charset="0"/>
              </a:rPr>
              <a:t> (1956-</a:t>
            </a:r>
            <a:r>
              <a:rPr lang="pt-BR" sz="2300" b="1" dirty="0" smtClean="0">
                <a:latin typeface="CastleTLig" panose="020B0402040704020204" pitchFamily="34" charset="0"/>
              </a:rPr>
              <a:t>) e o nosso contraponto ficou </a:t>
            </a:r>
            <a:r>
              <a:rPr lang="pt-BR" sz="2300" b="1" dirty="0">
                <a:latin typeface="CastleTLig" panose="020B0402040704020204" pitchFamily="34" charset="0"/>
              </a:rPr>
              <a:t>a cargo da exposição </a:t>
            </a:r>
            <a:r>
              <a:rPr lang="pt-BR" sz="2300" b="1" dirty="0" smtClean="0">
                <a:latin typeface="CastleTLig" panose="020B0402040704020204" pitchFamily="34" charset="0"/>
              </a:rPr>
              <a:t>do caso de </a:t>
            </a:r>
            <a:r>
              <a:rPr lang="pt-BR" sz="2300" b="1" dirty="0">
                <a:latin typeface="CastleTLig" panose="020B0402040704020204" pitchFamily="34" charset="0"/>
              </a:rPr>
              <a:t>suicídio de “David </a:t>
            </a:r>
            <a:r>
              <a:rPr lang="pt-BR" sz="2300" b="1" dirty="0" err="1">
                <a:latin typeface="CastleTLig" panose="020B0402040704020204" pitchFamily="34" charset="0"/>
              </a:rPr>
              <a:t>Reimer</a:t>
            </a:r>
            <a:r>
              <a:rPr lang="pt-BR" sz="2300" b="1" dirty="0">
                <a:latin typeface="CastleTLig" panose="020B0402040704020204" pitchFamily="34" charset="0"/>
              </a:rPr>
              <a:t>”. </a:t>
            </a:r>
            <a:r>
              <a:rPr lang="pt-BR" sz="2300" b="1" dirty="0" smtClean="0">
                <a:latin typeface="CastleTLig" panose="020B0402040704020204" pitchFamily="34" charset="0"/>
              </a:rPr>
              <a:t>Com o livro “O </a:t>
            </a:r>
            <a:r>
              <a:rPr lang="pt-BR" sz="2300" b="1" dirty="0">
                <a:latin typeface="CastleTLig" panose="020B0402040704020204" pitchFamily="34" charset="0"/>
              </a:rPr>
              <a:t>conto da Aia” </a:t>
            </a:r>
            <a:r>
              <a:rPr lang="pt-BR" sz="2300" b="1" dirty="0" smtClean="0">
                <a:latin typeface="CastleTLig" panose="020B0402040704020204" pitchFamily="34" charset="0"/>
              </a:rPr>
              <a:t>confirmamos o </a:t>
            </a:r>
            <a:r>
              <a:rPr lang="pt-BR" sz="2300" b="1" dirty="0">
                <a:latin typeface="CastleTLig" panose="020B0402040704020204" pitchFamily="34" charset="0"/>
              </a:rPr>
              <a:t>caráter essencialmente anticristão do movimento feminista, caráter este que deu sinais desde as primeiras </a:t>
            </a:r>
            <a:r>
              <a:rPr lang="pt-BR" sz="2300" b="1" dirty="0" smtClean="0">
                <a:latin typeface="CastleTLig" panose="020B0402040704020204" pitchFamily="34" charset="0"/>
              </a:rPr>
              <a:t>sufragistas.</a:t>
            </a:r>
          </a:p>
          <a:p>
            <a:pPr algn="just">
              <a:lnSpc>
                <a:spcPct val="150000"/>
              </a:lnSpc>
            </a:pPr>
            <a:endParaRPr lang="pt-BR" sz="23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b="1" dirty="0" smtClean="0">
                <a:latin typeface="CastleTLig" panose="020B0402040704020204" pitchFamily="34" charset="0"/>
              </a:rPr>
              <a:t>	O quarto passo para </a:t>
            </a:r>
            <a:r>
              <a:rPr lang="pt-BR" sz="2300" b="1" dirty="0">
                <a:latin typeface="CastleTLig" panose="020B0402040704020204" pitchFamily="34" charset="0"/>
              </a:rPr>
              <a:t>entender a ideologia feminista atual foi </a:t>
            </a:r>
            <a:r>
              <a:rPr lang="pt-BR" sz="2300" b="1" dirty="0" smtClean="0">
                <a:latin typeface="CastleTLig" panose="020B0402040704020204" pitchFamily="34" charset="0"/>
              </a:rPr>
              <a:t>dado. Já entendemos  a trajetória histórica do feminismo e agora veremos os principais nomes que se levantam contra ele. Vamos para a quinta aula e aprenderemos sobre as pós-feministas.</a:t>
            </a: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A5E8BE68-3E33-4CDE-AD77-2B77290E1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0AF8154-CD75-4BA2-847B-FD5D130203EB}"/>
              </a:ext>
            </a:extLst>
          </p:cNvPr>
          <p:cNvSpPr txBox="1"/>
          <p:nvPr/>
        </p:nvSpPr>
        <p:spPr>
          <a:xfrm>
            <a:off x="5230194" y="3868628"/>
            <a:ext cx="173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89A43"/>
                </a:solidFill>
                <a:latin typeface="Trajan Pro" panose="02020502050506020301" pitchFamily="18" charset="0"/>
              </a:rPr>
              <a:t>FIM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3A2CC45-AC20-43F5-8A06-BD3564C59CFE}"/>
              </a:ext>
            </a:extLst>
          </p:cNvPr>
          <p:cNvSpPr txBox="1"/>
          <p:nvPr/>
        </p:nvSpPr>
        <p:spPr>
          <a:xfrm>
            <a:off x="5069264" y="5220345"/>
            <a:ext cx="18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89A43"/>
                </a:solidFill>
                <a:latin typeface="CastleTLig" panose="020B0402040704020204" pitchFamily="34" charset="0"/>
              </a:rPr>
              <a:t> </a:t>
            </a:r>
            <a:r>
              <a:rPr lang="pt-BR" sz="2800" dirty="0" smtClean="0">
                <a:solidFill>
                  <a:srgbClr val="C89A43"/>
                </a:solidFill>
                <a:latin typeface="CastleTLig" panose="020B0402040704020204" pitchFamily="34" charset="0"/>
              </a:rPr>
              <a:t>AULA 4</a:t>
            </a:r>
            <a:endParaRPr lang="pt-BR" sz="2800" dirty="0">
              <a:solidFill>
                <a:srgbClr val="C89A43"/>
              </a:solidFill>
              <a:latin typeface="CastleTLig" panose="020B0402040704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465EE58-8790-478C-86A0-A7AED4FED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29" y="340206"/>
            <a:ext cx="4996533" cy="27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Aula.potx" id="{52AD98BC-ED10-4516-AD9A-BFBEA4EB45DA}" vid="{6A8C66E7-10EB-4DC3-BC20-AC4E0F0D6525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314</Words>
  <Application>Microsoft Office PowerPoint</Application>
  <PresentationFormat>Widescreen</PresentationFormat>
  <Paragraphs>44</Paragraphs>
  <Slides>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CastleTLig</vt:lpstr>
      <vt:lpstr>Trajan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Bertozzi</dc:creator>
  <cp:lastModifiedBy>Wesley Felipe</cp:lastModifiedBy>
  <cp:revision>31</cp:revision>
  <dcterms:created xsi:type="dcterms:W3CDTF">2017-08-23T23:50:35Z</dcterms:created>
  <dcterms:modified xsi:type="dcterms:W3CDTF">2017-11-20T02:16:50Z</dcterms:modified>
</cp:coreProperties>
</file>