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8F1B-D5DB-4138-8DAD-F594F81C138C}" type="datetimeFigureOut">
              <a:rPr lang="pt-BR" smtClean="0"/>
              <a:t>06/03/2022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C5CA-D105-4F05-A68B-7184D1DA6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067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8F1B-D5DB-4138-8DAD-F594F81C138C}" type="datetimeFigureOut">
              <a:rPr lang="pt-BR" smtClean="0"/>
              <a:t>06/03/2022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C5CA-D105-4F05-A68B-7184D1DA6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612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8F1B-D5DB-4138-8DAD-F594F81C138C}" type="datetimeFigureOut">
              <a:rPr lang="pt-BR" smtClean="0"/>
              <a:t>06/03/2022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C5CA-D105-4F05-A68B-7184D1DA6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15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8F1B-D5DB-4138-8DAD-F594F81C138C}" type="datetimeFigureOut">
              <a:rPr lang="pt-BR" smtClean="0"/>
              <a:t>06/03/2022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C5CA-D105-4F05-A68B-7184D1DA6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87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8F1B-D5DB-4138-8DAD-F594F81C138C}" type="datetimeFigureOut">
              <a:rPr lang="pt-BR" smtClean="0"/>
              <a:t>06/03/2022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C5CA-D105-4F05-A68B-7184D1DA6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568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8F1B-D5DB-4138-8DAD-F594F81C138C}" type="datetimeFigureOut">
              <a:rPr lang="pt-BR" smtClean="0"/>
              <a:t>06/03/2022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C5CA-D105-4F05-A68B-7184D1DA6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74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8F1B-D5DB-4138-8DAD-F594F81C138C}" type="datetimeFigureOut">
              <a:rPr lang="pt-BR" smtClean="0"/>
              <a:t>06/03/2022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C5CA-D105-4F05-A68B-7184D1DA6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28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8F1B-D5DB-4138-8DAD-F594F81C138C}" type="datetimeFigureOut">
              <a:rPr lang="pt-BR" smtClean="0"/>
              <a:t>06/03/2022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C5CA-D105-4F05-A68B-7184D1DA6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1912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8F1B-D5DB-4138-8DAD-F594F81C138C}" type="datetimeFigureOut">
              <a:rPr lang="pt-BR" smtClean="0"/>
              <a:t>06/03/2022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C5CA-D105-4F05-A68B-7184D1DA6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74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8F1B-D5DB-4138-8DAD-F594F81C138C}" type="datetimeFigureOut">
              <a:rPr lang="pt-BR" smtClean="0"/>
              <a:t>06/03/2022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C5CA-D105-4F05-A68B-7184D1DA6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92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8F1B-D5DB-4138-8DAD-F594F81C138C}" type="datetimeFigureOut">
              <a:rPr lang="pt-BR" smtClean="0"/>
              <a:t>06/03/2022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C5CA-D105-4F05-A68B-7184D1DA6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8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D8F1B-D5DB-4138-8DAD-F594F81C138C}" type="datetimeFigureOut">
              <a:rPr lang="pt-BR" smtClean="0"/>
              <a:t>06/03/2022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DC5CA-D105-4F05-A68B-7184D1DA6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289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>
                <a:solidFill>
                  <a:srgbClr val="C00000"/>
                </a:solidFill>
              </a:rPr>
              <a:t>Os gêneros hoje </a:t>
            </a:r>
            <a:r>
              <a:rPr lang="pt-BR" sz="5400" b="1" dirty="0" smtClean="0">
                <a:solidFill>
                  <a:srgbClr val="C00000"/>
                </a:solidFill>
              </a:rPr>
              <a:t>: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34048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67" y="0"/>
            <a:ext cx="4419600" cy="982133"/>
          </a:xfrm>
        </p:spPr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Lírica </a:t>
            </a:r>
            <a:r>
              <a:rPr lang="pt-BR" b="1" dirty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pt-BR" b="1" dirty="0">
                <a:solidFill>
                  <a:srgbClr val="C00000"/>
                </a:solidFill>
              </a:rPr>
              <a:t> </a:t>
            </a:r>
            <a:r>
              <a:rPr lang="pt-BR" b="1" dirty="0" smtClean="0">
                <a:solidFill>
                  <a:srgbClr val="C00000"/>
                </a:solidFill>
              </a:rPr>
              <a:t>Poesia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3867" y="982133"/>
            <a:ext cx="5181600" cy="570653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sz="3300" dirty="0"/>
              <a:t>Centro da organização textual: </a:t>
            </a:r>
            <a:r>
              <a:rPr lang="pt-BR" sz="3300" b="1" dirty="0">
                <a:solidFill>
                  <a:srgbClr val="C00000"/>
                </a:solidFill>
              </a:rPr>
              <a:t>eu </a:t>
            </a:r>
            <a:r>
              <a:rPr lang="pt-BR" sz="3300" dirty="0"/>
              <a:t>(eu lírico) que canta</a:t>
            </a:r>
          </a:p>
          <a:p>
            <a:pPr algn="just"/>
            <a:r>
              <a:rPr lang="pt-BR" sz="3300" dirty="0"/>
              <a:t>Construção imagética de realidades íntimas (universo simbólico da intimidade)</a:t>
            </a:r>
          </a:p>
          <a:p>
            <a:pPr marL="0" indent="0" algn="just">
              <a:buNone/>
            </a:pPr>
            <a:endParaRPr lang="pt-BR" sz="3300" b="1" dirty="0" smtClean="0"/>
          </a:p>
          <a:p>
            <a:pPr marL="0" indent="0" algn="just">
              <a:buNone/>
            </a:pPr>
            <a:r>
              <a:rPr lang="pt-BR" sz="3300" b="1" dirty="0" smtClean="0"/>
              <a:t>Estrutura:</a:t>
            </a:r>
          </a:p>
          <a:p>
            <a:pPr algn="just"/>
            <a:r>
              <a:rPr lang="pt-BR" sz="3300" dirty="0" smtClean="0"/>
              <a:t>Tempo</a:t>
            </a:r>
            <a:r>
              <a:rPr lang="pt-BR" sz="3300" dirty="0"/>
              <a:t>: presente subjetivo</a:t>
            </a:r>
          </a:p>
          <a:p>
            <a:pPr algn="just"/>
            <a:r>
              <a:rPr lang="pt-BR" sz="3300" dirty="0"/>
              <a:t>Espaço: meio de expressão </a:t>
            </a:r>
            <a:endParaRPr lang="pt-BR" sz="3300" dirty="0" smtClean="0"/>
          </a:p>
          <a:p>
            <a:pPr algn="just"/>
            <a:r>
              <a:rPr lang="pt-BR" sz="3300" dirty="0" smtClean="0"/>
              <a:t>Valorização da sonoridade</a:t>
            </a:r>
            <a:endParaRPr lang="pt-BR" sz="3300" dirty="0"/>
          </a:p>
          <a:p>
            <a:pPr marL="0" indent="0" algn="just">
              <a:buNone/>
            </a:pPr>
            <a:endParaRPr lang="pt-BR" sz="2000" dirty="0" smtClean="0"/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 smtClean="0"/>
              <a:t>(“</a:t>
            </a:r>
            <a:r>
              <a:rPr lang="pt-BR" sz="2000" dirty="0"/>
              <a:t>Pequena canção da onda”, Cecília Meireles)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850467" y="355600"/>
            <a:ext cx="6053665" cy="6231467"/>
          </a:xfrm>
        </p:spPr>
        <p:txBody>
          <a:bodyPr>
            <a:normAutofit fontScale="85000" lnSpcReduction="10000"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100" dirty="0"/>
              <a:t>Os peixes de prata ficaram perdidos,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100" dirty="0"/>
              <a:t>com as velas e os remos, no meio do mar.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100" dirty="0"/>
              <a:t>A areia chamava, de longe, de longe,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100" dirty="0"/>
              <a:t>ouvia-se a areia chamar e chorar!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pt-BR" sz="3100" dirty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100" dirty="0"/>
              <a:t>A areia tem rosto de música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100" dirty="0"/>
              <a:t>e o resto é tudo luar!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pt-BR" sz="3100" dirty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100" dirty="0"/>
              <a:t>Por ventos contrários, em noite sem luzes,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100" dirty="0"/>
              <a:t>do meio do oceano deixei-me rolar!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100" dirty="0"/>
              <a:t>Meu corpo sonhava com a areia, com a areia, desprendi-me do fundo do mar!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pt-BR" sz="3100" dirty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100" dirty="0"/>
              <a:t>Mas o vento deu na areia.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100" dirty="0"/>
              <a:t>A areia é de desmanchar.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100" dirty="0"/>
              <a:t>Morro por seguir meu sonho,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100" dirty="0"/>
              <a:t>longe do reino do mar!</a:t>
            </a:r>
          </a:p>
          <a:p>
            <a:pPr marL="0" indent="0">
              <a:buNone/>
            </a:pPr>
            <a:endParaRPr lang="pt-BR" dirty="0"/>
          </a:p>
        </p:txBody>
      </p:sp>
      <p:cxnSp>
        <p:nvCxnSpPr>
          <p:cNvPr id="7" name="Conector de seta reta 6"/>
          <p:cNvCxnSpPr/>
          <p:nvPr/>
        </p:nvCxnSpPr>
        <p:spPr>
          <a:xfrm>
            <a:off x="4131733" y="5173133"/>
            <a:ext cx="1253067" cy="84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842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855133"/>
          </a:xfrm>
        </p:spPr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ÉPICO – A narrativa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711200"/>
            <a:ext cx="5613400" cy="60367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u="sng" dirty="0" smtClean="0">
                <a:sym typeface="Wingdings" panose="05000000000000000000" pitchFamily="2" charset="2"/>
              </a:rPr>
              <a:t> Contar histórias: Romance, novela, conto, crônica etc.</a:t>
            </a:r>
            <a:endParaRPr lang="pt-BR" u="sng" dirty="0" smtClean="0"/>
          </a:p>
          <a:p>
            <a:pPr marL="0" indent="0" algn="just">
              <a:buNone/>
            </a:pPr>
            <a:r>
              <a:rPr lang="pt-BR" b="1" dirty="0" smtClean="0"/>
              <a:t>- Romance</a:t>
            </a:r>
            <a:r>
              <a:rPr lang="pt-BR" dirty="0" smtClean="0"/>
              <a:t> </a:t>
            </a:r>
            <a:r>
              <a:rPr lang="pt-BR" dirty="0"/>
              <a:t>é um gênero mais ligado à história e à sociedade.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Estrutura: </a:t>
            </a:r>
            <a:endParaRPr lang="pt-BR" b="1" dirty="0"/>
          </a:p>
          <a:p>
            <a:pPr algn="just"/>
            <a:r>
              <a:rPr lang="pt-BR" b="1" dirty="0"/>
              <a:t>Narrador</a:t>
            </a:r>
            <a:r>
              <a:rPr lang="pt-BR" dirty="0"/>
              <a:t>: perspectiva do olhar de onde veremos os fatos </a:t>
            </a:r>
            <a:r>
              <a:rPr lang="pt-BR" dirty="0" smtClean="0"/>
              <a:t>narrados</a:t>
            </a:r>
            <a:r>
              <a:rPr lang="pt-BR" dirty="0"/>
              <a:t> </a:t>
            </a:r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b="1" u="sng" dirty="0" smtClean="0">
                <a:solidFill>
                  <a:srgbClr val="C00000"/>
                </a:solidFill>
                <a:sym typeface="Wingdings" panose="05000000000000000000" pitchFamily="2" charset="2"/>
              </a:rPr>
              <a:t>Intencionalidade narrativa</a:t>
            </a:r>
            <a:endParaRPr lang="pt-BR" b="1" u="sng" dirty="0">
              <a:solidFill>
                <a:srgbClr val="C00000"/>
              </a:solidFill>
            </a:endParaRPr>
          </a:p>
          <a:p>
            <a:pPr marL="45720" indent="0" algn="just">
              <a:buNone/>
            </a:pPr>
            <a:endParaRPr lang="pt-BR" dirty="0"/>
          </a:p>
          <a:p>
            <a:pPr marL="45720" indent="0" algn="just">
              <a:buNone/>
            </a:pPr>
            <a:r>
              <a:rPr lang="pt-BR" dirty="0" smtClean="0"/>
              <a:t>- Tempo</a:t>
            </a:r>
            <a:r>
              <a:rPr lang="pt-BR" dirty="0"/>
              <a:t>: </a:t>
            </a:r>
            <a:r>
              <a:rPr lang="pt-BR" b="1" dirty="0"/>
              <a:t>eventos passados </a:t>
            </a:r>
            <a:r>
              <a:rPr lang="pt-BR" dirty="0"/>
              <a:t>(passado próximo ou distante) </a:t>
            </a:r>
            <a:r>
              <a:rPr lang="pt-BR" dirty="0">
                <a:sym typeface="Wingdings" panose="05000000000000000000" pitchFamily="2" charset="2"/>
              </a:rPr>
              <a:t> </a:t>
            </a:r>
            <a:r>
              <a:rPr lang="pt-BR" b="1" dirty="0">
                <a:sym typeface="Wingdings" panose="05000000000000000000" pitchFamily="2" charset="2"/>
              </a:rPr>
              <a:t>progressão temporal</a:t>
            </a:r>
          </a:p>
          <a:p>
            <a:pPr marL="45720" indent="0" algn="just">
              <a:buNone/>
            </a:pP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199" y="558800"/>
            <a:ext cx="5808133" cy="5618163"/>
          </a:xfrm>
        </p:spPr>
        <p:txBody>
          <a:bodyPr>
            <a:normAutofit/>
          </a:bodyPr>
          <a:lstStyle/>
          <a:p>
            <a:pPr algn="just"/>
            <a:r>
              <a:rPr lang="pt-BR" sz="3200" dirty="0">
                <a:sym typeface="Wingdings" panose="05000000000000000000" pitchFamily="2" charset="2"/>
              </a:rPr>
              <a:t>Presença de um </a:t>
            </a:r>
            <a:r>
              <a:rPr lang="pt-BR" sz="3200" b="1" dirty="0">
                <a:sym typeface="Wingdings" panose="05000000000000000000" pitchFamily="2" charset="2"/>
              </a:rPr>
              <a:t>espaço delimitado</a:t>
            </a:r>
          </a:p>
          <a:p>
            <a:pPr algn="just"/>
            <a:endParaRPr lang="pt-BR" sz="3200" dirty="0" smtClean="0"/>
          </a:p>
          <a:p>
            <a:pPr algn="just">
              <a:buFontTx/>
              <a:buChar char="-"/>
            </a:pPr>
            <a:r>
              <a:rPr lang="pt-BR" sz="3200" dirty="0">
                <a:sym typeface="Wingdings" panose="05000000000000000000" pitchFamily="2" charset="2"/>
              </a:rPr>
              <a:t>Presença de </a:t>
            </a:r>
            <a:r>
              <a:rPr lang="pt-BR" sz="3200" b="1" dirty="0">
                <a:sym typeface="Wingdings" panose="05000000000000000000" pitchFamily="2" charset="2"/>
              </a:rPr>
              <a:t>personagens</a:t>
            </a:r>
            <a:endParaRPr lang="pt-BR" sz="3200" b="1" dirty="0"/>
          </a:p>
          <a:p>
            <a:pPr marL="0" indent="0" algn="just">
              <a:buNone/>
            </a:pPr>
            <a:endParaRPr lang="pt-BR" sz="3200" b="1" u="sng" dirty="0"/>
          </a:p>
          <a:p>
            <a:pPr marL="0" indent="0" algn="just">
              <a:buNone/>
            </a:pPr>
            <a:r>
              <a:rPr lang="pt-BR" sz="3200" b="1" u="sng" dirty="0"/>
              <a:t>*Todo o romance tem uma espécie de estrutura argumentativa</a:t>
            </a:r>
            <a:endParaRPr lang="pt-BR" sz="3200" u="sng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0718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67" y="0"/>
            <a:ext cx="7958666" cy="982133"/>
          </a:xfrm>
        </p:spPr>
        <p:txBody>
          <a:bodyPr/>
          <a:lstStyle/>
          <a:p>
            <a:r>
              <a:rPr lang="pt-BR" b="1" i="1" dirty="0">
                <a:solidFill>
                  <a:srgbClr val="FF0000"/>
                </a:solidFill>
              </a:rPr>
              <a:t>Dom Casmurro, </a:t>
            </a:r>
            <a:r>
              <a:rPr lang="pt-BR" b="1" dirty="0">
                <a:solidFill>
                  <a:srgbClr val="FF0000"/>
                </a:solidFill>
              </a:rPr>
              <a:t>Machado de Assis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999" y="982133"/>
            <a:ext cx="11743267" cy="5588000"/>
          </a:xfrm>
        </p:spPr>
        <p:txBody>
          <a:bodyPr/>
          <a:lstStyle/>
          <a:p>
            <a:pPr marL="45720" indent="0" algn="just">
              <a:buNone/>
            </a:pPr>
            <a:r>
              <a:rPr lang="pt-BR" sz="3600" dirty="0"/>
              <a:t>“</a:t>
            </a:r>
            <a:r>
              <a:rPr lang="pt-BR" sz="3200" dirty="0"/>
              <a:t>Em vez de ir ao espelho, que pensais que fez Capitu? Não vos esqueceis que estava sentada, de costas para mim. Capitu derreou a cabeça, a tal ponto que me foi preciso acudir com as mãos e ampará-la; o espaldar da cadeira era baixo. Inclinei-me sobre ela, rosto a rosto, mas trocados os olhos de uma na linha da boca do outro. Pedi-lhe que levantasse a cabeça, podia ficar tonta, machucar o pescoço. Cheguei a dizer-lhe que estava feia; mas nem esta razão a moveu.</a:t>
            </a:r>
          </a:p>
          <a:p>
            <a:pPr marL="45720" indent="0" algn="just">
              <a:buNone/>
            </a:pPr>
            <a:r>
              <a:rPr lang="pt-BR" sz="3200" dirty="0"/>
              <a:t>– Levanta, Capitu!</a:t>
            </a:r>
          </a:p>
          <a:p>
            <a:pPr marL="45720" indent="0" algn="just">
              <a:buNone/>
            </a:pPr>
            <a:r>
              <a:rPr lang="pt-BR" sz="3200" dirty="0"/>
              <a:t>Não quis, não levantou, e ficamos assim a olhar um para o outro; até que ela abrochou os lábios, eu desci os meus, e...</a:t>
            </a:r>
          </a:p>
          <a:p>
            <a:pPr marL="45720" indent="0" algn="just">
              <a:buNone/>
            </a:pPr>
            <a:r>
              <a:rPr lang="pt-BR" sz="3200" dirty="0"/>
              <a:t>Grande foi a sensação do beijo [...]”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3448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5892800" cy="100753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Drama – texto dramatúrgico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7000" y="1083733"/>
            <a:ext cx="4910667" cy="509323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Personagens agem diretamente: sem a presença de um narrador.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Rubricas: indicação sobre cenários, iluminação, ação dos personagens.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 ação está orientada a partir de um problema, que deve se desenvolver no decorrer da peça.</a:t>
            </a:r>
          </a:p>
          <a:p>
            <a:pPr algn="just"/>
            <a:endParaRPr lang="pt-BR" dirty="0"/>
          </a:p>
          <a:p>
            <a:pPr marL="0" indent="0" algn="just">
              <a:buNone/>
            </a:pPr>
            <a:r>
              <a:rPr lang="pt-BR" sz="2200" dirty="0" smtClean="0"/>
              <a:t>(Gil Vicente, “Auto da barca do inferno”)</a:t>
            </a:r>
            <a:endParaRPr lang="pt-BR" sz="22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952067" y="524934"/>
            <a:ext cx="5401733" cy="623146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b="1" dirty="0" smtClean="0"/>
              <a:t>Fidalgo</a:t>
            </a:r>
            <a:r>
              <a:rPr lang="pt-BR" dirty="0" smtClean="0"/>
              <a:t> </a:t>
            </a:r>
            <a:r>
              <a:rPr lang="pt-BR" dirty="0"/>
              <a:t>— Terra é bem sem-sabor. </a:t>
            </a:r>
            <a:r>
              <a:rPr lang="pt-BR" b="1" dirty="0"/>
              <a:t>Diabo</a:t>
            </a:r>
            <a:r>
              <a:rPr lang="pt-BR" dirty="0"/>
              <a:t> — Quê?... E também cá zombais? </a:t>
            </a:r>
            <a:endParaRPr lang="pt-BR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b="1" dirty="0" smtClean="0"/>
              <a:t>Fidalgo</a:t>
            </a:r>
            <a:r>
              <a:rPr lang="pt-BR" dirty="0" smtClean="0"/>
              <a:t> </a:t>
            </a:r>
            <a:r>
              <a:rPr lang="pt-BR" dirty="0"/>
              <a:t>— E passageiros achais para tal habitação? </a:t>
            </a:r>
            <a:endParaRPr lang="pt-BR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b="1" dirty="0" smtClean="0"/>
              <a:t>Diabo</a:t>
            </a:r>
            <a:r>
              <a:rPr lang="pt-BR" dirty="0" smtClean="0"/>
              <a:t> </a:t>
            </a:r>
            <a:r>
              <a:rPr lang="pt-BR" dirty="0"/>
              <a:t>— Vejo-vos eu em feição para ir ao nosso cais... </a:t>
            </a:r>
            <a:endParaRPr lang="pt-BR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b="1" dirty="0" smtClean="0"/>
              <a:t>Fidalgo</a:t>
            </a:r>
            <a:r>
              <a:rPr lang="pt-BR" dirty="0" smtClean="0"/>
              <a:t> </a:t>
            </a:r>
            <a:r>
              <a:rPr lang="pt-BR" dirty="0"/>
              <a:t>— Parece-te a ti assim!... </a:t>
            </a:r>
            <a:r>
              <a:rPr lang="pt-BR" b="1" dirty="0"/>
              <a:t>Diabo </a:t>
            </a:r>
            <a:r>
              <a:rPr lang="pt-BR" dirty="0"/>
              <a:t>— Em que esperas ter guarida? </a:t>
            </a:r>
            <a:r>
              <a:rPr lang="pt-BR" b="1" dirty="0" smtClean="0"/>
              <a:t>Fidalgo</a:t>
            </a:r>
            <a:r>
              <a:rPr lang="pt-BR" dirty="0" smtClean="0"/>
              <a:t> </a:t>
            </a:r>
            <a:r>
              <a:rPr lang="pt-BR" dirty="0"/>
              <a:t>— Que </a:t>
            </a:r>
            <a:r>
              <a:rPr lang="pt-BR" dirty="0" err="1"/>
              <a:t>leixo</a:t>
            </a:r>
            <a:r>
              <a:rPr lang="pt-BR" dirty="0"/>
              <a:t> na outra vida quem reze sempre por mim. </a:t>
            </a:r>
            <a:endParaRPr lang="pt-BR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b="1" dirty="0" smtClean="0"/>
              <a:t>Diabo</a:t>
            </a:r>
            <a:r>
              <a:rPr lang="pt-BR" dirty="0" smtClean="0"/>
              <a:t> </a:t>
            </a:r>
            <a:r>
              <a:rPr lang="pt-BR" dirty="0"/>
              <a:t>— Quem reze sempre por ti?!.. </a:t>
            </a:r>
            <a:r>
              <a:rPr lang="pt-BR" dirty="0" err="1"/>
              <a:t>Hi</a:t>
            </a:r>
            <a:r>
              <a:rPr lang="pt-BR" dirty="0"/>
              <a:t>, </a:t>
            </a:r>
            <a:r>
              <a:rPr lang="pt-BR" dirty="0" err="1"/>
              <a:t>hi</a:t>
            </a:r>
            <a:r>
              <a:rPr lang="pt-BR" dirty="0"/>
              <a:t>, </a:t>
            </a:r>
            <a:r>
              <a:rPr lang="pt-BR" dirty="0" err="1"/>
              <a:t>hi</a:t>
            </a:r>
            <a:r>
              <a:rPr lang="pt-BR" dirty="0"/>
              <a:t>, </a:t>
            </a:r>
            <a:r>
              <a:rPr lang="pt-BR" dirty="0" err="1"/>
              <a:t>hi</a:t>
            </a:r>
            <a:r>
              <a:rPr lang="pt-BR" dirty="0"/>
              <a:t>, </a:t>
            </a:r>
            <a:r>
              <a:rPr lang="pt-BR" dirty="0" err="1"/>
              <a:t>hi</a:t>
            </a:r>
            <a:r>
              <a:rPr lang="pt-BR" dirty="0"/>
              <a:t>, </a:t>
            </a:r>
            <a:r>
              <a:rPr lang="pt-BR" dirty="0" err="1"/>
              <a:t>hi</a:t>
            </a:r>
            <a:r>
              <a:rPr lang="pt-BR" dirty="0"/>
              <a:t>, </a:t>
            </a:r>
            <a:r>
              <a:rPr lang="pt-BR" dirty="0" err="1"/>
              <a:t>hi</a:t>
            </a:r>
            <a:r>
              <a:rPr lang="pt-BR" dirty="0"/>
              <a:t>!... E tu viveste a teu prazer, cuidando cá guarnecer por que rezam lá por ti?!...</a:t>
            </a:r>
          </a:p>
        </p:txBody>
      </p:sp>
      <p:cxnSp>
        <p:nvCxnSpPr>
          <p:cNvPr id="6" name="Conector de seta reta 5"/>
          <p:cNvCxnSpPr/>
          <p:nvPr/>
        </p:nvCxnSpPr>
        <p:spPr>
          <a:xfrm flipV="1">
            <a:off x="3022600" y="4131734"/>
            <a:ext cx="3149600" cy="1354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9604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548</Words>
  <Application>Microsoft Office PowerPoint</Application>
  <PresentationFormat>Widescreen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do Office</vt:lpstr>
      <vt:lpstr>Os gêneros hoje :</vt:lpstr>
      <vt:lpstr>Lírica  Poesia</vt:lpstr>
      <vt:lpstr>ÉPICO – A narrativa</vt:lpstr>
      <vt:lpstr>Dom Casmurro, Machado de Assis</vt:lpstr>
      <vt:lpstr>Drama – texto dramatúrgico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</dc:title>
  <dc:creator>Renan</dc:creator>
  <cp:lastModifiedBy>Renan</cp:lastModifiedBy>
  <cp:revision>23</cp:revision>
  <dcterms:created xsi:type="dcterms:W3CDTF">2021-01-26T13:06:02Z</dcterms:created>
  <dcterms:modified xsi:type="dcterms:W3CDTF">2022-03-06T12:29:28Z</dcterms:modified>
</cp:coreProperties>
</file>