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7" r:id="rId8"/>
    <p:sldId id="262" r:id="rId9"/>
    <p:sldId id="268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6B4BB-B11C-4206-8411-ACF27D1DE4D2}" type="datetimeFigureOut">
              <a:rPr lang="pt-BR" smtClean="0"/>
              <a:t>28/08/2019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A1293-B863-466F-B302-6900A0D1E3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05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65C6-082D-4DA9-9AF3-77824277A5C5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C730-A4E1-4348-A263-8F3F661AD8BC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5BD0-E128-4F6C-9D74-FC6FC1A620ED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5149-F928-481C-999F-3F601570F5B8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AE5A-A49F-4261-AC59-7DF0EA8983A8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1681-284C-408C-91D0-71D5FE3B213B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2ACF-E073-44B2-A430-3E4A4E69AE0A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A908D-C76A-40B4-8901-F6DBCEC6DC5E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AF63-07D6-41B2-8409-879F8EC181FA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3934-AE6C-497B-9DB8-C263D28BC560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7514-85F2-40CB-B200-0AC3109A5E67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8CCF-57A3-4820-AB6A-99AC2483AEB4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456E-0DBB-49F1-85E0-5575936C063A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03D2-472F-469B-AF0A-C35E0E8E9E51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F90E9-AEEF-4345-A62B-DE54584618C6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6AD83-751A-4237-9C5F-2A0F7A5E88F4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A024-AD2B-44B6-9259-248EB2E26983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079A674-D716-4294-B306-3AEDED92045C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1550B-1611-4282-947E-2B235EFB6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/>
          <a:lstStyle/>
          <a:p>
            <a:r>
              <a:rPr lang="pt-BR"/>
              <a:t>Cours de 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6BDDDA-1CB3-47AC-94C0-19D312247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/>
          <a:p>
            <a:r>
              <a:rPr lang="pt-BR"/>
              <a:t>Niveau débutant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768ACA-BB7B-4777-B4FF-1D18D47D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83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  Paul Eluard : « Dans Paris ».</a:t>
            </a:r>
          </a:p>
          <a:p>
            <a:pPr marL="0" indent="0">
              <a:buNone/>
            </a:pPr>
            <a:r>
              <a:rPr lang="fr-FR" dirty="0"/>
              <a:t>« Dans Paris il y a une rue;</a:t>
            </a:r>
          </a:p>
          <a:p>
            <a:pPr marL="0" indent="0">
              <a:buNone/>
            </a:pPr>
            <a:r>
              <a:rPr lang="fr-FR" dirty="0"/>
              <a:t>dans cette rue il y a une maison;</a:t>
            </a:r>
          </a:p>
          <a:p>
            <a:pPr marL="0" indent="0">
              <a:buNone/>
            </a:pPr>
            <a:r>
              <a:rPr lang="fr-FR" dirty="0"/>
              <a:t>dans cette maison il y a un escalier;</a:t>
            </a:r>
          </a:p>
          <a:p>
            <a:pPr marL="0" indent="0">
              <a:buNone/>
            </a:pPr>
            <a:r>
              <a:rPr lang="fr-FR" dirty="0"/>
              <a:t>dans cet escalier il y a une chambre;</a:t>
            </a:r>
          </a:p>
          <a:p>
            <a:pPr marL="0" indent="0">
              <a:buNone/>
            </a:pPr>
            <a:r>
              <a:rPr lang="fr-FR" dirty="0"/>
              <a:t>dans cette chambre il y a une table;</a:t>
            </a:r>
          </a:p>
          <a:p>
            <a:pPr marL="0" indent="0">
              <a:buNone/>
            </a:pPr>
            <a:r>
              <a:rPr lang="fr-FR" dirty="0"/>
              <a:t>sur cette table il y a un tapis;</a:t>
            </a:r>
          </a:p>
          <a:p>
            <a:pPr marL="0" indent="0">
              <a:buNone/>
            </a:pPr>
            <a:r>
              <a:rPr lang="fr-FR" dirty="0"/>
              <a:t>sur ce tapis il y a une cage;</a:t>
            </a:r>
          </a:p>
          <a:p>
            <a:pPr marL="0" indent="0">
              <a:buNone/>
            </a:pPr>
            <a:r>
              <a:rPr lang="fr-FR" dirty="0"/>
              <a:t>dans cette cage il y a un nid;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15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ce nid il y a un </a:t>
            </a:r>
            <a:r>
              <a:rPr lang="fr-FR" dirty="0" err="1"/>
              <a:t>oeuf</a:t>
            </a:r>
            <a:r>
              <a:rPr lang="fr-FR" dirty="0"/>
              <a:t>;</a:t>
            </a:r>
          </a:p>
          <a:p>
            <a:r>
              <a:rPr lang="fr-FR" dirty="0"/>
              <a:t>dans cet </a:t>
            </a:r>
            <a:r>
              <a:rPr lang="fr-FR" dirty="0" err="1"/>
              <a:t>oeuf</a:t>
            </a:r>
            <a:r>
              <a:rPr lang="fr-FR" dirty="0"/>
              <a:t> il y a un oiseau.</a:t>
            </a:r>
          </a:p>
          <a:p>
            <a:r>
              <a:rPr lang="fr-FR" dirty="0"/>
              <a:t>L'oiseau renversa l'</a:t>
            </a:r>
            <a:r>
              <a:rPr lang="fr-FR" dirty="0" err="1"/>
              <a:t>oeuf</a:t>
            </a:r>
            <a:r>
              <a:rPr lang="fr-FR" dirty="0"/>
              <a:t>; l'</a:t>
            </a:r>
            <a:r>
              <a:rPr lang="fr-FR" dirty="0" err="1"/>
              <a:t>oeuf</a:t>
            </a:r>
            <a:r>
              <a:rPr lang="fr-FR" dirty="0"/>
              <a:t> renversa le nid;</a:t>
            </a:r>
          </a:p>
          <a:p>
            <a:r>
              <a:rPr lang="fr-FR" dirty="0"/>
              <a:t>le nid renversa la cage; la cage renversa le tapis;</a:t>
            </a:r>
          </a:p>
          <a:p>
            <a:r>
              <a:rPr lang="fr-FR" dirty="0"/>
              <a:t>le tapis renversa la table; la table renversa la chambre;</a:t>
            </a:r>
          </a:p>
          <a:p>
            <a:r>
              <a:rPr lang="fr-FR" dirty="0"/>
              <a:t>la chambre renversa l'escalier; l'escalier renversa la maison</a:t>
            </a:r>
          </a:p>
          <a:p>
            <a:r>
              <a:rPr lang="fr-FR" dirty="0"/>
              <a:t>la maison renversa la rue; la rue renversa la ville de Paris. » 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4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40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pt-BR" b="1" dirty="0" err="1"/>
              <a:t>Les</a:t>
            </a:r>
            <a:r>
              <a:rPr lang="pt-BR" b="1" dirty="0"/>
              <a:t> </a:t>
            </a:r>
            <a:r>
              <a:rPr lang="pt-BR" b="1" dirty="0" err="1"/>
              <a:t>démonstratifs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391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pronoms et déterminants démonstratifs servent à désigner une personne ou une chose en particulier.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8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- </a:t>
            </a:r>
            <a:r>
              <a:rPr lang="fr-FR" u="sng" dirty="0"/>
              <a:t>Ce</a:t>
            </a:r>
            <a:r>
              <a:rPr lang="fr-FR" dirty="0"/>
              <a:t> chaussure est mignon.</a:t>
            </a:r>
          </a:p>
          <a:p>
            <a:r>
              <a:rPr lang="fr-FR" dirty="0"/>
              <a:t>- Lequel ? </a:t>
            </a:r>
            <a:r>
              <a:rPr lang="fr-FR" u="sng" dirty="0"/>
              <a:t>Celui-ci</a:t>
            </a:r>
            <a:r>
              <a:rPr lang="fr-FR" dirty="0"/>
              <a:t> ou </a:t>
            </a:r>
            <a:r>
              <a:rPr lang="fr-FR" u="sng" dirty="0"/>
              <a:t>celui-là</a:t>
            </a:r>
            <a:r>
              <a:rPr lang="fr-FR" dirty="0"/>
              <a:t> ?</a:t>
            </a:r>
          </a:p>
          <a:p>
            <a:r>
              <a:rPr lang="fr-FR" dirty="0"/>
              <a:t>- Je parle de </a:t>
            </a:r>
            <a:r>
              <a:rPr lang="fr-FR" u="sng" dirty="0"/>
              <a:t>celui</a:t>
            </a:r>
            <a:r>
              <a:rPr lang="fr-FR" dirty="0"/>
              <a:t>  à côté du vendeur. Les autres sont trop grands !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7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40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E44788A1-0F97-4B53-834E-9CEEB6A1D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412303"/>
              </p:ext>
            </p:extLst>
          </p:nvPr>
        </p:nvGraphicFramePr>
        <p:xfrm>
          <a:off x="648930" y="2852652"/>
          <a:ext cx="10895371" cy="331948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037901">
                  <a:extLst>
                    <a:ext uri="{9D8B030D-6E8A-4147-A177-3AD203B41FA5}">
                      <a16:colId xmlns:a16="http://schemas.microsoft.com/office/drawing/2014/main" val="397769088"/>
                    </a:ext>
                  </a:extLst>
                </a:gridCol>
                <a:gridCol w="1943484">
                  <a:extLst>
                    <a:ext uri="{9D8B030D-6E8A-4147-A177-3AD203B41FA5}">
                      <a16:colId xmlns:a16="http://schemas.microsoft.com/office/drawing/2014/main" val="3648213573"/>
                    </a:ext>
                  </a:extLst>
                </a:gridCol>
                <a:gridCol w="2304662">
                  <a:extLst>
                    <a:ext uri="{9D8B030D-6E8A-4147-A177-3AD203B41FA5}">
                      <a16:colId xmlns:a16="http://schemas.microsoft.com/office/drawing/2014/main" val="873055341"/>
                    </a:ext>
                  </a:extLst>
                </a:gridCol>
                <a:gridCol w="2304662">
                  <a:extLst>
                    <a:ext uri="{9D8B030D-6E8A-4147-A177-3AD203B41FA5}">
                      <a16:colId xmlns:a16="http://schemas.microsoft.com/office/drawing/2014/main" val="4911659"/>
                    </a:ext>
                  </a:extLst>
                </a:gridCol>
                <a:gridCol w="2304662">
                  <a:extLst>
                    <a:ext uri="{9D8B030D-6E8A-4147-A177-3AD203B41FA5}">
                      <a16:colId xmlns:a16="http://schemas.microsoft.com/office/drawing/2014/main" val="363633159"/>
                    </a:ext>
                  </a:extLst>
                </a:gridCol>
              </a:tblGrid>
              <a:tr h="7399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Personne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Déterminants démonstratifs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Pronoms démonstratifs</a:t>
                      </a:r>
                      <a:b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</a:br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(forme simple)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Pronoms démonstratifs</a:t>
                      </a:r>
                      <a:b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</a:br>
                      <a:r>
                        <a:rPr lang="pt-BR" sz="15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(forme composée)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38536"/>
                  </a:ext>
                </a:extLst>
              </a:tr>
              <a:tr h="515900">
                <a:tc rowSpan="2"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Masculin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Singulier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ce, cet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celui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celui-ci / celui-là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19662"/>
                  </a:ext>
                </a:extLst>
              </a:tr>
              <a:tr h="5159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Pluriel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ces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ceux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ceux-ci / ceux-là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93593"/>
                  </a:ext>
                </a:extLst>
              </a:tr>
              <a:tr h="515900">
                <a:tc rowSpan="2"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Féminin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Singulier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cette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celle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celle-ci / celle-là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59530"/>
                  </a:ext>
                </a:extLst>
              </a:tr>
              <a:tr h="5159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Pluriel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ces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celles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celles-ci / celles-là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7"/>
                  </a:ext>
                </a:extLst>
              </a:tr>
              <a:tr h="515900">
                <a:tc gridSpan="2">
                  <a:txBody>
                    <a:bodyPr/>
                    <a:lstStyle/>
                    <a:p>
                      <a:pPr algn="ctr"/>
                      <a:r>
                        <a:rPr lang="pt-BR" sz="15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Pronom neutre</a:t>
                      </a:r>
                      <a:endParaRPr lang="pt-BR" sz="15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205831" marR="123498" marT="123498" marB="12349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–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ceci / cela / ça</a:t>
                      </a:r>
                    </a:p>
                  </a:txBody>
                  <a:tcPr marL="205831" marR="123498" marT="123498" marB="123498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80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948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Il ne faut pas couper ________________ arbres, ils sont utiles à notre survie et à celle de la planète. </a:t>
            </a:r>
          </a:p>
          <a:p>
            <a:r>
              <a:rPr lang="fr-FR" dirty="0"/>
              <a:t> Maman, peux-tu m'acheter __________________ ballon rouge s'il te plaît ? Cela me ferait tant plaisir. </a:t>
            </a:r>
          </a:p>
          <a:p>
            <a:r>
              <a:rPr lang="fr-FR" dirty="0"/>
              <a:t> _________________ garçon est le premier de la classe, il travaille très sérieusement. </a:t>
            </a:r>
          </a:p>
          <a:p>
            <a:r>
              <a:rPr lang="fr-FR" dirty="0"/>
              <a:t> _________________éléphant s'amuse avec les jeunes visiteurs du zoo. </a:t>
            </a:r>
          </a:p>
          <a:p>
            <a:r>
              <a:rPr lang="fr-FR" dirty="0"/>
              <a:t> Je suis malade, j'irai consulter le médecin_________________ soir.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4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Il ne faut pas couper </a:t>
            </a:r>
            <a:r>
              <a:rPr lang="fr-FR" b="1" i="1" dirty="0"/>
              <a:t>ces</a:t>
            </a:r>
            <a:r>
              <a:rPr lang="fr-FR" dirty="0"/>
              <a:t> arbres, ils sont utiles à notre survie et à celle de la planète. </a:t>
            </a:r>
          </a:p>
          <a:p>
            <a:r>
              <a:rPr lang="fr-FR" dirty="0"/>
              <a:t> Maman, peux-tu m'acheter </a:t>
            </a:r>
            <a:r>
              <a:rPr lang="fr-FR" b="1" i="1" dirty="0"/>
              <a:t>ce</a:t>
            </a:r>
            <a:r>
              <a:rPr lang="fr-FR" dirty="0"/>
              <a:t> ballon rouge s'il te plaît ? Cela me ferait tant plaisir. </a:t>
            </a:r>
          </a:p>
          <a:p>
            <a:r>
              <a:rPr lang="fr-FR" dirty="0"/>
              <a:t> </a:t>
            </a:r>
            <a:r>
              <a:rPr lang="fr-FR" b="1" i="1" dirty="0"/>
              <a:t> Ce</a:t>
            </a:r>
            <a:r>
              <a:rPr lang="fr-FR" dirty="0"/>
              <a:t> garçon est le premier de la classe, il travaille très sérieusement. </a:t>
            </a:r>
          </a:p>
          <a:p>
            <a:r>
              <a:rPr lang="fr-FR" dirty="0"/>
              <a:t> </a:t>
            </a:r>
            <a:r>
              <a:rPr lang="fr-FR" b="1" i="1" dirty="0"/>
              <a:t> Cet </a:t>
            </a:r>
            <a:r>
              <a:rPr lang="fr-FR" dirty="0"/>
              <a:t>éléphant s'amuse avec les jeunes visiteurs du zoo. </a:t>
            </a:r>
          </a:p>
          <a:p>
            <a:r>
              <a:rPr lang="fr-FR" dirty="0"/>
              <a:t> Je suis malade, j'irai consulter le médecin </a:t>
            </a:r>
            <a:r>
              <a:rPr lang="fr-FR" b="1" i="1" dirty="0"/>
              <a:t>ce</a:t>
            </a:r>
            <a:r>
              <a:rPr lang="fr-FR" dirty="0"/>
              <a:t> soir.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7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Je voyagerai plusieurs fois </a:t>
            </a:r>
            <a:r>
              <a:rPr lang="fr-FR" b="1" i="1" dirty="0"/>
              <a:t>____________</a:t>
            </a:r>
            <a:r>
              <a:rPr lang="fr-FR" dirty="0"/>
              <a:t> année dans le cadre de mon travail. </a:t>
            </a:r>
          </a:p>
          <a:p>
            <a:r>
              <a:rPr lang="fr-FR" dirty="0"/>
              <a:t> Il a dessiné </a:t>
            </a:r>
            <a:r>
              <a:rPr lang="fr-FR" b="1" i="1" dirty="0"/>
              <a:t>________</a:t>
            </a:r>
            <a:r>
              <a:rPr lang="fr-FR" dirty="0"/>
              <a:t>tableau qui ressemble beaucoup au mien. </a:t>
            </a:r>
          </a:p>
          <a:p>
            <a:r>
              <a:rPr lang="fr-FR" b="1" i="1" dirty="0"/>
              <a:t>________</a:t>
            </a:r>
            <a:r>
              <a:rPr lang="fr-FR" dirty="0"/>
              <a:t> leçons sont très utiles mais difficiles à assimiler, il faut les revoir plusieurs fois.</a:t>
            </a:r>
          </a:p>
          <a:p>
            <a:r>
              <a:rPr lang="fr-FR" b="1" i="1" dirty="0"/>
              <a:t>________</a:t>
            </a:r>
            <a:r>
              <a:rPr lang="fr-FR" dirty="0"/>
              <a:t> matin, c'est moi qui ai préparé le petit déjeuner, mes parents étaient contents. </a:t>
            </a:r>
          </a:p>
          <a:p>
            <a:r>
              <a:rPr lang="fr-FR" dirty="0"/>
              <a:t>10. J'ai créé  </a:t>
            </a:r>
            <a:r>
              <a:rPr lang="fr-FR" b="1" i="1" dirty="0"/>
              <a:t>________</a:t>
            </a:r>
            <a:r>
              <a:rPr lang="fr-FR" dirty="0"/>
              <a:t>costumes pour la fête de l'école, les enfants sont ravis.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6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7213A-F165-4F83-953F-0AE60A95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8EBA9C-EAD5-4B45-9753-722E5A772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Je voyagerai plusieurs fois </a:t>
            </a:r>
            <a:r>
              <a:rPr lang="fr-FR" b="1" i="1" dirty="0"/>
              <a:t>cette</a:t>
            </a:r>
            <a:r>
              <a:rPr lang="fr-FR" dirty="0"/>
              <a:t> année dans le cadre de mon travail. </a:t>
            </a:r>
          </a:p>
          <a:p>
            <a:r>
              <a:rPr lang="fr-FR" dirty="0"/>
              <a:t> Il a dessiné </a:t>
            </a:r>
            <a:r>
              <a:rPr lang="fr-FR" b="1" i="1" dirty="0"/>
              <a:t>ce</a:t>
            </a:r>
            <a:r>
              <a:rPr lang="fr-FR" dirty="0"/>
              <a:t> tableau qui ressemble beaucoup au mien. </a:t>
            </a:r>
          </a:p>
          <a:p>
            <a:r>
              <a:rPr lang="fr-FR" b="1" i="1" dirty="0"/>
              <a:t>Ces</a:t>
            </a:r>
            <a:r>
              <a:rPr lang="fr-FR" dirty="0"/>
              <a:t> leçons sont très utiles mais difficiles à assimiler, il faut les revoir plusieurs fois.</a:t>
            </a:r>
          </a:p>
          <a:p>
            <a:r>
              <a:rPr lang="fr-FR" b="1" i="1" dirty="0"/>
              <a:t>Ce</a:t>
            </a:r>
            <a:r>
              <a:rPr lang="fr-FR" dirty="0"/>
              <a:t> matin, c'est moi qui ai préparé le petit déjeuner, mes parents étaient contents. </a:t>
            </a:r>
          </a:p>
          <a:p>
            <a:r>
              <a:rPr lang="fr-FR" dirty="0"/>
              <a:t>10. J'ai créé  </a:t>
            </a:r>
            <a:r>
              <a:rPr lang="fr-FR" b="1" i="1" dirty="0"/>
              <a:t>ces</a:t>
            </a:r>
            <a:r>
              <a:rPr lang="fr-FR" dirty="0"/>
              <a:t> costumes pour la fête de l'école, les enfants sont ravis.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E4D55C-002B-4CF0-B023-B8750C19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51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604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noway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9</cp:revision>
  <dcterms:created xsi:type="dcterms:W3CDTF">2019-08-22T16:33:03Z</dcterms:created>
  <dcterms:modified xsi:type="dcterms:W3CDTF">2019-08-28T11:55:59Z</dcterms:modified>
</cp:coreProperties>
</file>