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84" r:id="rId13"/>
    <p:sldId id="290" r:id="rId14"/>
    <p:sldId id="265" r:id="rId15"/>
    <p:sldId id="266" r:id="rId16"/>
    <p:sldId id="267" r:id="rId17"/>
    <p:sldId id="269" r:id="rId18"/>
    <p:sldId id="268" r:id="rId19"/>
    <p:sldId id="271" r:id="rId20"/>
    <p:sldId id="292" r:id="rId21"/>
    <p:sldId id="293" r:id="rId22"/>
    <p:sldId id="272" r:id="rId23"/>
    <p:sldId id="273" r:id="rId24"/>
    <p:sldId id="274" r:id="rId25"/>
    <p:sldId id="275" r:id="rId26"/>
    <p:sldId id="283" r:id="rId27"/>
    <p:sldId id="287" r:id="rId28"/>
    <p:sldId id="280" r:id="rId29"/>
    <p:sldId id="281" r:id="rId30"/>
    <p:sldId id="291" r:id="rId31"/>
    <p:sldId id="282" r:id="rId3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1ABA1-D831-40D0-B57C-99449A929CEC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51CF9B5-E7E7-4DBB-AF48-BA25ED760E8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Princípios Básicos</a:t>
          </a:r>
        </a:p>
      </dgm:t>
    </dgm:pt>
    <dgm:pt modelId="{C77337BB-32C6-454C-B8E2-3D8E802B3B2A}" type="parTrans" cxnId="{9B10DC07-9F55-499B-869A-1EA30307C944}">
      <dgm:prSet/>
      <dgm:spPr/>
      <dgm:t>
        <a:bodyPr/>
        <a:lstStyle/>
        <a:p>
          <a:endParaRPr lang="pt-BR"/>
        </a:p>
      </dgm:t>
    </dgm:pt>
    <dgm:pt modelId="{F2E04FE4-E1FC-4270-9C7E-1F5F7E80C477}" type="sibTrans" cxnId="{9B10DC07-9F55-499B-869A-1EA30307C944}">
      <dgm:prSet/>
      <dgm:spPr/>
      <dgm:t>
        <a:bodyPr/>
        <a:lstStyle/>
        <a:p>
          <a:endParaRPr lang="pt-BR"/>
        </a:p>
      </dgm:t>
    </dgm:pt>
    <dgm:pt modelId="{B09A9001-E73F-498B-9AE2-3FD19A2D66D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Estabelecimento da democracia como regime politico da nação, republica federativa</a:t>
          </a:r>
        </a:p>
      </dgm:t>
    </dgm:pt>
    <dgm:pt modelId="{49590AD2-F000-4A6A-9AAB-97BD0CDECB86}" type="parTrans" cxnId="{A512730C-C971-4D7E-ADF2-55FCE9C31BCD}">
      <dgm:prSet/>
      <dgm:spPr/>
      <dgm:t>
        <a:bodyPr/>
        <a:lstStyle/>
        <a:p>
          <a:endParaRPr lang="pt-BR"/>
        </a:p>
      </dgm:t>
    </dgm:pt>
    <dgm:pt modelId="{2D644BEF-1B27-43FF-BB6B-18B659389614}" type="sibTrans" cxnId="{A512730C-C971-4D7E-ADF2-55FCE9C31BCD}">
      <dgm:prSet/>
      <dgm:spPr/>
      <dgm:t>
        <a:bodyPr/>
        <a:lstStyle/>
        <a:p>
          <a:endParaRPr lang="pt-BR"/>
        </a:p>
      </dgm:t>
    </dgm:pt>
    <dgm:pt modelId="{8CA38324-F688-417F-97A0-EAE67055E67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Direito de voto</a:t>
          </a:r>
        </a:p>
      </dgm:t>
    </dgm:pt>
    <dgm:pt modelId="{1F1FAB6B-FDE7-44AF-B95C-3369D9AAFE07}" type="parTrans" cxnId="{FE68B774-8556-48AE-BA4D-054431CBFC7F}">
      <dgm:prSet/>
      <dgm:spPr/>
      <dgm:t>
        <a:bodyPr/>
        <a:lstStyle/>
        <a:p>
          <a:endParaRPr lang="pt-BR"/>
        </a:p>
      </dgm:t>
    </dgm:pt>
    <dgm:pt modelId="{1E9F1368-F011-4C30-9871-BCF46F79BB9A}" type="sibTrans" cxnId="{FE68B774-8556-48AE-BA4D-054431CBFC7F}">
      <dgm:prSet/>
      <dgm:spPr/>
      <dgm:t>
        <a:bodyPr/>
        <a:lstStyle/>
        <a:p>
          <a:endParaRPr lang="pt-BR"/>
        </a:p>
      </dgm:t>
    </dgm:pt>
    <dgm:pt modelId="{B1237571-2A2B-4682-A91A-EA429CBED9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Maiores de 18 anos excluso analfabetos, cabos e soldados.</a:t>
          </a:r>
        </a:p>
      </dgm:t>
    </dgm:pt>
    <dgm:pt modelId="{7CA74E58-F6E8-493B-94BA-523CDFF37B19}" type="parTrans" cxnId="{365B9565-0537-4F31-8738-EA35136C19F9}">
      <dgm:prSet/>
      <dgm:spPr/>
      <dgm:t>
        <a:bodyPr/>
        <a:lstStyle/>
        <a:p>
          <a:endParaRPr lang="pt-BR"/>
        </a:p>
      </dgm:t>
    </dgm:pt>
    <dgm:pt modelId="{22B6EF0E-D94D-45AF-A10D-89AEA831DB9B}" type="sibTrans" cxnId="{365B9565-0537-4F31-8738-EA35136C19F9}">
      <dgm:prSet/>
      <dgm:spPr/>
      <dgm:t>
        <a:bodyPr/>
        <a:lstStyle/>
        <a:p>
          <a:endParaRPr lang="pt-BR"/>
        </a:p>
      </dgm:t>
    </dgm:pt>
    <dgm:pt modelId="{D021B60D-352B-4E1B-A533-15044B02744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Mandato eletivo</a:t>
          </a:r>
        </a:p>
      </dgm:t>
    </dgm:pt>
    <dgm:pt modelId="{1D9D529B-BEFE-45D6-8927-D9389BE94436}" type="parTrans" cxnId="{72C07713-767C-414B-808F-E341F890884B}">
      <dgm:prSet/>
      <dgm:spPr/>
    </dgm:pt>
    <dgm:pt modelId="{520F6313-600D-4EF5-9A01-674CC68D67FF}" type="sibTrans" cxnId="{72C07713-767C-414B-808F-E341F890884B}">
      <dgm:prSet/>
      <dgm:spPr/>
    </dgm:pt>
    <dgm:pt modelId="{9D5A134E-498A-4654-B548-75445557016A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Direito Trabalhista</a:t>
          </a:r>
        </a:p>
      </dgm:t>
    </dgm:pt>
    <dgm:pt modelId="{4D852BBC-2ABB-4135-A448-9C9F604DD71F}" type="parTrans" cxnId="{251CB4BE-2869-4517-992B-0DCD19E4FAD3}">
      <dgm:prSet/>
      <dgm:spPr/>
    </dgm:pt>
    <dgm:pt modelId="{D1AB6B69-15E1-4357-A53A-3B50BF0BE5F9}" type="sibTrans" cxnId="{251CB4BE-2869-4517-992B-0DCD19E4FAD3}">
      <dgm:prSet/>
      <dgm:spPr/>
    </dgm:pt>
    <dgm:pt modelId="{90AABBA9-05E5-4FFD-B4F0-D5F5DD377C7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Direito do Cidadão</a:t>
          </a:r>
        </a:p>
      </dgm:t>
    </dgm:pt>
    <dgm:pt modelId="{68C6970D-51BB-46C5-B2BE-FDAFCC665ED6}" type="parTrans" cxnId="{0FF241A2-AF30-43C9-8A16-736F322A3E0F}">
      <dgm:prSet/>
      <dgm:spPr/>
    </dgm:pt>
    <dgm:pt modelId="{5AC6EBDF-E042-44B7-917C-B263C8E69F62}" type="sibTrans" cxnId="{0FF241A2-AF30-43C9-8A16-736F322A3E0F}">
      <dgm:prSet/>
      <dgm:spPr/>
    </dgm:pt>
    <dgm:pt modelId="{288BBE56-0F86-413D-AB73-1A5D017537A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Direito a greve e preservação aos direitos trabalhistas.</a:t>
          </a:r>
        </a:p>
      </dgm:t>
    </dgm:pt>
    <dgm:pt modelId="{DE6C8ECC-53E0-4C81-8FD8-DC249D8B085E}" type="parTrans" cxnId="{510136A6-4555-4AF6-89FA-062CD6084421}">
      <dgm:prSet/>
      <dgm:spPr/>
    </dgm:pt>
    <dgm:pt modelId="{58166843-14E6-45D3-A8A7-B3EC8370F689}" type="sibTrans" cxnId="{510136A6-4555-4AF6-89FA-062CD6084421}">
      <dgm:prSet/>
      <dgm:spPr/>
    </dgm:pt>
    <dgm:pt modelId="{23D589ED-F872-47E0-96BC-C8ED0E7369A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Direito a liberdade de pensamento, de crença religiosa de expressão  de locomoção e de associação de classe</a:t>
          </a:r>
        </a:p>
      </dgm:t>
    </dgm:pt>
    <dgm:pt modelId="{C59CBFF5-FB0E-48CD-9913-D679A4E38FF0}" type="parTrans" cxnId="{2FB06BF0-7439-4820-BFB2-74DD09EC5797}">
      <dgm:prSet/>
      <dgm:spPr/>
    </dgm:pt>
    <dgm:pt modelId="{60ACDC01-9B7C-419A-B3E9-1E5BD1A1B78C}" type="sibTrans" cxnId="{2FB06BF0-7439-4820-BFB2-74DD09EC5797}">
      <dgm:prSet/>
      <dgm:spPr/>
    </dgm:pt>
    <dgm:pt modelId="{713E808B-5094-403E-8CF1-85CCC9B1F35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Mandato presidente 5 anos sem reeleição, deputado 4 anos com reeleição, e senador 8 anos sendo 3 por estado.</a:t>
          </a:r>
        </a:p>
      </dgm:t>
    </dgm:pt>
    <dgm:pt modelId="{100F39B0-9015-4CAC-8516-921B00464EA1}" type="parTrans" cxnId="{88B7ACE6-5E12-4FEF-9AD0-97BFE53245FB}">
      <dgm:prSet/>
      <dgm:spPr/>
    </dgm:pt>
    <dgm:pt modelId="{05E32596-7D4A-430F-B935-98D229D66270}" type="sibTrans" cxnId="{88B7ACE6-5E12-4FEF-9AD0-97BFE53245FB}">
      <dgm:prSet/>
      <dgm:spPr/>
    </dgm:pt>
    <dgm:pt modelId="{607AAA50-1DBE-4C2D-AE65-635408F47423}" type="pres">
      <dgm:prSet presAssocID="{0401ABA1-D831-40D0-B57C-99449A929CEC}" presName="Name0" presStyleCnt="0">
        <dgm:presLayoutVars>
          <dgm:dir/>
          <dgm:animLvl val="lvl"/>
          <dgm:resizeHandles/>
        </dgm:presLayoutVars>
      </dgm:prSet>
      <dgm:spPr/>
    </dgm:pt>
    <dgm:pt modelId="{0079E06C-90C3-464F-B4FC-FBC65D456C4D}" type="pres">
      <dgm:prSet presAssocID="{251CF9B5-E7E7-4DBB-AF48-BA25ED760E86}" presName="linNode" presStyleCnt="0"/>
      <dgm:spPr/>
    </dgm:pt>
    <dgm:pt modelId="{9C8DD4B1-A7E8-46D2-9C23-0821EAC6F0AF}" type="pres">
      <dgm:prSet presAssocID="{251CF9B5-E7E7-4DBB-AF48-BA25ED760E86}" presName="parentShp" presStyleLbl="node1" presStyleIdx="0" presStyleCnt="5">
        <dgm:presLayoutVars>
          <dgm:bulletEnabled val="1"/>
        </dgm:presLayoutVars>
      </dgm:prSet>
      <dgm:spPr/>
    </dgm:pt>
    <dgm:pt modelId="{6CA22DC0-8322-4C87-AE06-E7308A3242DD}" type="pres">
      <dgm:prSet presAssocID="{251CF9B5-E7E7-4DBB-AF48-BA25ED760E86}" presName="childShp" presStyleLbl="bgAccFollowNode1" presStyleIdx="0" presStyleCnt="5">
        <dgm:presLayoutVars>
          <dgm:bulletEnabled val="1"/>
        </dgm:presLayoutVars>
      </dgm:prSet>
      <dgm:spPr/>
    </dgm:pt>
    <dgm:pt modelId="{6C2FAB11-A75D-45D9-9D97-2FE51576FEC7}" type="pres">
      <dgm:prSet presAssocID="{F2E04FE4-E1FC-4270-9C7E-1F5F7E80C477}" presName="spacing" presStyleCnt="0"/>
      <dgm:spPr/>
    </dgm:pt>
    <dgm:pt modelId="{C57671CE-54FA-4A5A-9767-033609B21E71}" type="pres">
      <dgm:prSet presAssocID="{8CA38324-F688-417F-97A0-EAE67055E670}" presName="linNode" presStyleCnt="0"/>
      <dgm:spPr/>
    </dgm:pt>
    <dgm:pt modelId="{8DE89358-BD62-47E5-9A78-CF1E8AC80397}" type="pres">
      <dgm:prSet presAssocID="{8CA38324-F688-417F-97A0-EAE67055E670}" presName="parentShp" presStyleLbl="node1" presStyleIdx="1" presStyleCnt="5">
        <dgm:presLayoutVars>
          <dgm:bulletEnabled val="1"/>
        </dgm:presLayoutVars>
      </dgm:prSet>
      <dgm:spPr/>
    </dgm:pt>
    <dgm:pt modelId="{27350E59-AEDE-4296-919F-E32B324841BE}" type="pres">
      <dgm:prSet presAssocID="{8CA38324-F688-417F-97A0-EAE67055E670}" presName="childShp" presStyleLbl="bgAccFollowNode1" presStyleIdx="1" presStyleCnt="5">
        <dgm:presLayoutVars>
          <dgm:bulletEnabled val="1"/>
        </dgm:presLayoutVars>
      </dgm:prSet>
      <dgm:spPr/>
    </dgm:pt>
    <dgm:pt modelId="{D65D5150-04FC-427E-826A-440998EB65BD}" type="pres">
      <dgm:prSet presAssocID="{1E9F1368-F011-4C30-9871-BCF46F79BB9A}" presName="spacing" presStyleCnt="0"/>
      <dgm:spPr/>
    </dgm:pt>
    <dgm:pt modelId="{5A282039-A14F-4E26-95CA-253287B801B4}" type="pres">
      <dgm:prSet presAssocID="{9D5A134E-498A-4654-B548-75445557016A}" presName="linNode" presStyleCnt="0"/>
      <dgm:spPr/>
    </dgm:pt>
    <dgm:pt modelId="{204A0861-B818-485E-BB2A-A224129B4F4C}" type="pres">
      <dgm:prSet presAssocID="{9D5A134E-498A-4654-B548-75445557016A}" presName="parentShp" presStyleLbl="node1" presStyleIdx="2" presStyleCnt="5">
        <dgm:presLayoutVars>
          <dgm:bulletEnabled val="1"/>
        </dgm:presLayoutVars>
      </dgm:prSet>
      <dgm:spPr/>
    </dgm:pt>
    <dgm:pt modelId="{0E2A280E-8811-45F6-BC89-A00227E9F47F}" type="pres">
      <dgm:prSet presAssocID="{9D5A134E-498A-4654-B548-75445557016A}" presName="childShp" presStyleLbl="bgAccFollowNode1" presStyleIdx="2" presStyleCnt="5">
        <dgm:presLayoutVars>
          <dgm:bulletEnabled val="1"/>
        </dgm:presLayoutVars>
      </dgm:prSet>
      <dgm:spPr/>
    </dgm:pt>
    <dgm:pt modelId="{6AE67E2C-85D9-4848-BC92-CDDD3A1B7B2F}" type="pres">
      <dgm:prSet presAssocID="{D1AB6B69-15E1-4357-A53A-3B50BF0BE5F9}" presName="spacing" presStyleCnt="0"/>
      <dgm:spPr/>
    </dgm:pt>
    <dgm:pt modelId="{12D9782F-A376-43DA-A0C8-579C91AEC450}" type="pres">
      <dgm:prSet presAssocID="{90AABBA9-05E5-4FFD-B4F0-D5F5DD377C7E}" presName="linNode" presStyleCnt="0"/>
      <dgm:spPr/>
    </dgm:pt>
    <dgm:pt modelId="{DECD611F-0FF4-4625-8EB8-2505C3ABC820}" type="pres">
      <dgm:prSet presAssocID="{90AABBA9-05E5-4FFD-B4F0-D5F5DD377C7E}" presName="parentShp" presStyleLbl="node1" presStyleIdx="3" presStyleCnt="5">
        <dgm:presLayoutVars>
          <dgm:bulletEnabled val="1"/>
        </dgm:presLayoutVars>
      </dgm:prSet>
      <dgm:spPr/>
    </dgm:pt>
    <dgm:pt modelId="{CADA338E-BF6E-4175-AC1C-9C7651700A3F}" type="pres">
      <dgm:prSet presAssocID="{90AABBA9-05E5-4FFD-B4F0-D5F5DD377C7E}" presName="childShp" presStyleLbl="bgAccFollowNode1" presStyleIdx="3" presStyleCnt="5">
        <dgm:presLayoutVars>
          <dgm:bulletEnabled val="1"/>
        </dgm:presLayoutVars>
      </dgm:prSet>
      <dgm:spPr/>
    </dgm:pt>
    <dgm:pt modelId="{03252E42-3D68-4A51-89F4-83CE67D58B2F}" type="pres">
      <dgm:prSet presAssocID="{5AC6EBDF-E042-44B7-917C-B263C8E69F62}" presName="spacing" presStyleCnt="0"/>
      <dgm:spPr/>
    </dgm:pt>
    <dgm:pt modelId="{C4DF657A-9874-4619-BECE-F85633DB9340}" type="pres">
      <dgm:prSet presAssocID="{D021B60D-352B-4E1B-A533-15044B027443}" presName="linNode" presStyleCnt="0"/>
      <dgm:spPr/>
    </dgm:pt>
    <dgm:pt modelId="{5C352C7B-2AEE-4B48-91FA-B80A2D2FC75D}" type="pres">
      <dgm:prSet presAssocID="{D021B60D-352B-4E1B-A533-15044B027443}" presName="parentShp" presStyleLbl="node1" presStyleIdx="4" presStyleCnt="5">
        <dgm:presLayoutVars>
          <dgm:bulletEnabled val="1"/>
        </dgm:presLayoutVars>
      </dgm:prSet>
      <dgm:spPr/>
    </dgm:pt>
    <dgm:pt modelId="{04AE1693-DF71-48AB-83AC-DC907E0D5AA3}" type="pres">
      <dgm:prSet presAssocID="{D021B60D-352B-4E1B-A533-15044B027443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B10DC07-9F55-499B-869A-1EA30307C944}" srcId="{0401ABA1-D831-40D0-B57C-99449A929CEC}" destId="{251CF9B5-E7E7-4DBB-AF48-BA25ED760E86}" srcOrd="0" destOrd="0" parTransId="{C77337BB-32C6-454C-B8E2-3D8E802B3B2A}" sibTransId="{F2E04FE4-E1FC-4270-9C7E-1F5F7E80C477}"/>
    <dgm:cxn modelId="{A512730C-C971-4D7E-ADF2-55FCE9C31BCD}" srcId="{251CF9B5-E7E7-4DBB-AF48-BA25ED760E86}" destId="{B09A9001-E73F-498B-9AE2-3FD19A2D66D4}" srcOrd="0" destOrd="0" parTransId="{49590AD2-F000-4A6A-9AAB-97BD0CDECB86}" sibTransId="{2D644BEF-1B27-43FF-BB6B-18B659389614}"/>
    <dgm:cxn modelId="{72C07713-767C-414B-808F-E341F890884B}" srcId="{0401ABA1-D831-40D0-B57C-99449A929CEC}" destId="{D021B60D-352B-4E1B-A533-15044B027443}" srcOrd="4" destOrd="0" parTransId="{1D9D529B-BEFE-45D6-8927-D9389BE94436}" sibTransId="{520F6313-600D-4EF5-9A01-674CC68D67FF}"/>
    <dgm:cxn modelId="{365B9565-0537-4F31-8738-EA35136C19F9}" srcId="{8CA38324-F688-417F-97A0-EAE67055E670}" destId="{B1237571-2A2B-4682-A91A-EA429CBED92C}" srcOrd="0" destOrd="0" parTransId="{7CA74E58-F6E8-493B-94BA-523CDFF37B19}" sibTransId="{22B6EF0E-D94D-45AF-A10D-89AEA831DB9B}"/>
    <dgm:cxn modelId="{E5F96471-1923-488F-9854-6707E2B79ECF}" type="presOf" srcId="{9D5A134E-498A-4654-B548-75445557016A}" destId="{204A0861-B818-485E-BB2A-A224129B4F4C}" srcOrd="0" destOrd="0" presId="urn:microsoft.com/office/officeart/2005/8/layout/vList6"/>
    <dgm:cxn modelId="{FE68B774-8556-48AE-BA4D-054431CBFC7F}" srcId="{0401ABA1-D831-40D0-B57C-99449A929CEC}" destId="{8CA38324-F688-417F-97A0-EAE67055E670}" srcOrd="1" destOrd="0" parTransId="{1F1FAB6B-FDE7-44AF-B95C-3369D9AAFE07}" sibTransId="{1E9F1368-F011-4C30-9871-BCF46F79BB9A}"/>
    <dgm:cxn modelId="{6F2BB976-7EB3-4657-B4FD-2AFC7EA7DBC7}" type="presOf" srcId="{90AABBA9-05E5-4FFD-B4F0-D5F5DD377C7E}" destId="{DECD611F-0FF4-4625-8EB8-2505C3ABC820}" srcOrd="0" destOrd="0" presId="urn:microsoft.com/office/officeart/2005/8/layout/vList6"/>
    <dgm:cxn modelId="{87F2A958-3EB1-4A24-9E51-5B844C033761}" type="presOf" srcId="{B1237571-2A2B-4682-A91A-EA429CBED92C}" destId="{27350E59-AEDE-4296-919F-E32B324841BE}" srcOrd="0" destOrd="0" presId="urn:microsoft.com/office/officeart/2005/8/layout/vList6"/>
    <dgm:cxn modelId="{2A8CA68F-F838-491A-8CD4-8EC4ECABD27B}" type="presOf" srcId="{B09A9001-E73F-498B-9AE2-3FD19A2D66D4}" destId="{6CA22DC0-8322-4C87-AE06-E7308A3242DD}" srcOrd="0" destOrd="0" presId="urn:microsoft.com/office/officeart/2005/8/layout/vList6"/>
    <dgm:cxn modelId="{B1DBF396-435B-4C59-ABD4-6F8C77EF6586}" type="presOf" srcId="{23D589ED-F872-47E0-96BC-C8ED0E7369A4}" destId="{CADA338E-BF6E-4175-AC1C-9C7651700A3F}" srcOrd="0" destOrd="0" presId="urn:microsoft.com/office/officeart/2005/8/layout/vList6"/>
    <dgm:cxn modelId="{0FF241A2-AF30-43C9-8A16-736F322A3E0F}" srcId="{0401ABA1-D831-40D0-B57C-99449A929CEC}" destId="{90AABBA9-05E5-4FFD-B4F0-D5F5DD377C7E}" srcOrd="3" destOrd="0" parTransId="{68C6970D-51BB-46C5-B2BE-FDAFCC665ED6}" sibTransId="{5AC6EBDF-E042-44B7-917C-B263C8E69F62}"/>
    <dgm:cxn modelId="{510136A6-4555-4AF6-89FA-062CD6084421}" srcId="{9D5A134E-498A-4654-B548-75445557016A}" destId="{288BBE56-0F86-413D-AB73-1A5D017537AA}" srcOrd="0" destOrd="0" parTransId="{DE6C8ECC-53E0-4C81-8FD8-DC249D8B085E}" sibTransId="{58166843-14E6-45D3-A8A7-B3EC8370F689}"/>
    <dgm:cxn modelId="{66C5D0AC-F5C6-4635-B6BF-ADEC2645D3CF}" type="presOf" srcId="{0401ABA1-D831-40D0-B57C-99449A929CEC}" destId="{607AAA50-1DBE-4C2D-AE65-635408F47423}" srcOrd="0" destOrd="0" presId="urn:microsoft.com/office/officeart/2005/8/layout/vList6"/>
    <dgm:cxn modelId="{51C94EB7-BD9D-41F3-90D5-1D6DAD70D2D4}" type="presOf" srcId="{D021B60D-352B-4E1B-A533-15044B027443}" destId="{5C352C7B-2AEE-4B48-91FA-B80A2D2FC75D}" srcOrd="0" destOrd="0" presId="urn:microsoft.com/office/officeart/2005/8/layout/vList6"/>
    <dgm:cxn modelId="{251CB4BE-2869-4517-992B-0DCD19E4FAD3}" srcId="{0401ABA1-D831-40D0-B57C-99449A929CEC}" destId="{9D5A134E-498A-4654-B548-75445557016A}" srcOrd="2" destOrd="0" parTransId="{4D852BBC-2ABB-4135-A448-9C9F604DD71F}" sibTransId="{D1AB6B69-15E1-4357-A53A-3B50BF0BE5F9}"/>
    <dgm:cxn modelId="{A68ACEDE-7955-4F72-8816-5DD1DAE544CD}" type="presOf" srcId="{288BBE56-0F86-413D-AB73-1A5D017537AA}" destId="{0E2A280E-8811-45F6-BC89-A00227E9F47F}" srcOrd="0" destOrd="0" presId="urn:microsoft.com/office/officeart/2005/8/layout/vList6"/>
    <dgm:cxn modelId="{A8DF19E3-2E82-497A-BDD0-C58FCCA78DCA}" type="presOf" srcId="{251CF9B5-E7E7-4DBB-AF48-BA25ED760E86}" destId="{9C8DD4B1-A7E8-46D2-9C23-0821EAC6F0AF}" srcOrd="0" destOrd="0" presId="urn:microsoft.com/office/officeart/2005/8/layout/vList6"/>
    <dgm:cxn modelId="{88B7ACE6-5E12-4FEF-9AD0-97BFE53245FB}" srcId="{D021B60D-352B-4E1B-A533-15044B027443}" destId="{713E808B-5094-403E-8CF1-85CCC9B1F358}" srcOrd="0" destOrd="0" parTransId="{100F39B0-9015-4CAC-8516-921B00464EA1}" sibTransId="{05E32596-7D4A-430F-B935-98D229D66270}"/>
    <dgm:cxn modelId="{2FB06BF0-7439-4820-BFB2-74DD09EC5797}" srcId="{90AABBA9-05E5-4FFD-B4F0-D5F5DD377C7E}" destId="{23D589ED-F872-47E0-96BC-C8ED0E7369A4}" srcOrd="0" destOrd="0" parTransId="{C59CBFF5-FB0E-48CD-9913-D679A4E38FF0}" sibTransId="{60ACDC01-9B7C-419A-B3E9-1E5BD1A1B78C}"/>
    <dgm:cxn modelId="{0DF4B5F6-6F8E-4DDC-8B6D-D8B63D418952}" type="presOf" srcId="{8CA38324-F688-417F-97A0-EAE67055E670}" destId="{8DE89358-BD62-47E5-9A78-CF1E8AC80397}" srcOrd="0" destOrd="0" presId="urn:microsoft.com/office/officeart/2005/8/layout/vList6"/>
    <dgm:cxn modelId="{272536F7-07AE-44DF-BA08-41CD67EBCB8E}" type="presOf" srcId="{713E808B-5094-403E-8CF1-85CCC9B1F358}" destId="{04AE1693-DF71-48AB-83AC-DC907E0D5AA3}" srcOrd="0" destOrd="0" presId="urn:microsoft.com/office/officeart/2005/8/layout/vList6"/>
    <dgm:cxn modelId="{75A2F10C-C810-4CCE-9AC6-C179A79F1E8B}" type="presParOf" srcId="{607AAA50-1DBE-4C2D-AE65-635408F47423}" destId="{0079E06C-90C3-464F-B4FC-FBC65D456C4D}" srcOrd="0" destOrd="0" presId="urn:microsoft.com/office/officeart/2005/8/layout/vList6"/>
    <dgm:cxn modelId="{EBE2D628-9673-4820-8390-1C1139888E95}" type="presParOf" srcId="{0079E06C-90C3-464F-B4FC-FBC65D456C4D}" destId="{9C8DD4B1-A7E8-46D2-9C23-0821EAC6F0AF}" srcOrd="0" destOrd="0" presId="urn:microsoft.com/office/officeart/2005/8/layout/vList6"/>
    <dgm:cxn modelId="{4C2615FA-EE1B-419F-96B4-7EA606114687}" type="presParOf" srcId="{0079E06C-90C3-464F-B4FC-FBC65D456C4D}" destId="{6CA22DC0-8322-4C87-AE06-E7308A3242DD}" srcOrd="1" destOrd="0" presId="urn:microsoft.com/office/officeart/2005/8/layout/vList6"/>
    <dgm:cxn modelId="{5C22A045-D1E1-4829-AFAA-F308EC5DAA43}" type="presParOf" srcId="{607AAA50-1DBE-4C2D-AE65-635408F47423}" destId="{6C2FAB11-A75D-45D9-9D97-2FE51576FEC7}" srcOrd="1" destOrd="0" presId="urn:microsoft.com/office/officeart/2005/8/layout/vList6"/>
    <dgm:cxn modelId="{6D98A096-B8C7-4A4A-AEC8-A0219A1AC9EB}" type="presParOf" srcId="{607AAA50-1DBE-4C2D-AE65-635408F47423}" destId="{C57671CE-54FA-4A5A-9767-033609B21E71}" srcOrd="2" destOrd="0" presId="urn:microsoft.com/office/officeart/2005/8/layout/vList6"/>
    <dgm:cxn modelId="{C07D2BCB-3F14-4C12-A064-CE1D15B3419E}" type="presParOf" srcId="{C57671CE-54FA-4A5A-9767-033609B21E71}" destId="{8DE89358-BD62-47E5-9A78-CF1E8AC80397}" srcOrd="0" destOrd="0" presId="urn:microsoft.com/office/officeart/2005/8/layout/vList6"/>
    <dgm:cxn modelId="{1DEFB783-2B03-441B-8180-68D901B03B90}" type="presParOf" srcId="{C57671CE-54FA-4A5A-9767-033609B21E71}" destId="{27350E59-AEDE-4296-919F-E32B324841BE}" srcOrd="1" destOrd="0" presId="urn:microsoft.com/office/officeart/2005/8/layout/vList6"/>
    <dgm:cxn modelId="{02E05FE3-802F-4630-B712-E83F956B0590}" type="presParOf" srcId="{607AAA50-1DBE-4C2D-AE65-635408F47423}" destId="{D65D5150-04FC-427E-826A-440998EB65BD}" srcOrd="3" destOrd="0" presId="urn:microsoft.com/office/officeart/2005/8/layout/vList6"/>
    <dgm:cxn modelId="{05DC848E-0CEA-4169-A226-508C564AE8A9}" type="presParOf" srcId="{607AAA50-1DBE-4C2D-AE65-635408F47423}" destId="{5A282039-A14F-4E26-95CA-253287B801B4}" srcOrd="4" destOrd="0" presId="urn:microsoft.com/office/officeart/2005/8/layout/vList6"/>
    <dgm:cxn modelId="{6CF2A3AC-E188-40CA-BF60-E73C1477E2D8}" type="presParOf" srcId="{5A282039-A14F-4E26-95CA-253287B801B4}" destId="{204A0861-B818-485E-BB2A-A224129B4F4C}" srcOrd="0" destOrd="0" presId="urn:microsoft.com/office/officeart/2005/8/layout/vList6"/>
    <dgm:cxn modelId="{70986420-3077-46C8-A85B-83B2802C3842}" type="presParOf" srcId="{5A282039-A14F-4E26-95CA-253287B801B4}" destId="{0E2A280E-8811-45F6-BC89-A00227E9F47F}" srcOrd="1" destOrd="0" presId="urn:microsoft.com/office/officeart/2005/8/layout/vList6"/>
    <dgm:cxn modelId="{85D534A2-395B-47D7-8EA7-F62C64EDD4C1}" type="presParOf" srcId="{607AAA50-1DBE-4C2D-AE65-635408F47423}" destId="{6AE67E2C-85D9-4848-BC92-CDDD3A1B7B2F}" srcOrd="5" destOrd="0" presId="urn:microsoft.com/office/officeart/2005/8/layout/vList6"/>
    <dgm:cxn modelId="{3A9426D7-CD7C-47C2-9B2E-935DF5937BC1}" type="presParOf" srcId="{607AAA50-1DBE-4C2D-AE65-635408F47423}" destId="{12D9782F-A376-43DA-A0C8-579C91AEC450}" srcOrd="6" destOrd="0" presId="urn:microsoft.com/office/officeart/2005/8/layout/vList6"/>
    <dgm:cxn modelId="{EE3BBA3F-312A-452B-B9DB-48B849E59B11}" type="presParOf" srcId="{12D9782F-A376-43DA-A0C8-579C91AEC450}" destId="{DECD611F-0FF4-4625-8EB8-2505C3ABC820}" srcOrd="0" destOrd="0" presId="urn:microsoft.com/office/officeart/2005/8/layout/vList6"/>
    <dgm:cxn modelId="{F1E9C295-08EE-4E50-97BB-26AE2354465E}" type="presParOf" srcId="{12D9782F-A376-43DA-A0C8-579C91AEC450}" destId="{CADA338E-BF6E-4175-AC1C-9C7651700A3F}" srcOrd="1" destOrd="0" presId="urn:microsoft.com/office/officeart/2005/8/layout/vList6"/>
    <dgm:cxn modelId="{84627A1C-0C0B-4E84-A705-27D014868D52}" type="presParOf" srcId="{607AAA50-1DBE-4C2D-AE65-635408F47423}" destId="{03252E42-3D68-4A51-89F4-83CE67D58B2F}" srcOrd="7" destOrd="0" presId="urn:microsoft.com/office/officeart/2005/8/layout/vList6"/>
    <dgm:cxn modelId="{2DD70162-C5A3-4677-A39C-00C3E0062A7E}" type="presParOf" srcId="{607AAA50-1DBE-4C2D-AE65-635408F47423}" destId="{C4DF657A-9874-4619-BECE-F85633DB9340}" srcOrd="8" destOrd="0" presId="urn:microsoft.com/office/officeart/2005/8/layout/vList6"/>
    <dgm:cxn modelId="{56EB5CC5-36CE-4D62-9CF7-031D14B85BDF}" type="presParOf" srcId="{C4DF657A-9874-4619-BECE-F85633DB9340}" destId="{5C352C7B-2AEE-4B48-91FA-B80A2D2FC75D}" srcOrd="0" destOrd="0" presId="urn:microsoft.com/office/officeart/2005/8/layout/vList6"/>
    <dgm:cxn modelId="{3C2E9F25-4197-495C-BA19-F5E49B012072}" type="presParOf" srcId="{C4DF657A-9874-4619-BECE-F85633DB9340}" destId="{04AE1693-DF71-48AB-83AC-DC907E0D5AA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C59CD-0C0C-404B-B8DA-2103228189A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A3763D-4394-40D2-ADD4-3AFFF8958BB1}">
      <dgm:prSet/>
      <dgm:spPr/>
      <dgm:t>
        <a:bodyPr/>
        <a:lstStyle/>
        <a:p>
          <a:r>
            <a:rPr lang="pt-BR"/>
            <a:t>Chegou a presidência da republica de forma rápida e cheia de sucesso.</a:t>
          </a:r>
          <a:endParaRPr lang="en-US"/>
        </a:p>
      </dgm:t>
    </dgm:pt>
    <dgm:pt modelId="{7FC29C50-0D74-4D32-AAAD-C01865BEAFB0}" type="parTrans" cxnId="{D30E5DF6-EECF-4290-9CDC-6755233DBE23}">
      <dgm:prSet/>
      <dgm:spPr/>
      <dgm:t>
        <a:bodyPr/>
        <a:lstStyle/>
        <a:p>
          <a:endParaRPr lang="en-US"/>
        </a:p>
      </dgm:t>
    </dgm:pt>
    <dgm:pt modelId="{A01376FA-C211-4AE5-AD5E-468A63FDB943}" type="sibTrans" cxnId="{D30E5DF6-EECF-4290-9CDC-6755233DBE23}">
      <dgm:prSet/>
      <dgm:spPr/>
      <dgm:t>
        <a:bodyPr/>
        <a:lstStyle/>
        <a:p>
          <a:endParaRPr lang="en-US"/>
        </a:p>
      </dgm:t>
    </dgm:pt>
    <dgm:pt modelId="{B1AB209A-B080-4E95-8A3F-DF5756658C0D}">
      <dgm:prSet/>
      <dgm:spPr/>
      <dgm:t>
        <a:bodyPr/>
        <a:lstStyle/>
        <a:p>
          <a:r>
            <a:rPr lang="pt-BR"/>
            <a:t>Exerceu cargos de vereador, prefeito, governador do estado.</a:t>
          </a:r>
          <a:endParaRPr lang="en-US"/>
        </a:p>
      </dgm:t>
    </dgm:pt>
    <dgm:pt modelId="{9A1BBE1E-BF81-4D3E-B002-EB4ED4A2C134}" type="parTrans" cxnId="{0F56D94B-369F-4DC1-B286-0414BED7471D}">
      <dgm:prSet/>
      <dgm:spPr/>
      <dgm:t>
        <a:bodyPr/>
        <a:lstStyle/>
        <a:p>
          <a:endParaRPr lang="en-US"/>
        </a:p>
      </dgm:t>
    </dgm:pt>
    <dgm:pt modelId="{8D050CB3-CDC5-436D-8DFE-AEDF3396614D}" type="sibTrans" cxnId="{0F56D94B-369F-4DC1-B286-0414BED7471D}">
      <dgm:prSet/>
      <dgm:spPr/>
      <dgm:t>
        <a:bodyPr/>
        <a:lstStyle/>
        <a:p>
          <a:endParaRPr lang="en-US"/>
        </a:p>
      </dgm:t>
    </dgm:pt>
    <dgm:pt modelId="{2E220F94-5481-4347-AF06-6C0AFA0451FE}">
      <dgm:prSet/>
      <dgm:spPr/>
      <dgm:t>
        <a:bodyPr/>
        <a:lstStyle/>
        <a:p>
          <a:r>
            <a:rPr lang="pt-BR"/>
            <a:t>Estilo politico exibicionista e dramático, por isso o símbolo de sua campanha era a vassoura.</a:t>
          </a:r>
          <a:endParaRPr lang="en-US"/>
        </a:p>
      </dgm:t>
    </dgm:pt>
    <dgm:pt modelId="{353A2506-B9FD-4956-AA5B-ADB986E33AE1}" type="parTrans" cxnId="{495C574C-DB52-413D-8A8D-5A27824C6646}">
      <dgm:prSet/>
      <dgm:spPr/>
      <dgm:t>
        <a:bodyPr/>
        <a:lstStyle/>
        <a:p>
          <a:endParaRPr lang="en-US"/>
        </a:p>
      </dgm:t>
    </dgm:pt>
    <dgm:pt modelId="{AF7C7929-0E30-43C7-86C8-E9DC5238E33C}" type="sibTrans" cxnId="{495C574C-DB52-413D-8A8D-5A27824C6646}">
      <dgm:prSet/>
      <dgm:spPr/>
      <dgm:t>
        <a:bodyPr/>
        <a:lstStyle/>
        <a:p>
          <a:endParaRPr lang="en-US"/>
        </a:p>
      </dgm:t>
    </dgm:pt>
    <dgm:pt modelId="{8202B3ED-52FF-4A4F-AB59-90483E554DDE}">
      <dgm:prSet/>
      <dgm:spPr/>
      <dgm:t>
        <a:bodyPr/>
        <a:lstStyle/>
        <a:p>
          <a:r>
            <a:rPr lang="pt-BR"/>
            <a:t>Jânio era contra o comunismo</a:t>
          </a:r>
          <a:endParaRPr lang="en-US"/>
        </a:p>
      </dgm:t>
    </dgm:pt>
    <dgm:pt modelId="{A85681CE-C0BA-452D-A930-D463B3F4960C}" type="parTrans" cxnId="{824D90E1-986B-41E7-9D6A-062E38B5C25C}">
      <dgm:prSet/>
      <dgm:spPr/>
      <dgm:t>
        <a:bodyPr/>
        <a:lstStyle/>
        <a:p>
          <a:endParaRPr lang="en-US"/>
        </a:p>
      </dgm:t>
    </dgm:pt>
    <dgm:pt modelId="{DD643E62-9492-4B79-9CEA-FD1097A9A715}" type="sibTrans" cxnId="{824D90E1-986B-41E7-9D6A-062E38B5C25C}">
      <dgm:prSet/>
      <dgm:spPr/>
      <dgm:t>
        <a:bodyPr/>
        <a:lstStyle/>
        <a:p>
          <a:endParaRPr lang="en-US"/>
        </a:p>
      </dgm:t>
    </dgm:pt>
    <dgm:pt modelId="{2E026253-CDC2-4EC3-96EE-33B74F1A7F81}">
      <dgm:prSet/>
      <dgm:spPr/>
      <dgm:t>
        <a:bodyPr/>
        <a:lstStyle/>
        <a:p>
          <a:r>
            <a:rPr lang="pt-BR"/>
            <a:t>Começou a defender uma politica externa independente, isto é, uma politica mais livre das pressões das grandes potências, reatou com a China e URSS violentas criticas por isso.</a:t>
          </a:r>
          <a:endParaRPr lang="en-US"/>
        </a:p>
      </dgm:t>
    </dgm:pt>
    <dgm:pt modelId="{5D9D4437-C88B-48B5-97E8-6A4A3327C8F6}" type="parTrans" cxnId="{3689FD50-E04D-4FF5-A71E-DBB947C64A7E}">
      <dgm:prSet/>
      <dgm:spPr/>
      <dgm:t>
        <a:bodyPr/>
        <a:lstStyle/>
        <a:p>
          <a:endParaRPr lang="en-US"/>
        </a:p>
      </dgm:t>
    </dgm:pt>
    <dgm:pt modelId="{7967BF58-6819-4C2C-9BFF-880A869DB40B}" type="sibTrans" cxnId="{3689FD50-E04D-4FF5-A71E-DBB947C64A7E}">
      <dgm:prSet/>
      <dgm:spPr/>
      <dgm:t>
        <a:bodyPr/>
        <a:lstStyle/>
        <a:p>
          <a:endParaRPr lang="en-US"/>
        </a:p>
      </dgm:t>
    </dgm:pt>
    <dgm:pt modelId="{CFD421DF-C5ED-4E17-9BBC-00C45076CE00}">
      <dgm:prSet/>
      <dgm:spPr/>
      <dgm:t>
        <a:bodyPr/>
        <a:lstStyle/>
        <a:p>
          <a:r>
            <a:rPr lang="pt-BR"/>
            <a:t>Piorou a crise concedendo a medalha da Ordem do Cruzeiro do Sul a Che Guevara um dos principais lideres da revolução cubana.</a:t>
          </a:r>
          <a:endParaRPr lang="en-US"/>
        </a:p>
      </dgm:t>
    </dgm:pt>
    <dgm:pt modelId="{BEA58527-DB75-4FAB-AA77-E6BE6099D448}" type="parTrans" cxnId="{EDB262AF-0694-4DB5-8DDC-D91F0C90F1F2}">
      <dgm:prSet/>
      <dgm:spPr/>
      <dgm:t>
        <a:bodyPr/>
        <a:lstStyle/>
        <a:p>
          <a:endParaRPr lang="en-US"/>
        </a:p>
      </dgm:t>
    </dgm:pt>
    <dgm:pt modelId="{310ACF73-8B61-4977-859E-E268F0C27E7F}" type="sibTrans" cxnId="{EDB262AF-0694-4DB5-8DDC-D91F0C90F1F2}">
      <dgm:prSet/>
      <dgm:spPr/>
      <dgm:t>
        <a:bodyPr/>
        <a:lstStyle/>
        <a:p>
          <a:endParaRPr lang="en-US"/>
        </a:p>
      </dgm:t>
    </dgm:pt>
    <dgm:pt modelId="{DD1EA6F2-6565-4732-8A75-7DCD6C123CD2}">
      <dgm:prSet/>
      <dgm:spPr/>
      <dgm:t>
        <a:bodyPr/>
        <a:lstStyle/>
        <a:p>
          <a:r>
            <a:rPr lang="pt-BR"/>
            <a:t>Sem apoio tomou um atitude desceperada renunciou ao cargo de presidente da republica em 25 de agosto de 1961.</a:t>
          </a:r>
          <a:endParaRPr lang="en-US"/>
        </a:p>
      </dgm:t>
    </dgm:pt>
    <dgm:pt modelId="{79E8A9E2-78E0-4842-A8B7-CDDB6DE3C06A}" type="parTrans" cxnId="{81207564-880B-4D09-9336-E6650D9133A7}">
      <dgm:prSet/>
      <dgm:spPr/>
      <dgm:t>
        <a:bodyPr/>
        <a:lstStyle/>
        <a:p>
          <a:endParaRPr lang="en-US"/>
        </a:p>
      </dgm:t>
    </dgm:pt>
    <dgm:pt modelId="{E78B83A4-20C2-49B6-B743-1C023297476E}" type="sibTrans" cxnId="{81207564-880B-4D09-9336-E6650D9133A7}">
      <dgm:prSet/>
      <dgm:spPr/>
      <dgm:t>
        <a:bodyPr/>
        <a:lstStyle/>
        <a:p>
          <a:endParaRPr lang="en-US"/>
        </a:p>
      </dgm:t>
    </dgm:pt>
    <dgm:pt modelId="{64D48D77-FD74-4F02-8694-5769773DC4E0}" type="pres">
      <dgm:prSet presAssocID="{A6DC59CD-0C0C-404B-B8DA-2103228189A6}" presName="linear" presStyleCnt="0">
        <dgm:presLayoutVars>
          <dgm:animLvl val="lvl"/>
          <dgm:resizeHandles val="exact"/>
        </dgm:presLayoutVars>
      </dgm:prSet>
      <dgm:spPr/>
    </dgm:pt>
    <dgm:pt modelId="{43C39AF2-BC2F-465B-8F4A-B77441A26AC0}" type="pres">
      <dgm:prSet presAssocID="{70A3763D-4394-40D2-ADD4-3AFFF8958BB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C521956-E9EF-404E-BF8A-E927003A574A}" type="pres">
      <dgm:prSet presAssocID="{A01376FA-C211-4AE5-AD5E-468A63FDB943}" presName="spacer" presStyleCnt="0"/>
      <dgm:spPr/>
    </dgm:pt>
    <dgm:pt modelId="{57DEF3AF-26A0-4589-BCA4-99719B64B8AD}" type="pres">
      <dgm:prSet presAssocID="{B1AB209A-B080-4E95-8A3F-DF5756658C0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F80D5A7-56A9-4BBB-8DFC-DAC9174A5575}" type="pres">
      <dgm:prSet presAssocID="{8D050CB3-CDC5-436D-8DFE-AEDF3396614D}" presName="spacer" presStyleCnt="0"/>
      <dgm:spPr/>
    </dgm:pt>
    <dgm:pt modelId="{BA95F606-7BC3-4B8A-BDF9-9275C24DDCD5}" type="pres">
      <dgm:prSet presAssocID="{2E220F94-5481-4347-AF06-6C0AFA0451F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D9C6AF2-9412-468A-A7CD-A8D7060BB61B}" type="pres">
      <dgm:prSet presAssocID="{AF7C7929-0E30-43C7-86C8-E9DC5238E33C}" presName="spacer" presStyleCnt="0"/>
      <dgm:spPr/>
    </dgm:pt>
    <dgm:pt modelId="{DB603F6D-623D-4B42-AB7B-0B27A63D0AF6}" type="pres">
      <dgm:prSet presAssocID="{8202B3ED-52FF-4A4F-AB59-90483E554DD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21936A-24C0-4F70-B5B0-39E5FCFEF2B6}" type="pres">
      <dgm:prSet presAssocID="{DD643E62-9492-4B79-9CEA-FD1097A9A715}" presName="spacer" presStyleCnt="0"/>
      <dgm:spPr/>
    </dgm:pt>
    <dgm:pt modelId="{281A36B7-3478-4E84-8F0C-008559A0F7F4}" type="pres">
      <dgm:prSet presAssocID="{2E026253-CDC2-4EC3-96EE-33B74F1A7F8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8371BAB-2A39-4458-B6B4-586CCF91E172}" type="pres">
      <dgm:prSet presAssocID="{7967BF58-6819-4C2C-9BFF-880A869DB40B}" presName="spacer" presStyleCnt="0"/>
      <dgm:spPr/>
    </dgm:pt>
    <dgm:pt modelId="{2283B7FB-AB19-4233-90DC-B325D96B4629}" type="pres">
      <dgm:prSet presAssocID="{CFD421DF-C5ED-4E17-9BBC-00C45076CE0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4A57FB2-2FB3-455D-A354-6BDE36E80712}" type="pres">
      <dgm:prSet presAssocID="{310ACF73-8B61-4977-859E-E268F0C27E7F}" presName="spacer" presStyleCnt="0"/>
      <dgm:spPr/>
    </dgm:pt>
    <dgm:pt modelId="{18784061-9307-4D4B-8D28-50D8F2D5CFA5}" type="pres">
      <dgm:prSet presAssocID="{DD1EA6F2-6565-4732-8A75-7DCD6C123CD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248C80B-5A8F-43D1-90CB-6012B4ED933F}" type="presOf" srcId="{8202B3ED-52FF-4A4F-AB59-90483E554DDE}" destId="{DB603F6D-623D-4B42-AB7B-0B27A63D0AF6}" srcOrd="0" destOrd="0" presId="urn:microsoft.com/office/officeart/2005/8/layout/vList2"/>
    <dgm:cxn modelId="{54C6390F-1C42-4E0E-AB38-212C8100430D}" type="presOf" srcId="{B1AB209A-B080-4E95-8A3F-DF5756658C0D}" destId="{57DEF3AF-26A0-4589-BCA4-99719B64B8AD}" srcOrd="0" destOrd="0" presId="urn:microsoft.com/office/officeart/2005/8/layout/vList2"/>
    <dgm:cxn modelId="{81207564-880B-4D09-9336-E6650D9133A7}" srcId="{A6DC59CD-0C0C-404B-B8DA-2103228189A6}" destId="{DD1EA6F2-6565-4732-8A75-7DCD6C123CD2}" srcOrd="6" destOrd="0" parTransId="{79E8A9E2-78E0-4842-A8B7-CDDB6DE3C06A}" sibTransId="{E78B83A4-20C2-49B6-B743-1C023297476E}"/>
    <dgm:cxn modelId="{0F56D94B-369F-4DC1-B286-0414BED7471D}" srcId="{A6DC59CD-0C0C-404B-B8DA-2103228189A6}" destId="{B1AB209A-B080-4E95-8A3F-DF5756658C0D}" srcOrd="1" destOrd="0" parTransId="{9A1BBE1E-BF81-4D3E-B002-EB4ED4A2C134}" sibTransId="{8D050CB3-CDC5-436D-8DFE-AEDF3396614D}"/>
    <dgm:cxn modelId="{495C574C-DB52-413D-8A8D-5A27824C6646}" srcId="{A6DC59CD-0C0C-404B-B8DA-2103228189A6}" destId="{2E220F94-5481-4347-AF06-6C0AFA0451FE}" srcOrd="2" destOrd="0" parTransId="{353A2506-B9FD-4956-AA5B-ADB986E33AE1}" sibTransId="{AF7C7929-0E30-43C7-86C8-E9DC5238E33C}"/>
    <dgm:cxn modelId="{3689FD50-E04D-4FF5-A71E-DBB947C64A7E}" srcId="{A6DC59CD-0C0C-404B-B8DA-2103228189A6}" destId="{2E026253-CDC2-4EC3-96EE-33B74F1A7F81}" srcOrd="4" destOrd="0" parTransId="{5D9D4437-C88B-48B5-97E8-6A4A3327C8F6}" sibTransId="{7967BF58-6819-4C2C-9BFF-880A869DB40B}"/>
    <dgm:cxn modelId="{184A205A-012A-45E9-8449-A086B09EFFD8}" type="presOf" srcId="{DD1EA6F2-6565-4732-8A75-7DCD6C123CD2}" destId="{18784061-9307-4D4B-8D28-50D8F2D5CFA5}" srcOrd="0" destOrd="0" presId="urn:microsoft.com/office/officeart/2005/8/layout/vList2"/>
    <dgm:cxn modelId="{4C62EA80-45A5-4FCA-94EB-B8AB23FC5633}" type="presOf" srcId="{CFD421DF-C5ED-4E17-9BBC-00C45076CE00}" destId="{2283B7FB-AB19-4233-90DC-B325D96B4629}" srcOrd="0" destOrd="0" presId="urn:microsoft.com/office/officeart/2005/8/layout/vList2"/>
    <dgm:cxn modelId="{D09CB195-08CD-4E32-B4E9-E5916EE635AE}" type="presOf" srcId="{70A3763D-4394-40D2-ADD4-3AFFF8958BB1}" destId="{43C39AF2-BC2F-465B-8F4A-B77441A26AC0}" srcOrd="0" destOrd="0" presId="urn:microsoft.com/office/officeart/2005/8/layout/vList2"/>
    <dgm:cxn modelId="{7844BFAC-F8E7-4AD1-9C5D-34CCC6E6B8E9}" type="presOf" srcId="{2E220F94-5481-4347-AF06-6C0AFA0451FE}" destId="{BA95F606-7BC3-4B8A-BDF9-9275C24DDCD5}" srcOrd="0" destOrd="0" presId="urn:microsoft.com/office/officeart/2005/8/layout/vList2"/>
    <dgm:cxn modelId="{EDB262AF-0694-4DB5-8DDC-D91F0C90F1F2}" srcId="{A6DC59CD-0C0C-404B-B8DA-2103228189A6}" destId="{CFD421DF-C5ED-4E17-9BBC-00C45076CE00}" srcOrd="5" destOrd="0" parTransId="{BEA58527-DB75-4FAB-AA77-E6BE6099D448}" sibTransId="{310ACF73-8B61-4977-859E-E268F0C27E7F}"/>
    <dgm:cxn modelId="{0DBA8BCA-B995-4344-BA80-24DD02140375}" type="presOf" srcId="{2E026253-CDC2-4EC3-96EE-33B74F1A7F81}" destId="{281A36B7-3478-4E84-8F0C-008559A0F7F4}" srcOrd="0" destOrd="0" presId="urn:microsoft.com/office/officeart/2005/8/layout/vList2"/>
    <dgm:cxn modelId="{824D90E1-986B-41E7-9D6A-062E38B5C25C}" srcId="{A6DC59CD-0C0C-404B-B8DA-2103228189A6}" destId="{8202B3ED-52FF-4A4F-AB59-90483E554DDE}" srcOrd="3" destOrd="0" parTransId="{A85681CE-C0BA-452D-A930-D463B3F4960C}" sibTransId="{DD643E62-9492-4B79-9CEA-FD1097A9A715}"/>
    <dgm:cxn modelId="{D30E5DF6-EECF-4290-9CDC-6755233DBE23}" srcId="{A6DC59CD-0C0C-404B-B8DA-2103228189A6}" destId="{70A3763D-4394-40D2-ADD4-3AFFF8958BB1}" srcOrd="0" destOrd="0" parTransId="{7FC29C50-0D74-4D32-AAAD-C01865BEAFB0}" sibTransId="{A01376FA-C211-4AE5-AD5E-468A63FDB943}"/>
    <dgm:cxn modelId="{0F9D69F7-DDFE-4777-B136-3C8F91006129}" type="presOf" srcId="{A6DC59CD-0C0C-404B-B8DA-2103228189A6}" destId="{64D48D77-FD74-4F02-8694-5769773DC4E0}" srcOrd="0" destOrd="0" presId="urn:microsoft.com/office/officeart/2005/8/layout/vList2"/>
    <dgm:cxn modelId="{260ED1EB-696B-4378-97E9-0034FF90C5D7}" type="presParOf" srcId="{64D48D77-FD74-4F02-8694-5769773DC4E0}" destId="{43C39AF2-BC2F-465B-8F4A-B77441A26AC0}" srcOrd="0" destOrd="0" presId="urn:microsoft.com/office/officeart/2005/8/layout/vList2"/>
    <dgm:cxn modelId="{753DAA90-2BD8-4E82-A3CD-A341668B187C}" type="presParOf" srcId="{64D48D77-FD74-4F02-8694-5769773DC4E0}" destId="{AC521956-E9EF-404E-BF8A-E927003A574A}" srcOrd="1" destOrd="0" presId="urn:microsoft.com/office/officeart/2005/8/layout/vList2"/>
    <dgm:cxn modelId="{8E27C1D2-B71E-4A98-9C4B-1FABE8B20B9B}" type="presParOf" srcId="{64D48D77-FD74-4F02-8694-5769773DC4E0}" destId="{57DEF3AF-26A0-4589-BCA4-99719B64B8AD}" srcOrd="2" destOrd="0" presId="urn:microsoft.com/office/officeart/2005/8/layout/vList2"/>
    <dgm:cxn modelId="{3239F3DA-DC42-4E0F-B26E-D9DB5F7B3C6E}" type="presParOf" srcId="{64D48D77-FD74-4F02-8694-5769773DC4E0}" destId="{DF80D5A7-56A9-4BBB-8DFC-DAC9174A5575}" srcOrd="3" destOrd="0" presId="urn:microsoft.com/office/officeart/2005/8/layout/vList2"/>
    <dgm:cxn modelId="{535202F0-F410-4499-AC76-EA82CD5BDF77}" type="presParOf" srcId="{64D48D77-FD74-4F02-8694-5769773DC4E0}" destId="{BA95F606-7BC3-4B8A-BDF9-9275C24DDCD5}" srcOrd="4" destOrd="0" presId="urn:microsoft.com/office/officeart/2005/8/layout/vList2"/>
    <dgm:cxn modelId="{15831B2C-C76B-4BD0-B46B-FBE57407F7A6}" type="presParOf" srcId="{64D48D77-FD74-4F02-8694-5769773DC4E0}" destId="{AD9C6AF2-9412-468A-A7CD-A8D7060BB61B}" srcOrd="5" destOrd="0" presId="urn:microsoft.com/office/officeart/2005/8/layout/vList2"/>
    <dgm:cxn modelId="{8AE278FD-6C08-4D78-A2C1-C6E76A6C2260}" type="presParOf" srcId="{64D48D77-FD74-4F02-8694-5769773DC4E0}" destId="{DB603F6D-623D-4B42-AB7B-0B27A63D0AF6}" srcOrd="6" destOrd="0" presId="urn:microsoft.com/office/officeart/2005/8/layout/vList2"/>
    <dgm:cxn modelId="{3AC6A218-0B80-4B53-A36B-1E411AFF08DF}" type="presParOf" srcId="{64D48D77-FD74-4F02-8694-5769773DC4E0}" destId="{E721936A-24C0-4F70-B5B0-39E5FCFEF2B6}" srcOrd="7" destOrd="0" presId="urn:microsoft.com/office/officeart/2005/8/layout/vList2"/>
    <dgm:cxn modelId="{D7AA5EE1-4833-4957-8DBE-3CC2DDA2A583}" type="presParOf" srcId="{64D48D77-FD74-4F02-8694-5769773DC4E0}" destId="{281A36B7-3478-4E84-8F0C-008559A0F7F4}" srcOrd="8" destOrd="0" presId="urn:microsoft.com/office/officeart/2005/8/layout/vList2"/>
    <dgm:cxn modelId="{FE335015-4AC7-4E4F-AC85-1BE2B5C19D12}" type="presParOf" srcId="{64D48D77-FD74-4F02-8694-5769773DC4E0}" destId="{E8371BAB-2A39-4458-B6B4-586CCF91E172}" srcOrd="9" destOrd="0" presId="urn:microsoft.com/office/officeart/2005/8/layout/vList2"/>
    <dgm:cxn modelId="{BB05E5BE-4EE5-4CD7-BE5D-E5C0172E23B8}" type="presParOf" srcId="{64D48D77-FD74-4F02-8694-5769773DC4E0}" destId="{2283B7FB-AB19-4233-90DC-B325D96B4629}" srcOrd="10" destOrd="0" presId="urn:microsoft.com/office/officeart/2005/8/layout/vList2"/>
    <dgm:cxn modelId="{CC08CD0D-7A49-44F9-B386-3B3662B10BAD}" type="presParOf" srcId="{64D48D77-FD74-4F02-8694-5769773DC4E0}" destId="{64A57FB2-2FB3-455D-A354-6BDE36E80712}" srcOrd="11" destOrd="0" presId="urn:microsoft.com/office/officeart/2005/8/layout/vList2"/>
    <dgm:cxn modelId="{E2A7AC15-7A91-4008-AF7B-01BE78F4BEEB}" type="presParOf" srcId="{64D48D77-FD74-4F02-8694-5769773DC4E0}" destId="{18784061-9307-4D4B-8D28-50D8F2D5CFA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22DC0-8322-4C87-AE06-E7308A3242DD}">
      <dsp:nvSpPr>
        <dsp:cNvPr id="0" name=""/>
        <dsp:cNvSpPr/>
      </dsp:nvSpPr>
      <dsp:spPr>
        <a:xfrm>
          <a:off x="2578893" y="1326"/>
          <a:ext cx="3868340" cy="718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Estabelecimento da democracia como regime politico da nação, republica federativa</a:t>
          </a:r>
        </a:p>
      </dsp:txBody>
      <dsp:txXfrm>
        <a:off x="2578893" y="91113"/>
        <a:ext cx="3598980" cy="538719"/>
      </dsp:txXfrm>
    </dsp:sp>
    <dsp:sp modelId="{9C8DD4B1-A7E8-46D2-9C23-0821EAC6F0AF}">
      <dsp:nvSpPr>
        <dsp:cNvPr id="0" name=""/>
        <dsp:cNvSpPr/>
      </dsp:nvSpPr>
      <dsp:spPr>
        <a:xfrm>
          <a:off x="0" y="1326"/>
          <a:ext cx="2578893" cy="718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Princípios Básicos</a:t>
          </a:r>
        </a:p>
      </dsp:txBody>
      <dsp:txXfrm>
        <a:off x="35064" y="36390"/>
        <a:ext cx="2508765" cy="648165"/>
      </dsp:txXfrm>
    </dsp:sp>
    <dsp:sp modelId="{27350E59-AEDE-4296-919F-E32B324841BE}">
      <dsp:nvSpPr>
        <dsp:cNvPr id="0" name=""/>
        <dsp:cNvSpPr/>
      </dsp:nvSpPr>
      <dsp:spPr>
        <a:xfrm>
          <a:off x="2578893" y="791449"/>
          <a:ext cx="3868340" cy="718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Maiores de 18 anos excluso analfabetos, cabos e soldados.</a:t>
          </a:r>
        </a:p>
      </dsp:txBody>
      <dsp:txXfrm>
        <a:off x="2578893" y="881236"/>
        <a:ext cx="3598980" cy="538719"/>
      </dsp:txXfrm>
    </dsp:sp>
    <dsp:sp modelId="{8DE89358-BD62-47E5-9A78-CF1E8AC80397}">
      <dsp:nvSpPr>
        <dsp:cNvPr id="0" name=""/>
        <dsp:cNvSpPr/>
      </dsp:nvSpPr>
      <dsp:spPr>
        <a:xfrm>
          <a:off x="0" y="791449"/>
          <a:ext cx="2578893" cy="718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Direito de voto</a:t>
          </a:r>
        </a:p>
      </dsp:txBody>
      <dsp:txXfrm>
        <a:off x="35064" y="826513"/>
        <a:ext cx="2508765" cy="648165"/>
      </dsp:txXfrm>
    </dsp:sp>
    <dsp:sp modelId="{0E2A280E-8811-45F6-BC89-A00227E9F47F}">
      <dsp:nvSpPr>
        <dsp:cNvPr id="0" name=""/>
        <dsp:cNvSpPr/>
      </dsp:nvSpPr>
      <dsp:spPr>
        <a:xfrm>
          <a:off x="2578893" y="1581571"/>
          <a:ext cx="3868340" cy="718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Direito a greve e preservação aos direitos trabalhistas.</a:t>
          </a:r>
        </a:p>
      </dsp:txBody>
      <dsp:txXfrm>
        <a:off x="2578893" y="1671358"/>
        <a:ext cx="3598980" cy="538719"/>
      </dsp:txXfrm>
    </dsp:sp>
    <dsp:sp modelId="{204A0861-B818-485E-BB2A-A224129B4F4C}">
      <dsp:nvSpPr>
        <dsp:cNvPr id="0" name=""/>
        <dsp:cNvSpPr/>
      </dsp:nvSpPr>
      <dsp:spPr>
        <a:xfrm>
          <a:off x="0" y="1581571"/>
          <a:ext cx="2578893" cy="718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Direito Trabalhista</a:t>
          </a:r>
        </a:p>
      </dsp:txBody>
      <dsp:txXfrm>
        <a:off x="35064" y="1616635"/>
        <a:ext cx="2508765" cy="648165"/>
      </dsp:txXfrm>
    </dsp:sp>
    <dsp:sp modelId="{CADA338E-BF6E-4175-AC1C-9C7651700A3F}">
      <dsp:nvSpPr>
        <dsp:cNvPr id="0" name=""/>
        <dsp:cNvSpPr/>
      </dsp:nvSpPr>
      <dsp:spPr>
        <a:xfrm>
          <a:off x="2578893" y="2371694"/>
          <a:ext cx="3868340" cy="718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Direito a liberdade de pensamento, de crença religiosa de expressão  de locomoção e de associação de classe</a:t>
          </a:r>
        </a:p>
      </dsp:txBody>
      <dsp:txXfrm>
        <a:off x="2578893" y="2461481"/>
        <a:ext cx="3598980" cy="538719"/>
      </dsp:txXfrm>
    </dsp:sp>
    <dsp:sp modelId="{DECD611F-0FF4-4625-8EB8-2505C3ABC820}">
      <dsp:nvSpPr>
        <dsp:cNvPr id="0" name=""/>
        <dsp:cNvSpPr/>
      </dsp:nvSpPr>
      <dsp:spPr>
        <a:xfrm>
          <a:off x="0" y="2371694"/>
          <a:ext cx="2578893" cy="718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Direito do Cidadão</a:t>
          </a:r>
        </a:p>
      </dsp:txBody>
      <dsp:txXfrm>
        <a:off x="35064" y="2406758"/>
        <a:ext cx="2508765" cy="648165"/>
      </dsp:txXfrm>
    </dsp:sp>
    <dsp:sp modelId="{04AE1693-DF71-48AB-83AC-DC907E0D5AA3}">
      <dsp:nvSpPr>
        <dsp:cNvPr id="0" name=""/>
        <dsp:cNvSpPr/>
      </dsp:nvSpPr>
      <dsp:spPr>
        <a:xfrm>
          <a:off x="2578893" y="3161817"/>
          <a:ext cx="3868340" cy="7182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Mandato presidente 5 anos sem reeleição, deputado 4 anos com reeleição, e senador 8 anos sendo 3 por estado.</a:t>
          </a:r>
        </a:p>
      </dsp:txBody>
      <dsp:txXfrm>
        <a:off x="2578893" y="3251604"/>
        <a:ext cx="3598980" cy="538719"/>
      </dsp:txXfrm>
    </dsp:sp>
    <dsp:sp modelId="{5C352C7B-2AEE-4B48-91FA-B80A2D2FC75D}">
      <dsp:nvSpPr>
        <dsp:cNvPr id="0" name=""/>
        <dsp:cNvSpPr/>
      </dsp:nvSpPr>
      <dsp:spPr>
        <a:xfrm>
          <a:off x="0" y="3161817"/>
          <a:ext cx="2578893" cy="7182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Mandato eletivo</a:t>
          </a:r>
        </a:p>
      </dsp:txBody>
      <dsp:txXfrm>
        <a:off x="35064" y="3196881"/>
        <a:ext cx="2508765" cy="648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39AF2-BC2F-465B-8F4A-B77441A26AC0}">
      <dsp:nvSpPr>
        <dsp:cNvPr id="0" name=""/>
        <dsp:cNvSpPr/>
      </dsp:nvSpPr>
      <dsp:spPr>
        <a:xfrm>
          <a:off x="0" y="156382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Chegou a presidência da republica de forma rápida e cheia de sucesso.</a:t>
          </a:r>
          <a:endParaRPr lang="en-US" sz="1200" kern="1200"/>
        </a:p>
      </dsp:txBody>
      <dsp:txXfrm>
        <a:off x="31099" y="187481"/>
        <a:ext cx="4909405" cy="574867"/>
      </dsp:txXfrm>
    </dsp:sp>
    <dsp:sp modelId="{57DEF3AF-26A0-4589-BCA4-99719B64B8AD}">
      <dsp:nvSpPr>
        <dsp:cNvPr id="0" name=""/>
        <dsp:cNvSpPr/>
      </dsp:nvSpPr>
      <dsp:spPr>
        <a:xfrm>
          <a:off x="0" y="828007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Exerceu cargos de vereador, prefeito, governador do estado.</a:t>
          </a:r>
          <a:endParaRPr lang="en-US" sz="1200" kern="1200"/>
        </a:p>
      </dsp:txBody>
      <dsp:txXfrm>
        <a:off x="31099" y="859106"/>
        <a:ext cx="4909405" cy="574867"/>
      </dsp:txXfrm>
    </dsp:sp>
    <dsp:sp modelId="{BA95F606-7BC3-4B8A-BDF9-9275C24DDCD5}">
      <dsp:nvSpPr>
        <dsp:cNvPr id="0" name=""/>
        <dsp:cNvSpPr/>
      </dsp:nvSpPr>
      <dsp:spPr>
        <a:xfrm>
          <a:off x="0" y="1499633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Estilo politico exibicionista e dramático, por isso o símbolo de sua campanha era a vassoura.</a:t>
          </a:r>
          <a:endParaRPr lang="en-US" sz="1200" kern="1200"/>
        </a:p>
      </dsp:txBody>
      <dsp:txXfrm>
        <a:off x="31099" y="1530732"/>
        <a:ext cx="4909405" cy="574867"/>
      </dsp:txXfrm>
    </dsp:sp>
    <dsp:sp modelId="{DB603F6D-623D-4B42-AB7B-0B27A63D0AF6}">
      <dsp:nvSpPr>
        <dsp:cNvPr id="0" name=""/>
        <dsp:cNvSpPr/>
      </dsp:nvSpPr>
      <dsp:spPr>
        <a:xfrm>
          <a:off x="0" y="2171258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Jânio era contra o comunismo</a:t>
          </a:r>
          <a:endParaRPr lang="en-US" sz="1200" kern="1200"/>
        </a:p>
      </dsp:txBody>
      <dsp:txXfrm>
        <a:off x="31099" y="2202357"/>
        <a:ext cx="4909405" cy="574867"/>
      </dsp:txXfrm>
    </dsp:sp>
    <dsp:sp modelId="{281A36B7-3478-4E84-8F0C-008559A0F7F4}">
      <dsp:nvSpPr>
        <dsp:cNvPr id="0" name=""/>
        <dsp:cNvSpPr/>
      </dsp:nvSpPr>
      <dsp:spPr>
        <a:xfrm>
          <a:off x="0" y="2842882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Começou a defender uma politica externa independente, isto é, uma politica mais livre das pressões das grandes potências, reatou com a China e URSS violentas criticas por isso.</a:t>
          </a:r>
          <a:endParaRPr lang="en-US" sz="1200" kern="1200"/>
        </a:p>
      </dsp:txBody>
      <dsp:txXfrm>
        <a:off x="31099" y="2873981"/>
        <a:ext cx="4909405" cy="574867"/>
      </dsp:txXfrm>
    </dsp:sp>
    <dsp:sp modelId="{2283B7FB-AB19-4233-90DC-B325D96B4629}">
      <dsp:nvSpPr>
        <dsp:cNvPr id="0" name=""/>
        <dsp:cNvSpPr/>
      </dsp:nvSpPr>
      <dsp:spPr>
        <a:xfrm>
          <a:off x="0" y="3514507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Piorou a crise concedendo a medalha da Ordem do Cruzeiro do Sul a Che Guevara um dos principais lideres da revolução cubana.</a:t>
          </a:r>
          <a:endParaRPr lang="en-US" sz="1200" kern="1200"/>
        </a:p>
      </dsp:txBody>
      <dsp:txXfrm>
        <a:off x="31099" y="3545606"/>
        <a:ext cx="4909405" cy="574867"/>
      </dsp:txXfrm>
    </dsp:sp>
    <dsp:sp modelId="{18784061-9307-4D4B-8D28-50D8F2D5CFA5}">
      <dsp:nvSpPr>
        <dsp:cNvPr id="0" name=""/>
        <dsp:cNvSpPr/>
      </dsp:nvSpPr>
      <dsp:spPr>
        <a:xfrm>
          <a:off x="0" y="4186132"/>
          <a:ext cx="4971603" cy="63706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Sem apoio tomou um atitude desceperada renunciou ao cargo de presidente da republica em 25 de agosto de 1961.</a:t>
          </a:r>
          <a:endParaRPr lang="en-US" sz="1200" kern="1200"/>
        </a:p>
      </dsp:txBody>
      <dsp:txXfrm>
        <a:off x="31099" y="4217231"/>
        <a:ext cx="4909405" cy="574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839931F-6A60-461D-A954-F7DF4ABE6023}" type="datetimeFigureOut">
              <a:rPr lang="pt-BR" smtClean="0"/>
              <a:t>01/07/2019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4FFC42B-6A74-4B5E-9C31-5467A8A349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3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C42B-6A74-4B5E-9C31-5467A8A349B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37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95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16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14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67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33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83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40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56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26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08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82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9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5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1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6B1D-A113-4AE2-800D-24262CE1CD82}" type="datetimeFigureOut">
              <a:rPr lang="pt-BR" smtClean="0"/>
              <a:pPr/>
              <a:t>01/07/2019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C73E40-51B4-4EED-94AB-5A7FABBEF2F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5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0"/>
            <a:ext cx="10369152" cy="2664296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Brasil </a:t>
            </a:r>
            <a:b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Período Democrático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3952" y="5373216"/>
            <a:ext cx="6480048" cy="1752600"/>
          </a:xfrm>
        </p:spPr>
        <p:txBody>
          <a:bodyPr/>
          <a:lstStyle/>
          <a:p>
            <a:r>
              <a:rPr lang="pt-BR" dirty="0" err="1"/>
              <a:t>Profº</a:t>
            </a:r>
            <a:r>
              <a:rPr lang="pt-BR" dirty="0"/>
              <a:t> Bruno Ferreira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76" name="Isosceles Triangle 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>
                <a:solidFill>
                  <a:schemeClr val="bg1"/>
                </a:solidFill>
              </a:rPr>
              <a:t>Crise política e suicídio de Vargas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Os políticos da UDN e a imprensa de oposição atacavam violentamente o governo Vargas.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O governo dos Estados Unidos mostrava seu desagrado pela criação da Petrobras e pela lei de Lucros.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A UDN, principal partido de oposição ao governo, e os setores ligados ao capital estrangeiro  começaram a conspiração e queda de Getúlio.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Lacerda ataque a rua toneleiros em Copacabana.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Morre  o  amigo Major da Aeronáutica Rubem Vaz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Investigação cai em Gregório Fortunato chefe da guarda presidencial de Vargas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A UDN e a imprensa tenta derrubar o presidente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Manifestações militares exigindo a renuncia.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Carta Testamento – suicídio tiro no Coração.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Milhões de Pessoas nas Ruas 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Carlos Lacerda foge do país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Café filho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Carlos Luz </a:t>
            </a:r>
          </a:p>
          <a:p>
            <a:pPr>
              <a:lnSpc>
                <a:spcPct val="90000"/>
              </a:lnSpc>
            </a:pPr>
            <a:r>
              <a:rPr lang="pt-BR" sz="600">
                <a:solidFill>
                  <a:schemeClr val="bg1"/>
                </a:solidFill>
              </a:rPr>
              <a:t>Nereu ramos</a:t>
            </a:r>
          </a:p>
          <a:p>
            <a:pPr>
              <a:lnSpc>
                <a:spcPct val="90000"/>
              </a:lnSpc>
            </a:pPr>
            <a:endParaRPr lang="pt-BR" sz="600">
              <a:solidFill>
                <a:schemeClr val="bg1"/>
              </a:solidFill>
            </a:endParaRPr>
          </a:p>
        </p:txBody>
      </p:sp>
      <p:pic>
        <p:nvPicPr>
          <p:cNvPr id="7172" name="Picture 4" descr="Resultado de imagem para suicídio de varg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76133"/>
            <a:ext cx="3857625" cy="2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Isosceles Triangle 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/>
              <a:t>Carta – Testamento</a:t>
            </a:r>
            <a:br>
              <a:rPr lang="pt-BR" sz="2800"/>
            </a:br>
            <a:r>
              <a:rPr lang="pt-BR" sz="2800"/>
              <a:t>Antes do suicídio, Vargas escreve seu último manifesto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 i="1"/>
              <a:t>Mais uma vez as forças e os interesses contra o povo coordenaram-se e se desencadeiam sobre mim. Não me acusam, insultam; não me combatem, caluniam; e não me dão o direito de defesa. Precisam sufocar a minha voz e impedir a minha ação, para que eu não continue a defender, como sempre defendi, o povo e principalmente os humildes.</a:t>
            </a:r>
            <a:br>
              <a:rPr lang="pt-BR" sz="1100" i="1"/>
            </a:br>
            <a:r>
              <a:rPr lang="pt-BR" sz="1100" i="1"/>
              <a:t>Sigo o destino que me é imposto. Depois de decênios de domínio e espoliação dos grupos econômicos e financeiros internacionais, </a:t>
            </a:r>
            <a:r>
              <a:rPr lang="pt-BR" sz="1100" i="1" err="1"/>
              <a:t>fi</a:t>
            </a:r>
            <a:r>
              <a:rPr lang="pt-BR" sz="1100" i="1"/>
              <a:t> </a:t>
            </a:r>
            <a:r>
              <a:rPr lang="pt-BR" sz="1100" i="1" err="1"/>
              <a:t>z-me</a:t>
            </a:r>
            <a:r>
              <a:rPr lang="pt-BR" sz="1100" i="1"/>
              <a:t> chefe de uma revolução e venci.</a:t>
            </a:r>
            <a:br>
              <a:rPr lang="pt-BR" sz="1100" i="1"/>
            </a:br>
            <a:r>
              <a:rPr lang="pt-BR" sz="1100" i="1"/>
              <a:t>Iniciei o trabalho de libertação e instaurei o regime de liberdade social. Tive de renunciar. Voltei ao governo nos braços do povo.</a:t>
            </a:r>
            <a:br>
              <a:rPr lang="pt-BR" sz="1100" i="1"/>
            </a:br>
            <a:r>
              <a:rPr lang="pt-BR" sz="1100" i="1"/>
              <a:t>A campanha subterrânea dos grupos internacionais aliou-se à dos grupos nacionais revoltados contra o regime de garantia do trabalho. A lei de lucros extraordinários foi detida no Congresso. Contra a Justiça da revisão do salário mínimo se desencadearam os ódios.</a:t>
            </a:r>
            <a:br>
              <a:rPr lang="pt-BR" sz="1100" i="1"/>
            </a:br>
            <a:r>
              <a:rPr lang="pt-BR" sz="1100" i="1"/>
              <a:t>Quis criar a liberdade nacional na potencialização das nossas riquezas através da Petrobras, mal começa esta a funcionar a onda de agitação se avoluma. A Eletrobrás foi </a:t>
            </a:r>
            <a:r>
              <a:rPr lang="pt-BR" sz="1100" i="1" err="1"/>
              <a:t>obstaculada</a:t>
            </a:r>
            <a:r>
              <a:rPr lang="pt-BR" sz="1100" i="1"/>
              <a:t> até o desespero. Não querem que o povo seja independente...</a:t>
            </a:r>
          </a:p>
          <a:p>
            <a:pPr>
              <a:lnSpc>
                <a:spcPct val="90000"/>
              </a:lnSpc>
            </a:pPr>
            <a:r>
              <a:rPr lang="pt-BR" sz="1100" i="1"/>
              <a:t>Lutei contra a espoliação do Brasil. Lutei contra a espoliação do povo. Tenho lutado de peito aberto. O ódio, as infâmias, a calúnia não abateram meu ânimo. Eu vos dei a minha vida. Agora ofereço a minha morte. Nada receio. Serenamente dou o primeiro passo no caminho da </a:t>
            </a:r>
            <a:r>
              <a:rPr lang="pt-BR" sz="1100" b="1" i="1"/>
              <a:t>eternidade e saio da vida para entrar na história.”</a:t>
            </a:r>
            <a:endParaRPr lang="pt-BR" sz="1100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pt-BR" dirty="0"/>
              <a:t> 1- Comente os principais pontos da constituição de 1946.</a:t>
            </a:r>
          </a:p>
          <a:p>
            <a:r>
              <a:rPr lang="pt-BR" dirty="0"/>
              <a:t>2 – Explique as diretrizes </a:t>
            </a:r>
            <a:r>
              <a:rPr lang="pt-BR" dirty="0" err="1"/>
              <a:t>politicas</a:t>
            </a:r>
            <a:r>
              <a:rPr lang="pt-BR" dirty="0"/>
              <a:t> adotadas pelo governo Dutra, no contexto da Guerra Fria.</a:t>
            </a:r>
          </a:p>
          <a:p>
            <a:r>
              <a:rPr lang="pt-BR" dirty="0"/>
              <a:t>3 – Responda, com relação à economia do governo Dutra:</a:t>
            </a:r>
          </a:p>
          <a:p>
            <a:endParaRPr lang="pt-BR" dirty="0"/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Governo Juscelino 1956 - 1961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739476" y="5569874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Golpistas tentam impedir a posse de Juscelino.</a:t>
            </a:r>
          </a:p>
        </p:txBody>
      </p:sp>
      <p:pic>
        <p:nvPicPr>
          <p:cNvPr id="9218" name="Picture 2" descr="Resultado de imagem para governo juscelino kubitsch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3"/>
          <a:stretch/>
        </p:blipFill>
        <p:spPr bwMode="auto">
          <a:xfrm>
            <a:off x="508000" y="468621"/>
            <a:ext cx="6206002" cy="3635025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0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Governo Juscelino (1956 – 1961)</a:t>
            </a:r>
          </a:p>
        </p:txBody>
      </p:sp>
      <p:pic>
        <p:nvPicPr>
          <p:cNvPr id="10242" name="Picture 2" descr="Resultado de imagem para Lotte apoia Juscel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938" y="2207220"/>
            <a:ext cx="2892580" cy="25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solidFill>
                  <a:srgbClr val="FFFFFF"/>
                </a:solidFill>
              </a:rPr>
              <a:t>Vencedores Juscelino Kubitschek de Oliveira e vice João Goulart – PTB e PSD.</a:t>
            </a:r>
          </a:p>
          <a:p>
            <a:pPr>
              <a:lnSpc>
                <a:spcPct val="90000"/>
              </a:lnSpc>
            </a:pPr>
            <a:r>
              <a:rPr lang="pt-BR">
                <a:solidFill>
                  <a:srgbClr val="FFFFFF"/>
                </a:solidFill>
              </a:rPr>
              <a:t>Inventaram uma argumentação jurídica.</a:t>
            </a:r>
          </a:p>
          <a:p>
            <a:pPr>
              <a:lnSpc>
                <a:spcPct val="90000"/>
              </a:lnSpc>
            </a:pPr>
            <a:r>
              <a:rPr lang="pt-BR">
                <a:solidFill>
                  <a:srgbClr val="FFFFFF"/>
                </a:solidFill>
              </a:rPr>
              <a:t>General Henrique Teixeira Lott, ministro da Guerra, desmontou  a conspiração, garantido a posse de Juscelino.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/>
              <a:t>Desenvolvimento econômico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/>
              <a:t>Crescer 50 anos em 5 e para isso criou o Plano de Metas priorizando cinco setores fundamentais: energia, transporte, alimentação, indústria de base e educação.</a:t>
            </a:r>
          </a:p>
          <a:p>
            <a:pPr>
              <a:lnSpc>
                <a:spcPct val="90000"/>
              </a:lnSpc>
            </a:pPr>
            <a:r>
              <a:rPr lang="pt-BR" sz="1100"/>
              <a:t>Realizando</a:t>
            </a:r>
          </a:p>
          <a:p>
            <a:pPr>
              <a:lnSpc>
                <a:spcPct val="90000"/>
              </a:lnSpc>
            </a:pPr>
            <a:r>
              <a:rPr lang="pt-BR" sz="1100"/>
              <a:t>- construção de usinas hidrelétricas</a:t>
            </a:r>
          </a:p>
          <a:p>
            <a:pPr>
              <a:lnSpc>
                <a:spcPct val="90000"/>
              </a:lnSpc>
            </a:pPr>
            <a:r>
              <a:rPr lang="pt-BR" sz="1100"/>
              <a:t>- instalação de diversas industrias automobilísticas</a:t>
            </a:r>
          </a:p>
          <a:p>
            <a:pPr>
              <a:lnSpc>
                <a:spcPct val="90000"/>
              </a:lnSpc>
            </a:pPr>
            <a:r>
              <a:rPr lang="pt-BR" sz="1100"/>
              <a:t>- abertura de rodovias como Belém – Brasília</a:t>
            </a:r>
          </a:p>
          <a:p>
            <a:pPr>
              <a:lnSpc>
                <a:spcPct val="90000"/>
              </a:lnSpc>
            </a:pPr>
            <a:r>
              <a:rPr lang="pt-BR" sz="1100"/>
              <a:t>- ampliação da produção de petróleo de 2 para 5 milhões de barris ao ano</a:t>
            </a:r>
          </a:p>
          <a:p>
            <a:pPr>
              <a:lnSpc>
                <a:spcPct val="90000"/>
              </a:lnSpc>
            </a:pPr>
            <a:r>
              <a:rPr lang="pt-BR" sz="1100"/>
              <a:t>- Fundação de Brasília</a:t>
            </a:r>
          </a:p>
        </p:txBody>
      </p:sp>
      <p:pic>
        <p:nvPicPr>
          <p:cNvPr id="11266" name="Picture 2" descr="Resultado de imagem para plano de metas jk 50 anos em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4" r="33636" b="-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4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9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 sz="3300">
                <a:solidFill>
                  <a:schemeClr val="bg1"/>
                </a:solidFill>
              </a:rPr>
              <a:t>Modernidade e desigualdade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Obras se fez graças ao empréstimo estrangeiro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Internacionalizou a economia e aumentou a divida externa.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Permitiu a entrada de multinacionais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Os nacionalistas diziam que a politica econômica de Juscelino tinha a vantagem de ser modernizadora, mas o defeito de ser desnacionalizadora.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Trabalhador  reclamava dos salários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O desenvolvimento industrial concentrava em São Paulo, Rio de Janeiro e Minas 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- Na tentativa de desenvolver o nordeste criou a Sudene tendo pouco resultado.</a:t>
            </a:r>
          </a:p>
        </p:txBody>
      </p:sp>
      <p:pic>
        <p:nvPicPr>
          <p:cNvPr id="12290" name="Picture 2" descr="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19534"/>
            <a:ext cx="3857625" cy="380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sz="3300"/>
              <a:t>Democracia Liberal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O governo de Juscelino caracterizou-se pela </a:t>
            </a:r>
            <a:r>
              <a:rPr lang="pt-BR"/>
              <a:t>liberdade democrática.</a:t>
            </a:r>
            <a:r>
              <a:rPr lang="pt-BR" dirty="0"/>
              <a:t> As diversas correntes politicas manifestavam suas ideias, exceto o Partido Comunista, que foi mantido na ilegalidade. Agindo com habilidade, Juscelino procurou evitar os exageros dos radicais de esquerda (comunistas) ou de direita (udenistas). </a:t>
            </a:r>
            <a:r>
              <a:rPr lang="pt-BR"/>
              <a:t>Durante seu governo não houve cidadãos presos por motivos </a:t>
            </a:r>
            <a:r>
              <a:rPr lang="pt-BR" err="1"/>
              <a:t>politicos</a:t>
            </a:r>
            <a:r>
              <a:rPr lang="pt-BR" dirty="0"/>
              <a:t>.</a:t>
            </a:r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Jânio Quadros (1961)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Na sucessão assume a oposição Jânio da Silva Quadros, sendo reeleito o vice João Goulart considerado herdeiro politico de Getulio.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14338" name="Picture 2" descr="Resultado de imagem para Jãnio quad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56845"/>
            <a:ext cx="3857625" cy="29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pt-BR" sz="3800"/>
              <a:t>Estilo de Jânio Quadros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33FA300-2A80-4633-95B1-8B2EC8D8E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49251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Constituição de 1946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final do Estado Novo veio a abertura democrática. Eleições gerais foram realizadas em todo o país.</a:t>
            </a:r>
          </a:p>
          <a:p>
            <a:pPr>
              <a:lnSpc>
                <a:spcPct val="90000"/>
              </a:lnSpc>
            </a:pP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presidência da República foi eleito o general </a:t>
            </a:r>
            <a:r>
              <a:rPr lang="pt-BR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Eurico Gaspar Dutra, candidato do PSD, apoiados pelo PTB ambos de orientação getulista.</a:t>
            </a:r>
          </a:p>
          <a:p>
            <a:pPr>
              <a:lnSpc>
                <a:spcPct val="90000"/>
              </a:lnSpc>
            </a:pP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congresso Nacional, foram eleitos deputados federais e senadores com a missão de compor uma Assembleia Constituinte encarregada de elaborar uma nova Constituição para o país.</a:t>
            </a:r>
          </a:p>
          <a:p>
            <a:pPr>
              <a:lnSpc>
                <a:spcPct val="90000"/>
              </a:lnSpc>
            </a:pP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Instalada em 2 de fevereiro de 1946, a Assembleia Constituinte era composta  por representantes dos principais partidos políticos que surgiram ao final da ditadura Vargas: PSD, UDN, PTB e PCB.</a:t>
            </a:r>
          </a:p>
          <a:p>
            <a:pPr>
              <a:lnSpc>
                <a:spcPct val="90000"/>
              </a:lnSpc>
            </a:pP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Depois de sete meses, promulgada, em 18 de setembro de 1946, a nova Constituição Brasileira. Era um Carta </a:t>
            </a:r>
            <a:r>
              <a:rPr lang="pt-BR" sz="10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Liberal-democratica</a:t>
            </a:r>
            <a:r>
              <a:rPr lang="pt-BR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podendo destacar:</a:t>
            </a:r>
          </a:p>
        </p:txBody>
      </p:sp>
      <p:pic>
        <p:nvPicPr>
          <p:cNvPr id="2050" name="Picture 2" descr="Resultado de imagem para constituição de 19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4" r="23986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23" name="Picture 8" descr="Resultado de imagem para Jãnio quadro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0" b="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sultado de imagem para Jãnio quadro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Jãnio quadros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Jãnio quadros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4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389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94" y="1268030"/>
            <a:ext cx="5609210" cy="420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93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pt-BR"/>
              <a:t>Crise para a posse de Goulart</a:t>
            </a:r>
            <a:endParaRPr lang="pt-BR" dirty="0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/>
              <a:t>Com a renuncia de Jânio o vice presidente João Goulart assume a presidência.</a:t>
            </a:r>
          </a:p>
          <a:p>
            <a:pPr>
              <a:lnSpc>
                <a:spcPct val="90000"/>
              </a:lnSpc>
            </a:pPr>
            <a:r>
              <a:rPr lang="pt-BR" sz="1300"/>
              <a:t>Este porém estava em visita oficial a China</a:t>
            </a:r>
          </a:p>
          <a:p>
            <a:pPr>
              <a:lnSpc>
                <a:spcPct val="90000"/>
              </a:lnSpc>
            </a:pPr>
            <a:r>
              <a:rPr lang="pt-BR" sz="1300"/>
              <a:t>A presidência foi entregue a Ranieri Mazzilli presidente da Câmara dos Deputados.</a:t>
            </a:r>
          </a:p>
          <a:p>
            <a:pPr>
              <a:lnSpc>
                <a:spcPct val="90000"/>
              </a:lnSpc>
            </a:pPr>
            <a:r>
              <a:rPr lang="pt-BR" sz="1300"/>
              <a:t>A oposição udenista aproveitou-se da situação para tentar impedir a posse de João Goulart, porém isso não ocorreu</a:t>
            </a:r>
          </a:p>
          <a:p>
            <a:pPr>
              <a:lnSpc>
                <a:spcPct val="90000"/>
              </a:lnSpc>
            </a:pPr>
            <a:r>
              <a:rPr lang="pt-BR" sz="1300"/>
              <a:t>Dois Grupos os contrários a posse formado por ministros, militares, udenistas, grandes empresários nacionais e estrangeiros.</a:t>
            </a:r>
          </a:p>
          <a:p>
            <a:pPr>
              <a:lnSpc>
                <a:spcPct val="90000"/>
              </a:lnSpc>
            </a:pPr>
            <a:r>
              <a:rPr lang="pt-BR" sz="1300" err="1"/>
              <a:t>Favoraveis</a:t>
            </a:r>
            <a:r>
              <a:rPr lang="pt-BR" sz="1300"/>
              <a:t> a posse – reunia grande parcela de sindicatos e trabalhadores, profissionais liberais, pequenos empresários. Para representar esse grupo foi organizado a Frente Legalista liderada por Leonel Brizola, o vice presidente aceitou o sistema parlamentarista era desta forma vigiado pelo congresso nacional.</a:t>
            </a:r>
          </a:p>
          <a:p>
            <a:pPr>
              <a:lnSpc>
                <a:spcPct val="90000"/>
              </a:lnSpc>
            </a:pPr>
            <a:r>
              <a:rPr lang="pt-BR" sz="1300"/>
              <a:t>O primeiro ministro era Tancredo Neves</a:t>
            </a:r>
          </a:p>
          <a:p>
            <a:pPr>
              <a:lnSpc>
                <a:spcPct val="90000"/>
              </a:lnSpc>
            </a:pPr>
            <a:r>
              <a:rPr lang="pt-BR" sz="1300"/>
              <a:t>Tendo o plebiscito para a consulta do sistema os brasileiros foram contra o sistema oferecido.</a:t>
            </a:r>
          </a:p>
        </p:txBody>
      </p:sp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Governo João Goulart (1961 – 1964)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Após o plebiscito Goulart assumiu o poder presidencial, reforçando a sua linha de governo nacionalista e a politica externa independente.</a:t>
            </a:r>
          </a:p>
          <a:p>
            <a:pPr>
              <a:lnSpc>
                <a:spcPct val="90000"/>
              </a:lnSpc>
            </a:pPr>
            <a:r>
              <a:rPr lang="pt-BR" sz="1400"/>
              <a:t>Sua estratégia socioeconômica  foi formalizada através do Plano Trienal de Desenvolvimento Econômico e Social organizada por Celso Furtado.</a:t>
            </a:r>
          </a:p>
          <a:p>
            <a:pPr>
              <a:lnSpc>
                <a:spcPct val="90000"/>
              </a:lnSpc>
            </a:pPr>
            <a:r>
              <a:rPr lang="pt-BR" sz="1400"/>
              <a:t> - Promover distribuição de latifúndios improdutivos</a:t>
            </a:r>
          </a:p>
          <a:p>
            <a:pPr>
              <a:lnSpc>
                <a:spcPct val="90000"/>
              </a:lnSpc>
            </a:pPr>
            <a:r>
              <a:rPr lang="pt-BR" sz="1400"/>
              <a:t>- Encampar as refinarias particulares de petróleo</a:t>
            </a:r>
          </a:p>
          <a:p>
            <a:pPr>
              <a:lnSpc>
                <a:spcPct val="90000"/>
              </a:lnSpc>
            </a:pPr>
            <a:r>
              <a:rPr lang="pt-BR" sz="1400"/>
              <a:t>- Reduzir a dívida externa brasileira</a:t>
            </a:r>
          </a:p>
          <a:p>
            <a:pPr>
              <a:lnSpc>
                <a:spcPct val="90000"/>
              </a:lnSpc>
            </a:pPr>
            <a:r>
              <a:rPr lang="pt-BR" sz="1400"/>
              <a:t>- diminuir a inflação e manter o crescimento econômico sem sacrificar exclusivamente os trabalhadores.</a:t>
            </a:r>
          </a:p>
          <a:p>
            <a:pPr>
              <a:lnSpc>
                <a:spcPct val="90000"/>
              </a:lnSpc>
            </a:pPr>
            <a:r>
              <a:rPr lang="pt-BR" sz="1400"/>
              <a:t>Surgiram instituto IBAD e o IPES financiados pelos EUA contra o governo, e os políticos receberam verbas para votar contra as propostas de Jango.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4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366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Reformas de Base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Jango anuncia as reformas de base num comício em frente à Estação de Ferro Central do Brasil.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- Reforma Agrária – Facilitar acesso a terra a milhões de lavradores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- Reforma Urbana – Socorrer Milhões de Favelados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- Reforma Educacional –  aumentar numero de escolas publicas e combater o analfabetismo.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- Reforma Eleitoral - Dar direito ao votar ao analfabeto e participar da vida publica.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- Reforma Tributária – corrigir desigualdades sociais</a:t>
            </a:r>
          </a:p>
          <a:p>
            <a:pPr>
              <a:lnSpc>
                <a:spcPct val="90000"/>
              </a:lnSpc>
            </a:pPr>
            <a:r>
              <a:rPr lang="pt-BR" sz="1000">
                <a:solidFill>
                  <a:schemeClr val="bg1"/>
                </a:solidFill>
              </a:rPr>
              <a:t>E colocar sob controle o capital extrangeiro através da lei de remessa de lucros.</a:t>
            </a:r>
          </a:p>
        </p:txBody>
      </p:sp>
      <p:pic>
        <p:nvPicPr>
          <p:cNvPr id="15362" name="Picture 2" descr="Resultado de imagem para Joao Goulart reformas de 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03803"/>
            <a:ext cx="3857625" cy="30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/>
              <a:t>Golpe Militar de 1964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/>
              <a:t>Contra o governo e as reformas as classes dominantes organizaram, em várias cidades, as marchas da Família com Deus pela Liberdade, passeata de senhoras da elite Católica.</a:t>
            </a:r>
          </a:p>
          <a:p>
            <a:pPr>
              <a:lnSpc>
                <a:spcPct val="90000"/>
              </a:lnSpc>
            </a:pPr>
            <a:r>
              <a:rPr lang="pt-BR" sz="1400"/>
              <a:t>-Rebelião de sargentos por direito ao voto</a:t>
            </a:r>
          </a:p>
          <a:p>
            <a:pPr>
              <a:lnSpc>
                <a:spcPct val="90000"/>
              </a:lnSpc>
            </a:pPr>
            <a:r>
              <a:rPr lang="pt-BR" sz="1400"/>
              <a:t>No dia 31 de Março de 1964, explodiu a rebelião das Forças Armadas contra o governo João Goulart o movimento militar teve inicio em Minas gerais.</a:t>
            </a:r>
          </a:p>
          <a:p>
            <a:pPr>
              <a:lnSpc>
                <a:spcPct val="90000"/>
              </a:lnSpc>
            </a:pPr>
            <a:r>
              <a:rPr lang="pt-BR" sz="1400"/>
              <a:t>O movimento passou a ter apoio de estados como São Paulo, Minas, Guanabara e sem condições de reagir ao golpe João </a:t>
            </a:r>
            <a:r>
              <a:rPr lang="pt-BR" sz="1400" err="1"/>
              <a:t>Goular</a:t>
            </a:r>
            <a:r>
              <a:rPr lang="pt-BR" sz="1400"/>
              <a:t> deixou Brasília em 1 de abril de 1964 e foi para o Uruguai como exilio politico.</a:t>
            </a:r>
          </a:p>
          <a:p>
            <a:pPr>
              <a:lnSpc>
                <a:spcPct val="90000"/>
              </a:lnSpc>
            </a:pPr>
            <a:r>
              <a:rPr lang="pt-BR" sz="1400"/>
              <a:t>Terminava o período democrático e começava a ditadura militar no Brasil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pt-BR" b="1" dirty="0"/>
              <a:t>Poema da curva</a:t>
            </a:r>
            <a:endParaRPr lang="pt-BR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é o ângulo reto que me atrai,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a linha reta, dura, inflexível criada pelo o homem.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me atrai é a curva livre e sensual.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curva que encontro no curso sinuoso dos nossos rios,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nuvens do céu,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corpo da mulher preferida.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curvas é feito todo o universo,</a:t>
            </a:r>
            <a:b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universo curvo de Einstein.”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  </a:t>
            </a:r>
            <a:r>
              <a:rPr lang="pt-B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Nieymayar</a:t>
            </a: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C:\Users\Bruno\Documents\1 - Bruno -site e blogs e Escola\1 -Bruno Aulas slides, textos, videos, imagens e musicas\1 -Historia\905442_623995284281766_1083412824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4610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Filmes</a:t>
            </a:r>
          </a:p>
        </p:txBody>
      </p: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62F3D9F5-2193-40A8-9FDD-C37646B3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02709"/>
            <a:ext cx="8192728" cy="5211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Minissérie JK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9" name="Picture 2" descr="Resultado de imag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r="29986"/>
          <a:stretch/>
        </p:blipFill>
        <p:spPr bwMode="auto">
          <a:xfrm>
            <a:off x="20" y="3"/>
            <a:ext cx="4537690" cy="40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mencione a reação da UDN diante da derrota para Juscelino e Goulart.</a:t>
            </a:r>
          </a:p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Responda </a:t>
            </a:r>
          </a:p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qual era o lema do governo de Juscelino?</a:t>
            </a:r>
          </a:p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O que foi o plano de metas e quais as suas principais realizações?</a:t>
            </a:r>
          </a:p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- </a:t>
            </a:r>
            <a:r>
              <a:rPr lang="pt-BR" sz="11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Sentetize</a:t>
            </a: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rápida carreira politica de Jânio Quadros até chegar à presidência da república, comentando o seu estilo de atuação.</a:t>
            </a:r>
          </a:p>
          <a:p>
            <a:pPr>
              <a:lnSpc>
                <a:spcPct val="90000"/>
              </a:lnSpc>
            </a:pPr>
            <a:r>
              <a:rPr lang="pt-BR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Cite as medidas adotadas por Jânio que suscitaram criticas por parte da UDN e de empresas multinacionais.</a:t>
            </a:r>
          </a:p>
          <a:p>
            <a:pPr>
              <a:lnSpc>
                <a:spcPct val="90000"/>
              </a:lnSpc>
            </a:pPr>
            <a:endParaRPr lang="pt-BR" sz="1100"/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3" cstate="print"/>
          <a:srcRect l="1473" r="39528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02646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pt-BR" dirty="0" err="1"/>
              <a:t>Respnda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sintetize as condições em eu se deu a posse de João Goulart. Mencione  o que foi a Frente legalista  e quais eram seus objetivos.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Cite pontos do Plano Trienal que demonstram a linha de governo de João Goulart, com relação: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ao nacionalismo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A politica externa independente.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comente as principais propostas das reformas de base de João Goulart.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Responda: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Que problemas econômicos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jango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enfrentou?</a:t>
            </a:r>
          </a:p>
          <a:p>
            <a:pPr>
              <a:lnSpc>
                <a:spcPct val="90000"/>
              </a:lnSpc>
            </a:pP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– O que fizeram os empresários </a:t>
            </a:r>
            <a:r>
              <a:rPr lang="pt-BR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empresários</a:t>
            </a:r>
            <a:r>
              <a:rPr lang="pt-B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os militares durante o processo em que planejavam derrubar Jango?</a:t>
            </a:r>
          </a:p>
          <a:p>
            <a:pPr>
              <a:lnSpc>
                <a:spcPct val="90000"/>
              </a:lnSpc>
            </a:pP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39775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53" y="1131994"/>
            <a:ext cx="5086300" cy="45903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/>
              <a:t>Governo Dutra ( 1946 – 1951)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/>
              <a:t>Após a Segunda Guerra dois blocos político-econômicos os socialistas e os comunistas, esse período é conhecido como Guerra Fria.</a:t>
            </a:r>
          </a:p>
          <a:p>
            <a:pPr>
              <a:lnSpc>
                <a:spcPct val="90000"/>
              </a:lnSpc>
            </a:pPr>
            <a:r>
              <a:rPr lang="pt-BR" sz="1500"/>
              <a:t>O governo Dutra virou grande aliado dos Estadunidenses.</a:t>
            </a:r>
          </a:p>
          <a:p>
            <a:pPr>
              <a:lnSpc>
                <a:spcPct val="90000"/>
              </a:lnSpc>
            </a:pPr>
            <a:r>
              <a:rPr lang="pt-BR" sz="1500"/>
              <a:t>O governo agia de forma autoritária contra o partidos comunista e também contra os trabalhadores, pois não sedia aumento salarial aos trabalhadores.</a:t>
            </a:r>
          </a:p>
          <a:p>
            <a:pPr>
              <a:lnSpc>
                <a:spcPct val="90000"/>
              </a:lnSpc>
            </a:pPr>
            <a:r>
              <a:rPr lang="pt-BR" sz="1500"/>
              <a:t>O governo suspendia o direito de greve.</a:t>
            </a:r>
          </a:p>
        </p:txBody>
      </p:sp>
      <p:pic>
        <p:nvPicPr>
          <p:cNvPr id="3074" name="Picture 2" descr="Resultado de imagem para governo du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0" r="20001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Situação econômica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Dutra Cria o Plano SALTE – sigla que identifica os objetivos do plano nas áreas da sáude, alimentação, transporte e energia.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Os mais sacrificados foram os trabalhadores que reduziram a metade do salário mínimo.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Abandono do nacionalismo econômico da Era Vargas.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Durante a Segunda Guerra Mundial, o lucro com as exportações brasileira superou as despesas  com a importação. Com isso, o país conseguiu pagar sua divida externa e acumular reservas de milhões e milhões de dólares.</a:t>
            </a:r>
          </a:p>
          <a:p>
            <a:pPr>
              <a:lnSpc>
                <a:spcPct val="90000"/>
              </a:lnSpc>
            </a:pPr>
            <a:r>
              <a:rPr lang="pt-BR" sz="1100">
                <a:solidFill>
                  <a:schemeClr val="bg1"/>
                </a:solidFill>
              </a:rPr>
              <a:t>Essa reserva não foi aplicado no desenvolvimento do país </a:t>
            </a:r>
          </a:p>
        </p:txBody>
      </p:sp>
      <p:pic>
        <p:nvPicPr>
          <p:cNvPr id="4098" name="Picture 2" descr="Resultado de imagem para plano sal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76133"/>
            <a:ext cx="3857625" cy="2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100">
                <a:solidFill>
                  <a:schemeClr val="bg1"/>
                </a:solidFill>
              </a:rPr>
              <a:t>A volta de Getúlio Vargas (1951 – 1954)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Com 68 anos de idade Getulio Vargas  concorreu e venceu as eleições com esmagadora maioria de votos: 48% do total. O segundo lugar 29% dos votos.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Construiu a figura de um estadista democrata</a:t>
            </a:r>
          </a:p>
          <a:p>
            <a:pPr>
              <a:lnSpc>
                <a:spcPct val="90000"/>
              </a:lnSpc>
            </a:pPr>
            <a:r>
              <a:rPr lang="pt-BR" sz="1500">
                <a:solidFill>
                  <a:schemeClr val="bg1"/>
                </a:solidFill>
              </a:rPr>
              <a:t>Retomou o nacionalismo econômico e a politica do amparo aos trabalhadores urbanos.</a:t>
            </a:r>
          </a:p>
        </p:txBody>
      </p:sp>
      <p:pic>
        <p:nvPicPr>
          <p:cNvPr id="5122" name="Picture 2" descr="Resultado de imagem para a volta de getulio var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139205"/>
            <a:ext cx="3857625" cy="2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Nacionalismo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300">
                <a:solidFill>
                  <a:schemeClr val="bg1"/>
                </a:solidFill>
              </a:rPr>
              <a:t>Nacionalismo econômico “inimigo das forças internacionais”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chemeClr val="bg1"/>
                </a:solidFill>
              </a:rPr>
              <a:t>Debate entre nacionalistas e entreguistas 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chemeClr val="bg1"/>
                </a:solidFill>
              </a:rPr>
              <a:t>Nacionalistas  queriam a estatização de um empresa petrolífera – “ Campanha o Petroleo é Nosso”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chemeClr val="bg1"/>
                </a:solidFill>
              </a:rPr>
              <a:t>Em 1953 – Criou a Petrobras</a:t>
            </a:r>
          </a:p>
          <a:p>
            <a:pPr>
              <a:lnSpc>
                <a:spcPct val="90000"/>
              </a:lnSpc>
            </a:pPr>
            <a:r>
              <a:rPr lang="pt-BR" sz="1300">
                <a:solidFill>
                  <a:schemeClr val="bg1"/>
                </a:solidFill>
              </a:rPr>
              <a:t>Lei de lucros que limitava a remessa ao exterior dos lucros obtidos por empresas  estrangeiras  estabelecidas no Brasil.</a:t>
            </a:r>
          </a:p>
          <a:p>
            <a:pPr>
              <a:lnSpc>
                <a:spcPct val="90000"/>
              </a:lnSpc>
            </a:pPr>
            <a:endParaRPr lang="pt-BR" sz="1300">
              <a:solidFill>
                <a:schemeClr val="bg1"/>
              </a:solidFill>
            </a:endParaRPr>
          </a:p>
        </p:txBody>
      </p:sp>
      <p:pic>
        <p:nvPicPr>
          <p:cNvPr id="6146" name="Picture 2" descr="Resultado de imagem para campanha o petroleo é no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6650"/>
            <a:ext cx="3857625" cy="31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pt-BR" sz="3300">
                <a:solidFill>
                  <a:schemeClr val="tx1">
                    <a:lumMod val="85000"/>
                    <a:lumOff val="15000"/>
                  </a:schemeClr>
                </a:solidFill>
              </a:rPr>
              <a:t>Inimigos do Nacionalismo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7063" y="609601"/>
            <a:ext cx="4133472" cy="517562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Os inimigos do nacionalismo promoveram, então, violenta reação à politica de Vargas. O governo dos Estados Unidos mostrava seu desagrado pela criação  da Petrobrás e pela lei de Lucros. A UDN, principal partido de oposição ao governo, e os setores ligados  ao capital estrangeira começaram a conspirar a queda de Getulio.</a:t>
            </a:r>
          </a:p>
        </p:txBody>
      </p:sp>
    </p:spTree>
    <p:extLst>
      <p:ext uri="{BB962C8B-B14F-4D97-AF65-F5344CB8AC3E}">
        <p14:creationId xmlns:p14="http://schemas.microsoft.com/office/powerpoint/2010/main" val="471255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pt-BR" dirty="0"/>
              <a:t>Trabalhismo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700"/>
              <a:t>Democracia dos trabalhadores</a:t>
            </a:r>
          </a:p>
          <a:p>
            <a:pPr>
              <a:lnSpc>
                <a:spcPct val="90000"/>
              </a:lnSpc>
            </a:pPr>
            <a:r>
              <a:rPr lang="pt-BR" sz="1700"/>
              <a:t>Desfrutar o progresso eu ele mesmo criara com seu trabalho.</a:t>
            </a:r>
          </a:p>
          <a:p>
            <a:pPr>
              <a:lnSpc>
                <a:spcPct val="90000"/>
              </a:lnSpc>
            </a:pPr>
            <a:r>
              <a:rPr lang="pt-BR" sz="1700"/>
              <a:t>Em 1954, </a:t>
            </a:r>
            <a:r>
              <a:rPr lang="pt-BR" sz="1700" err="1"/>
              <a:t>Getulio</a:t>
            </a:r>
            <a:r>
              <a:rPr lang="pt-BR" sz="1700"/>
              <a:t> Vargas autorizou um aumento de 100% no salario mínimo atendendo a proposta do ministro do trabalho João Goulart.</a:t>
            </a:r>
          </a:p>
          <a:p>
            <a:pPr>
              <a:lnSpc>
                <a:spcPct val="90000"/>
              </a:lnSpc>
            </a:pPr>
            <a:r>
              <a:rPr lang="pt-BR" sz="1700"/>
              <a:t>Criando imensa insatisfação por parte dos patrões.</a:t>
            </a:r>
          </a:p>
        </p:txBody>
      </p:sp>
      <p:pic>
        <p:nvPicPr>
          <p:cNvPr id="8194" name="Picture 2" descr="Resultado de imagem para getulio e os trabalhad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1" r="16626" b="-2"/>
          <a:stretch/>
        </p:blipFill>
        <p:spPr bwMode="auto">
          <a:xfrm>
            <a:off x="20" y="-1"/>
            <a:ext cx="404620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Microsoft Office PowerPoint</Application>
  <PresentationFormat>Apresentação na tela (4:3)</PresentationFormat>
  <Paragraphs>157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 3</vt:lpstr>
      <vt:lpstr>Facetado</vt:lpstr>
      <vt:lpstr>    Brasil   Período Democrático</vt:lpstr>
      <vt:lpstr>Constituição de 1946</vt:lpstr>
      <vt:lpstr>Apresentação do PowerPoint</vt:lpstr>
      <vt:lpstr>Governo Dutra ( 1946 – 1951)</vt:lpstr>
      <vt:lpstr>Situação econômica</vt:lpstr>
      <vt:lpstr>A volta de Getúlio Vargas (1951 – 1954)</vt:lpstr>
      <vt:lpstr>Nacionalismo</vt:lpstr>
      <vt:lpstr>Inimigos do Nacionalismo</vt:lpstr>
      <vt:lpstr>Trabalhismo</vt:lpstr>
      <vt:lpstr>Crise política e suicídio de Vargas</vt:lpstr>
      <vt:lpstr>Carta – Testamento Antes do suicídio, Vargas escreve seu último manifesto</vt:lpstr>
      <vt:lpstr>Questões</vt:lpstr>
      <vt:lpstr>Governo Juscelino 1956 - 1961</vt:lpstr>
      <vt:lpstr>Governo Juscelino (1956 – 1961)</vt:lpstr>
      <vt:lpstr>Desenvolvimento econômico</vt:lpstr>
      <vt:lpstr>Modernidade e desigualdade</vt:lpstr>
      <vt:lpstr>Democracia Liberal</vt:lpstr>
      <vt:lpstr>Jânio Quadros (1961)</vt:lpstr>
      <vt:lpstr>Estilo de Jânio Quadros</vt:lpstr>
      <vt:lpstr>Apresentação do PowerPoint</vt:lpstr>
      <vt:lpstr>Apresentação do PowerPoint</vt:lpstr>
      <vt:lpstr>Crise para a posse de Goulart</vt:lpstr>
      <vt:lpstr>Governo João Goulart (1961 – 1964)</vt:lpstr>
      <vt:lpstr>Reformas de Base</vt:lpstr>
      <vt:lpstr>Golpe Militar de 1964</vt:lpstr>
      <vt:lpstr>Poema da curva</vt:lpstr>
      <vt:lpstr>Apresentação do PowerPoint</vt:lpstr>
      <vt:lpstr>Filmes</vt:lpstr>
      <vt:lpstr>Questões</vt:lpstr>
      <vt:lpstr>Respnda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Brasil   Período Democrático</dc:title>
  <dc:creator>BRUNO FERREIRA</dc:creator>
  <cp:lastModifiedBy>BRUNO FERREIRA</cp:lastModifiedBy>
  <cp:revision>1</cp:revision>
  <dcterms:created xsi:type="dcterms:W3CDTF">2019-07-01T14:06:06Z</dcterms:created>
  <dcterms:modified xsi:type="dcterms:W3CDTF">2019-07-01T14:06:13Z</dcterms:modified>
</cp:coreProperties>
</file>