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1"/>
  </p:notesMasterIdLst>
  <p:sldIdLst>
    <p:sldId id="256" r:id="rId3"/>
    <p:sldId id="318" r:id="rId4"/>
    <p:sldId id="324" r:id="rId5"/>
    <p:sldId id="332" r:id="rId6"/>
    <p:sldId id="334" r:id="rId7"/>
    <p:sldId id="333" r:id="rId8"/>
    <p:sldId id="321" r:id="rId9"/>
    <p:sldId id="335" r:id="rId10"/>
    <p:sldId id="338" r:id="rId11"/>
    <p:sldId id="339" r:id="rId12"/>
    <p:sldId id="336" r:id="rId13"/>
    <p:sldId id="340" r:id="rId14"/>
    <p:sldId id="337" r:id="rId15"/>
    <p:sldId id="341" r:id="rId16"/>
    <p:sldId id="343" r:id="rId17"/>
    <p:sldId id="342" r:id="rId18"/>
    <p:sldId id="344" r:id="rId19"/>
    <p:sldId id="347" r:id="rId20"/>
    <p:sldId id="348" r:id="rId21"/>
    <p:sldId id="346" r:id="rId22"/>
    <p:sldId id="352" r:id="rId23"/>
    <p:sldId id="349" r:id="rId24"/>
    <p:sldId id="358" r:id="rId25"/>
    <p:sldId id="353" r:id="rId26"/>
    <p:sldId id="360" r:id="rId27"/>
    <p:sldId id="359" r:id="rId28"/>
    <p:sldId id="356" r:id="rId29"/>
    <p:sldId id="361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9E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A36EA-B79E-4AC4-A4AB-C18EBD90A3FE}" v="73" dt="2023-01-09T12:30:49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4590"/>
  </p:normalViewPr>
  <p:slideViewPr>
    <p:cSldViewPr snapToGrid="0">
      <p:cViewPr>
        <p:scale>
          <a:sx n="90" d="100"/>
          <a:sy n="90" d="100"/>
        </p:scale>
        <p:origin x="55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0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386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78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89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27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51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54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2170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22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74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30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26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886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860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962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75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920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610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3906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0268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22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69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1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82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49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00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0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</a:t>
            </a: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28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4FC0A4-6B53-4801-BB73-95B9071F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685250-7E03-4DAB-916C-107AD00C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E995C5-367C-4612-A1B6-5DDD903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91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FADAF-64CF-4E1C-BE40-8AFA2512D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7907DB-49F3-4949-AA09-857C10613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A08B27-C269-41D6-B4A6-469A4774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F83E17-2329-463F-B6E2-14823801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EA605A-3EB3-4000-8E5A-2431F6BB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19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893BA-2D71-4845-B293-26998FE7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54D7D-F1E5-4A06-9419-35F02683B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01F67-0A5F-4F9A-A30B-69F85695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322F8A-10BF-43D2-B81D-EC5C2FD0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56757E-1D49-4FB3-81EB-E8CCB5A1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21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724DF-6279-42C2-96DE-27CDA7F7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31B8D9-67E2-40D0-B4C9-05021D139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C0B0D6-222E-4CDC-B7EE-A66ED44D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F738A1-DEC6-48E4-AB7F-1FE01D0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BD1022-2A12-416A-8652-4A9ED446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67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56FE2-0DB1-4516-A0BD-FBC7C9AE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FE30F-0499-4F00-921A-EFB097CC9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11D221-C751-4BA3-B4F2-543E8A138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7E989B-8FC2-49AD-81F1-BFE882E8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F5EB98-01B5-4FED-94AD-D86D43EB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9673AB-6A87-47A2-A1EC-1FB406A6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55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3C371-4FCD-4F81-BD1C-A52E4A21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1C397B-0634-4C44-B47F-4A7027DB7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47BE7B-9F35-4D2E-B05D-5B9AC9997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CF6B78-8DE9-45FC-8755-A6664B9DA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8C349A-3056-4637-BD01-18963474A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97B348-F61B-4FBB-9611-609D3D50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F8B79E6-B205-4E5C-9A6B-26CE891E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0A9D7F-670E-4DFB-BF38-457B877D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861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E61F2A-B44B-4B1F-A097-03CA34F2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E38D26-8657-4FB2-A621-967EAFFF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65612D-0148-451E-BD56-7F6A988B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D73A01-5C84-4907-90A3-E4B84D48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60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4FC0A4-6B53-4801-BB73-95B9071F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685250-7E03-4DAB-916C-107AD00C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E995C5-367C-4612-A1B6-5DDD903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32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D2376-7769-4957-8C40-48315E07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B04F9-F622-4791-8A78-ED8DF54F4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E2542-AB0B-4119-AAB5-42976B3E5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45A8BF-9A5A-4C51-AC50-5DE9090B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2EEE57-B252-482F-B204-4C6A43F8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5C1659-3024-4472-B89D-F9843891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497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E2DC3-A32B-481A-85C2-BD196830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669EC0-5564-4543-A451-AA1E8236B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3608F3-4C89-4905-B20C-8567DD9D6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FBE062-8C4A-4C96-8E4E-80CF6912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C6C131-9DAA-4055-B13A-73B7F413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59B9E8-2723-40A8-B21D-1602CC8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47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5B41B-6D38-424B-98B2-6B7315D4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E98E8C-179B-40BF-9938-0C01EB7DF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C6A962-6E03-45BB-85C8-5DDDEA7E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52164-5E70-4F49-9443-D4BC8951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147A5-0544-44F7-BD38-F8285E75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933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7F60E9-F5D2-4CAD-9943-D20898E8A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33A5E6-448A-4620-A68F-18C55F260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9B7F91-7653-495B-A6BE-4A29B643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95272-E685-44F1-84E1-ED71BB94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8AA2E9-C88B-4E0F-BC57-456406DA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pt-BR"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F173BC-7ED1-48D6-818D-1848C81C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2DAD6B-2D62-4BD9-B66B-98A5E3E6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AC7EF5-F8D5-463A-B769-D4AABB322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A58D-334F-4C77-820B-B907F9D428F9}" type="datetimeFigureOut">
              <a:rPr lang="pt-BR" smtClean="0"/>
              <a:t>25/01/2023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9E1119-0F04-40A4-A152-3CF3505F8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46C6F6-54B7-4E54-81D4-8BBA384EC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7219E-2312-47A6-9291-26417127D9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7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477FB85-4FDE-4DDB-9A04-F50E224A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84" name="Google Shape;84;p13"/>
          <p:cNvSpPr txBox="1"/>
          <p:nvPr/>
        </p:nvSpPr>
        <p:spPr>
          <a:xfrm>
            <a:off x="2966350" y="283027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D23273-128A-E845-A9AA-5407344D8B74}"/>
              </a:ext>
            </a:extLst>
          </p:cNvPr>
          <p:cNvSpPr txBox="1"/>
          <p:nvPr/>
        </p:nvSpPr>
        <p:spPr>
          <a:xfrm>
            <a:off x="5621311" y="41522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D47DD51-1232-8B4B-9AB0-3185F0631770}"/>
              </a:ext>
            </a:extLst>
          </p:cNvPr>
          <p:cNvSpPr txBox="1"/>
          <p:nvPr/>
        </p:nvSpPr>
        <p:spPr>
          <a:xfrm>
            <a:off x="3743335" y="5518407"/>
            <a:ext cx="8067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Trebuchet MS" panose="020B0703020202090204" pitchFamily="34" charset="0"/>
              </a:rPr>
              <a:t>CONJUNTOS NUMÉRICOS </a:t>
            </a:r>
          </a:p>
          <a:p>
            <a:pPr algn="ctr"/>
            <a:r>
              <a:rPr lang="pt-BR" sz="3600" dirty="0">
                <a:solidFill>
                  <a:srgbClr val="002060"/>
                </a:solidFill>
                <a:latin typeface="Trebuchet MS" panose="020B0703020202090204" pitchFamily="34" charset="0"/>
              </a:rPr>
              <a:t>RESOLUÇÃO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01EB66C-D252-44FE-9D08-2A668D39D1FA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01A77E1-3CE2-4AEB-AFA6-4F41E8969F5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5911775C-F104-4BDA-AF7F-C8F2970622B7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7013452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283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(Enem 2021)  Uma das bases mais utilizadas para representar um número é a base decimal. Entretanto, os computadores trabalham com números na base binária. Nessa base, qualquer número natural é representado usando apenas os algarismo 0 e 1. Por exemplo, as representações dos números 9 e 12, na base binária, são 1001 e 1100, respectivamente. A operação de adição, na base binária, segue um algoritmo similar ao utilizado na base decimal, como detalhado no quadro: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084416A-31F0-E19D-07CF-F2CD568D0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74" y="3705898"/>
            <a:ext cx="3688845" cy="144389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6627049-FDB2-4B5C-BD53-61C8EFABB835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4B7F48-04BB-487B-81A6-73B7CADAE4C6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3649A0B2-5AC5-4AAB-AD9F-6C57D7B9AEE0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4136692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321154B-ACA9-47B3-BBC4-6733B36A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1764540" y="1288448"/>
            <a:ext cx="9884943" cy="234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exemplo, na base binária, a soma dos números 10 e 10 é 100, como apresentado: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F55A3C-EE66-EC39-4CCD-4B73D4815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204" y="3203071"/>
            <a:ext cx="4180821" cy="243464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84416A-31F0-E19D-07CF-F2CD568D0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3977" y="3733830"/>
            <a:ext cx="3046074" cy="119229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20A784-E077-8CD7-9A46-A50A6C408DDE}"/>
              </a:ext>
            </a:extLst>
          </p:cNvPr>
          <p:cNvSpPr txBox="1"/>
          <p:nvPr/>
        </p:nvSpPr>
        <p:spPr>
          <a:xfrm>
            <a:off x="278875" y="3399746"/>
            <a:ext cx="6059603" cy="27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Considerando as informações do texto, o resultado da adição 9 + 12 será representado, na base binária, por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101.      b) 1101.     c) 1111.  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10101.   e) 11001. 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9D5FCA15-AF7C-56DB-9134-342AD5F2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2565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F651F4F0-DA08-55C6-0597-8927BEA17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09256"/>
              </p:ext>
            </p:extLst>
          </p:nvPr>
        </p:nvGraphicFramePr>
        <p:xfrm>
          <a:off x="325914" y="1213735"/>
          <a:ext cx="1147285" cy="209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8" imgW="317362" imgH="571252" progId="Equation.DSMT4">
                  <p:embed/>
                </p:oleObj>
              </mc:Choice>
              <mc:Fallback>
                <p:oleObj r:id="rId8" imgW="317362" imgH="57125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4" y="1213735"/>
                        <a:ext cx="1147285" cy="2097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9FA8F384-5A7F-4063-A625-BD9D9DA99172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FBA872-A629-4D75-9181-5196994A49B6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Google Shape;84;p13">
            <a:extLst>
              <a:ext uri="{FF2B5EF4-FFF2-40B4-BE49-F238E27FC236}">
                <a16:creationId xmlns:a16="http://schemas.microsoft.com/office/drawing/2014/main" id="{9AECBBAD-3B1C-4750-91C9-313C4640999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8370373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326F2E4-E7AB-4F54-9AB7-80E6E3CBCE2A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7F3DB34-31BE-4F10-ACDA-E7F6513A17C9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Google Shape;84;p13">
            <a:extLst>
              <a:ext uri="{FF2B5EF4-FFF2-40B4-BE49-F238E27FC236}">
                <a16:creationId xmlns:a16="http://schemas.microsoft.com/office/drawing/2014/main" id="{9152A482-F742-4A7A-BAC1-11AF444F47C6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00645438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282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(G1 - </a:t>
            </a:r>
            <a:r>
              <a:rPr lang="pt-BR" sz="24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encceja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2020)  O sistema de venda de passagens numa empresa de ônibus associa a acomodação de um passageiro no ônibus de acordo com a ordem em que a passagem é vendida. Essa associação segue o seguinte padrão: o primeiro passageiro é associado ao assento 1A, o segundo, ao assento 1B, o terceiro, ao assento 1C, o quarto, ao assento 1D, o quinto, ao assento 2A, e assim sucessivamente. A imagem ilustra uma parte da distribuição dos assentos nos ônibus dessa empresa, os quais têm 12 fileiras horizontais.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DB0A20-1F56-4015-BFD2-88AD32F396E4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57FC70-366D-4505-A344-DD1820401EF2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0E36CCB7-F177-4445-BE05-8838DE26D3F4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41023093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C00B33C-8394-4998-AF45-C98AAF2B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1454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passageiro comprou a vigésima sétima passagem de um ônibus dessa empresa.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passageiro será associado ao assento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2C.   b) 3C.   c) 6C.   d) 7C.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0F2580-8240-147E-FDD4-D7752BEB2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00" y="4432300"/>
            <a:ext cx="3200025" cy="12054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DB9B03-9484-7E50-AC05-84311DD1FC0D}"/>
              </a:ext>
            </a:extLst>
          </p:cNvPr>
          <p:cNvSpPr txBox="1"/>
          <p:nvPr/>
        </p:nvSpPr>
        <p:spPr>
          <a:xfrm>
            <a:off x="8369768" y="4698824"/>
            <a:ext cx="2111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Primeiro 1A, segundo 1B,</a:t>
            </a:r>
          </a:p>
          <a:p>
            <a:pPr algn="ctr"/>
            <a:r>
              <a:rPr lang="pt-BR" sz="1200" dirty="0"/>
              <a:t>terceiro 1C, quarto 1D,</a:t>
            </a:r>
          </a:p>
          <a:p>
            <a:pPr algn="ctr"/>
            <a:r>
              <a:rPr lang="pt-BR" sz="1200" dirty="0"/>
              <a:t>quinto 2A, sexto 2B ....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148B79F-D4E0-77DA-B3CB-1D1926555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47" y="2531534"/>
            <a:ext cx="3000375" cy="40767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067A31D-5739-4EAB-B8A6-2880DABF56FE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ADA0AC-D203-449B-9C08-60C600D5B6FC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02C8691D-EAC3-420D-872B-E3234ED8C67E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71867263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04845EB-85AF-4877-AE7D-63EFA527EE83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0FDD49-F237-449D-B672-6E5EECF0F9A1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45B50224-F6D4-40CE-A940-08E9C4496E67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012882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20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 (Enem PPL 2020)  Embora a civilização maia já estivesse em declínio na época da chegada dos espanhóis à América, seu desenvolvimento em vários campos da ciência, em especial, na matemática e na astronomia, era notável. Eles possuíam um sistema numérico avançado e diferente do sistema decimal utilizado pelas sociedades modernas.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348968-BD22-8B26-8A6F-6B630DD0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3091969"/>
            <a:ext cx="2314575" cy="328075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E897B7F-EA4D-67F2-AD1B-4058B9CAAEE0}"/>
              </a:ext>
            </a:extLst>
          </p:cNvPr>
          <p:cNvSpPr txBox="1"/>
          <p:nvPr/>
        </p:nvSpPr>
        <p:spPr>
          <a:xfrm>
            <a:off x="3228974" y="3127614"/>
            <a:ext cx="8515351" cy="124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 imagem representa o sistema de numeração maia, que consistia em 20 símbolos representando os números de 0 a 19.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3D87672-18EE-47BC-93A5-B18E4F11C612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487E54C-0D91-454E-88FC-13A31B1BE7A4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EBA419EA-7498-4AF6-ADF6-E86259E8994C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50944902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E95CE51-35C7-4BCB-9546-42E1A691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7427749" y="2876292"/>
            <a:ext cx="6523034" cy="60604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7548986" cy="3224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zero era representado por uma espécie de tigela e todo número inteiro entre 19 e 360 era escrito em uma coluna vertical com duas figuras, na qual a superior representava a quantidade de grupos de 20 unidades e a inferior, a quantidade de unidades. O número era lido de cima para baixo e obtido somando-se as quantidades representadas. Por exemplo: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B0495E-44D9-03D3-1FDD-D55D83708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002" y="1295400"/>
            <a:ext cx="3381397" cy="43423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348968-BD22-8B26-8A6F-6B630DD0E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203"/>
          <a:stretch/>
        </p:blipFill>
        <p:spPr>
          <a:xfrm>
            <a:off x="9047256" y="2103951"/>
            <a:ext cx="2002000" cy="24346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E2D87E-4CA0-A61E-2F97-BB0C02116C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74" y="4633192"/>
            <a:ext cx="7113415" cy="10763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3879961-EA08-4EE3-9492-1F6A8C7549FC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36E7B8F-5BCC-4D28-9D8E-5EBF6C9561B3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D328BF10-302E-4A13-AFAC-08A3A5847BCC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0801923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>
            <a:extLst>
              <a:ext uri="{FF2B5EF4-FFF2-40B4-BE49-F238E27FC236}">
                <a16:creationId xmlns:a16="http://schemas.microsoft.com/office/drawing/2014/main" id="{1B50AB9E-83C3-4186-A864-F95F64280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7548986" cy="853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359 é representado, no sistema de numeração maia, como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0B0495E-44D9-03D3-1FDD-D55D83708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858" y="1052500"/>
            <a:ext cx="3510322" cy="450787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348968-BD22-8B26-8A6F-6B630DD0E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203"/>
          <a:stretch/>
        </p:blipFill>
        <p:spPr>
          <a:xfrm>
            <a:off x="9173604" y="1689674"/>
            <a:ext cx="1430244" cy="17393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1E2D87E-4CA0-A61E-2F97-BB0C02116C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618" b="-8918"/>
          <a:stretch/>
        </p:blipFill>
        <p:spPr>
          <a:xfrm>
            <a:off x="8945460" y="3644304"/>
            <a:ext cx="1947372" cy="9910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8573F87-E0BF-12E5-B00B-8409B41D9EB8}"/>
              </a:ext>
            </a:extLst>
          </p:cNvPr>
          <p:cNvSpPr txBox="1"/>
          <p:nvPr/>
        </p:nvSpPr>
        <p:spPr>
          <a:xfrm>
            <a:off x="289820" y="2123238"/>
            <a:ext cx="7548986" cy="444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9330AB-6EDB-FDFE-D607-A9C3CEC3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102" y="2005000"/>
            <a:ext cx="781050" cy="16478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67E70A2-D4D8-C59F-C8D2-B78B7066C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09" y="4635380"/>
            <a:ext cx="885825" cy="16954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9FBD828-AB85-4E5B-ED63-CD7A228395E0}"/>
              </a:ext>
            </a:extLst>
          </p:cNvPr>
          <p:cNvSpPr txBox="1"/>
          <p:nvPr/>
        </p:nvSpPr>
        <p:spPr>
          <a:xfrm>
            <a:off x="2309120" y="2123238"/>
            <a:ext cx="7548986" cy="444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8CB3BAA-CC89-CE22-32DD-060788E07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1627" y="2224846"/>
            <a:ext cx="885825" cy="14668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EF6B470-1EDA-4CFD-973E-988C1A4D6E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4014" y="4386087"/>
            <a:ext cx="781050" cy="136207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0E523B-EA27-51A9-BBA0-3D85F5968AFE}"/>
              </a:ext>
            </a:extLst>
          </p:cNvPr>
          <p:cNvSpPr txBox="1"/>
          <p:nvPr/>
        </p:nvSpPr>
        <p:spPr>
          <a:xfrm>
            <a:off x="4387530" y="2146589"/>
            <a:ext cx="7548986" cy="444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9596D51F-BD5C-9B09-6EC1-82DE6B3B1C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6350" y="2224846"/>
            <a:ext cx="781050" cy="154305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1FDDCB5-5458-4241-95DB-A22B92F2E51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B9FC047-759A-4F64-AD00-9959E2016AB3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Google Shape;84;p13">
            <a:extLst>
              <a:ext uri="{FF2B5EF4-FFF2-40B4-BE49-F238E27FC236}">
                <a16:creationId xmlns:a16="http://schemas.microsoft.com/office/drawing/2014/main" id="{9FD50D34-FA76-4C07-A177-9B48E39318D2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5758807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BCB359E-80A2-4C61-9F82-D74B30BB5A24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AC43324-C636-48F5-B901-534CA0CA43FF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4" name="Google Shape;84;p13"/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852" y="5008521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02273" y="1067821"/>
            <a:ext cx="11787447" cy="423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(Enem 2022)  Ao escutar a notícia de que um filme recém-lançado arrecadou, no primeiro mês de lançamento, R$ 1,35 bilhão bilheteria, um estudante escreveu corretamente o número que representa essa quantia, com todos os seus algarismos.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número escrito pelo estudante foi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135.000,00.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1.350.000,00.  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13.500.000,00.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135.000.000,00.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1.350.000.000,00. </a:t>
            </a:r>
          </a:p>
        </p:txBody>
      </p:sp>
    </p:spTree>
    <p:extLst>
      <p:ext uri="{BB962C8B-B14F-4D97-AF65-F5344CB8AC3E}">
        <p14:creationId xmlns:p14="http://schemas.microsoft.com/office/powerpoint/2010/main" val="100413289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56776A-0CC5-44C7-BDA0-C8CEACB06F5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3E80F-2106-46F1-9C7D-3FA5AEC084A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08174AB-9489-498F-83E0-FAA4219A47A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95491602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5113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36. (Enem PPL 2019)  Um vidraceiro é contratado para colocar uma porta de vidro que escorregará em uma canaleta de largura interna igual a 1,45 cm, como mostra a figura.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vidraceiro precisa de uma placa de vidro de maior espessura possível, tal que deixe uma folga total de pelo menos 0,2 cm, para que o vidro possa escorregar na canaleta, e no máximo 0,5 cm para que o vidro não fique batendo com a interferência do vento após a instalação. Para conseguir essa placa de vidro, esse vidraceiro foi até uma loja e lá encontrou placas de vidro com espessuras iguais a: 0,75 cm; 0,95 cm; 1,05 cm; 1,20 cm; 1,40 cm.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F53A17-5BB0-22B7-E476-76B998E4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87" y="1955778"/>
            <a:ext cx="10087019" cy="124912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7880A27-BF07-495C-A901-6050A36595C5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93867EC-0933-4844-826C-883F2D36C24D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84;p13">
            <a:extLst>
              <a:ext uri="{FF2B5EF4-FFF2-40B4-BE49-F238E27FC236}">
                <a16:creationId xmlns:a16="http://schemas.microsoft.com/office/drawing/2014/main" id="{E2ADA7FD-CB3F-4B26-96D6-F39D0C05518C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47635877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1D238F7C-A38F-4E07-A830-AD4CE47B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39414"/>
            <a:ext cx="11701552" cy="334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atender às restrições especificadas, o vidraceiro deverá comprar a placa de espessura, em centímetro, igual 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0,75.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0,95.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1,05.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1,20.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1,40.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1506E23-5356-3A1E-36E2-9F91D12E7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00" y="4432300"/>
            <a:ext cx="3200025" cy="12054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2C38CE3-EA70-87B9-D1BC-F474DF9900DA}"/>
              </a:ext>
            </a:extLst>
          </p:cNvPr>
          <p:cNvSpPr txBox="1"/>
          <p:nvPr/>
        </p:nvSpPr>
        <p:spPr>
          <a:xfrm>
            <a:off x="8369768" y="4711839"/>
            <a:ext cx="2111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uma folga total de pelo menos 0,2 cm e no máximo 0,5 cm</a:t>
            </a:r>
            <a:endParaRPr lang="pt-BR" sz="12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31FAB59-B416-4917-BADC-CDEC03CF2438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E373B4-0A11-466E-934B-3656B726220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Google Shape;84;p13">
            <a:extLst>
              <a:ext uri="{FF2B5EF4-FFF2-40B4-BE49-F238E27FC236}">
                <a16:creationId xmlns:a16="http://schemas.microsoft.com/office/drawing/2014/main" id="{B2620476-9FC5-4C4D-BDD8-AAD22C324D9E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6579529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56776A-0CC5-44C7-BDA0-C8CEACB06F5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3E80F-2106-46F1-9C7D-3FA5AEC084A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08174AB-9489-498F-83E0-FAA4219A47A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4934972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512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39. (Enem 2019)  O Sistema Métrico Decimal é o mais utilizado atualmente para medir comprimentos e distâncias. Em algumas atividades, porém, é possível observar a utilização de diferentes unidades de medida. Um exemplo disso pode ser observado no quadro.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Assim, um pé, em polegada, equivale 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0,1200.   b) 0,3048.   c) 1,0800.   d) 12,0000.   e) 36,0000.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A10D045-4443-9D38-C174-83B3DD181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064" y="2781664"/>
            <a:ext cx="5153871" cy="194273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BF62F85-47B1-44FB-997B-76B4C9B0926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3B9BDF9-BCED-44FC-9F21-AC1C58517D52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07396651-4FA6-4F48-A264-45B151D36577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1260443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56776A-0CC5-44C7-BDA0-C8CEACB06F5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3E80F-2106-46F1-9C7D-3FA5AEC084A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08174AB-9489-498F-83E0-FAA4219A47A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2741202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56776A-0CC5-44C7-BDA0-C8CEACB06F5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3E80F-2106-46F1-9C7D-3FA5AEC084A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08174AB-9489-498F-83E0-FAA4219A47A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89778856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4220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46. (Enem 2018)  Um edifício tem a numeração dos andares iniciando no térreo (T), e continuando com primeiro, segundo, terceiro, …, até o último andar. Uma criança entrou no elevador e, tocando no painel, seguiu uma sequência de andares, parando, abrindo e fechando a porta em diversos andares. A partir de onde entrou a criança, o elevador subiu sete andares, em seguida desceu dez, desceu mais treze, subiu nove, desceu quatro e parou no quinto andar, finalizando a sequência. Considere que, no trajeto seguido pela criança, o elevador parou uma vez no último andar do edifício.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as informações dadas, o último andar do edifício é 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16º   b) 22º   c) 23º   d) 25º   e) 32º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A054B5B-D986-42EA-AD84-C94AB2820793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F80C9-7BC2-4401-A3D6-0F3A56A6C60F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E2068D0F-8EC5-4886-BDCD-757D7F2B9349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09287741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356776A-0CC5-44C7-BDA0-C8CEACB06F5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C03E80F-2106-46F1-9C7D-3FA5AEC084A7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308174AB-9489-498F-83E0-FAA4219A47AD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5979300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DF58762-A8F4-43EC-AAFD-6F57B388EE82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A30029-969A-4572-A129-DEBD5591E333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EFB76734-9344-4C5F-8958-4E22DD1EAE17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4874436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02273" y="1067821"/>
            <a:ext cx="11787447" cy="164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(Fuvest 2022)  Em fevereiro de 2021, um grupo de físicos da Universidade Federal de Minas Gerais (UFMG) publicou um artigo que foi capa da importante revista </a:t>
            </a:r>
            <a:r>
              <a:rPr lang="pt-BR" sz="24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texto a seguir foi retirado de uma reportagem do site da UFMG sobre o artigo: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E5F554-CC75-60E3-D8D9-7B1D41BB4E80}"/>
              </a:ext>
            </a:extLst>
          </p:cNvPr>
          <p:cNvSpPr txBox="1"/>
          <p:nvPr/>
        </p:nvSpPr>
        <p:spPr>
          <a:xfrm>
            <a:off x="457200" y="2757756"/>
            <a:ext cx="11190514" cy="235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800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nanoscópio</a:t>
            </a:r>
            <a:r>
              <a:rPr lang="pt-BR" sz="1800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prossegue Ado Jorio (professor da UFMG), ilumina a amostra com um microscópio óptico usual. O foco da luz tem o tamanho de um círculo de 1 micrômetro de diâmetro. “O que o </a:t>
            </a:r>
            <a:r>
              <a:rPr lang="pt-BR" sz="1800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nanoscópio</a:t>
            </a:r>
            <a:r>
              <a:rPr lang="pt-BR" sz="1800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faz é inserir uma </a:t>
            </a:r>
            <a:r>
              <a:rPr lang="pt-BR" sz="1800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nanoantena</a:t>
            </a:r>
            <a:r>
              <a:rPr lang="pt-BR" sz="1800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tem uma ponta com diâmetro de 10 nanômetros, dentro desse foco de 1 micrômetro e escanear essa ponta. A imagem com resolução nanométrica é formada por esse processo de escaneamento da </a:t>
            </a:r>
            <a:r>
              <a:rPr lang="pt-BR" sz="1800" i="1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nanoantena</a:t>
            </a:r>
            <a:r>
              <a:rPr lang="pt-BR" sz="1800" i="1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localiza o campo eletromagnético da luz em seu ápice”, afirma o professor.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Itamar </a:t>
            </a:r>
            <a:r>
              <a:rPr lang="pt-BR" sz="12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Rigueira</a:t>
            </a: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Jr. “</a:t>
            </a:r>
            <a:r>
              <a:rPr lang="pt-BR" sz="12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Nanoscópio</a:t>
            </a: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UFMG possibilita compreender estrutura que torna grafeno supercondutor”. Adaptado. Disponível em https://ufmg.br/</a:t>
            </a:r>
            <a:r>
              <a:rPr lang="pt-BR" sz="12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comunicacao</a:t>
            </a: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/noticias/.  Gadelha A C et al. (2021), </a:t>
            </a:r>
            <a:r>
              <a:rPr lang="pt-BR" sz="12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590, 405-409, </a:t>
            </a:r>
            <a:r>
              <a:rPr lang="pt-BR" sz="12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pt-BR" sz="12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10.1038/s41586-021-03252-5.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56E65E2-6127-4077-8305-22B077C206EA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CBD9047-F9A2-4096-A711-C4CD44891FB8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Google Shape;84;p13">
            <a:extLst>
              <a:ext uri="{FF2B5EF4-FFF2-40B4-BE49-F238E27FC236}">
                <a16:creationId xmlns:a16="http://schemas.microsoft.com/office/drawing/2014/main" id="{D3E16BEF-8243-404A-97B1-E61FE75BB4A9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4125312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878F9CA1-EF6A-49A4-82E8-985A1D44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93562">
            <a:off x="6949284" y="2833762"/>
            <a:ext cx="6523034" cy="606040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02273" y="1067821"/>
            <a:ext cx="11787447" cy="423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dados mencionados no texto, a razão entre o diâmetro do foco da luz de um microscópio óptico usual e o diâmetro da ponta da </a:t>
            </a:r>
            <a:r>
              <a:rPr lang="pt-BR" sz="24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nanoantena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utilizada no </a:t>
            </a:r>
            <a:r>
              <a:rPr lang="pt-BR" sz="24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nanoscópio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da ordem de: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0,0001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0,01  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       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10000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BF7C70-42F2-751B-73AC-18E45D60F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644" y="3826829"/>
            <a:ext cx="4807381" cy="18108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57FED81-A64E-B661-F460-DDB3640D258B}"/>
              </a:ext>
            </a:extLst>
          </p:cNvPr>
          <p:cNvSpPr txBox="1"/>
          <p:nvPr/>
        </p:nvSpPr>
        <p:spPr>
          <a:xfrm>
            <a:off x="6857800" y="4224437"/>
            <a:ext cx="3407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foco da luz tem o tamanho de um </a:t>
            </a:r>
            <a:r>
              <a:rPr lang="pt-BR" sz="1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círculo</a:t>
            </a:r>
            <a:r>
              <a:rPr lang="pt-BR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de 1 micrômetro de diâmetro.</a:t>
            </a:r>
          </a:p>
          <a:p>
            <a:pPr algn="ctr"/>
            <a:r>
              <a:rPr lang="pt-BR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sz="12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nanoantena</a:t>
            </a:r>
            <a:r>
              <a:rPr lang="pt-BR" sz="12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que tem uma ponta com diâmetro de 10 nanômetros, dentro desse foco de 1 micrômetro</a:t>
            </a:r>
            <a:endParaRPr lang="pt-BR" sz="12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B95DE7F-01BB-4B73-B5E1-B19E7A98EE07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89682E-27EE-4C69-BE73-59012680CDA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Google Shape;84;p13">
            <a:extLst>
              <a:ext uri="{FF2B5EF4-FFF2-40B4-BE49-F238E27FC236}">
                <a16:creationId xmlns:a16="http://schemas.microsoft.com/office/drawing/2014/main" id="{8B95F604-5F04-493B-A6D1-B0DF750EF04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192496237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3C92C1F-EA16-4F29-BF72-8C32B14572D2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3A4BF6A-D07B-476B-85F8-5B98058670A4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12E1B893-F91E-41EE-8F5D-189E6036E1D0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0444492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4630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(Unisinos 2021)  Um medicamento é comercializado em cápsulas de 55 mg (tipo I) e 75 mg (tipo II). Paulo solicitou 60 cápsulas do tipo I e 80 do tipo II, mas o atendente se enganou e inverteu as quantidades no momento de fazer o pedido. Qual a diferença, em mg, entre a quantidade solicitada por Paulo e a do pedido?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100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200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400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600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800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61B9E3-9F69-48F8-9E72-97FC1C52B2CF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B7F0DB-77CF-4BEF-9905-0C0CABF07C53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EAC33C89-F1EF-4618-8FE6-A1167E4C54D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0300795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CA23338-74F8-49F2-BF56-2D5AF799FBEE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AE20C80-46A6-4075-852B-BA6B2A447DA0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2C5F6A71-1F0C-4E0E-805A-8FF9257AE280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34359416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65E2D5-5D0B-88AD-1090-0E8CD2AC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97" y="4966505"/>
            <a:ext cx="1563315" cy="15633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E8BCF7-80D6-E6D4-207D-F5B558349324}"/>
              </a:ext>
            </a:extLst>
          </p:cNvPr>
          <p:cNvSpPr txBox="1"/>
          <p:nvPr/>
        </p:nvSpPr>
        <p:spPr>
          <a:xfrm>
            <a:off x="245221" y="1052500"/>
            <a:ext cx="11701552" cy="1746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(</a:t>
            </a:r>
            <a:r>
              <a:rPr lang="pt-BR" sz="2400" dirty="0" err="1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Fgv</a:t>
            </a:r>
            <a:r>
              <a:rPr lang="pt-BR" sz="2400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2021)  O esquema a seguir indica o algoritmo da multiplicação aplicado ą multiplicação de um número inteiro de três algarismos por outro de quatro algarismos, resultando em um número inteiro de seis algarismos.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519DC3-EC88-8F52-D026-0E2156F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04" y="2492448"/>
            <a:ext cx="4817375" cy="328613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F98E47-5B42-E604-C2CE-39574D0621B1}"/>
              </a:ext>
            </a:extLst>
          </p:cNvPr>
          <p:cNvSpPr txBox="1"/>
          <p:nvPr/>
        </p:nvSpPr>
        <p:spPr>
          <a:xfrm>
            <a:off x="6095997" y="2492448"/>
            <a:ext cx="6803570" cy="294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O valor de </a:t>
            </a:r>
            <a:r>
              <a:rPr kumimoji="0" lang="pt-B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x-w+z-y</a:t>
            </a: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é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a) 1.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b) 2.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c) 3.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d) 4.  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e) 5. </a:t>
            </a:r>
            <a:endParaRPr lang="pt-BR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2636CAB-056F-4C39-B664-3BC1FA95AEED}"/>
              </a:ext>
            </a:extLst>
          </p:cNvPr>
          <p:cNvSpPr/>
          <p:nvPr/>
        </p:nvSpPr>
        <p:spPr>
          <a:xfrm>
            <a:off x="-83716" y="-1144880"/>
            <a:ext cx="12359431" cy="2049997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2C36B9A-4B6E-4B78-9797-CFC4B4011308}"/>
              </a:ext>
            </a:extLst>
          </p:cNvPr>
          <p:cNvSpPr/>
          <p:nvPr/>
        </p:nvSpPr>
        <p:spPr>
          <a:xfrm>
            <a:off x="-307759" y="828418"/>
            <a:ext cx="5667411" cy="995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A287542C-8445-4167-8E8E-C5CB387E93E1}"/>
              </a:ext>
            </a:extLst>
          </p:cNvPr>
          <p:cNvSpPr txBox="1"/>
          <p:nvPr/>
        </p:nvSpPr>
        <p:spPr>
          <a:xfrm>
            <a:off x="-3" y="28229"/>
            <a:ext cx="1219200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4000" b="1" dirty="0">
                <a:solidFill>
                  <a:srgbClr val="7030A0"/>
                </a:solidFill>
                <a:latin typeface="Trebuchet MS" panose="020B0703020202090204" pitchFamily="34" charset="0"/>
              </a:rPr>
              <a:t>CONJUNTOS NUMÉRICOS </a:t>
            </a:r>
          </a:p>
        </p:txBody>
      </p:sp>
    </p:spTree>
    <p:extLst>
      <p:ext uri="{BB962C8B-B14F-4D97-AF65-F5344CB8AC3E}">
        <p14:creationId xmlns:p14="http://schemas.microsoft.com/office/powerpoint/2010/main" val="28774670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20851</TotalTime>
  <Words>1492</Words>
  <Application>Microsoft Office PowerPoint</Application>
  <PresentationFormat>Widescreen</PresentationFormat>
  <Paragraphs>151</Paragraphs>
  <Slides>28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Calibri</vt:lpstr>
      <vt:lpstr>Arial</vt:lpstr>
      <vt:lpstr>Arial</vt:lpstr>
      <vt:lpstr>Times New Roman</vt:lpstr>
      <vt:lpstr>Trebuchet MS</vt:lpstr>
      <vt:lpstr>Calibri Light</vt:lpstr>
      <vt:lpstr>Tema do Office</vt:lpstr>
      <vt:lpstr>Personalizar design</vt:lpstr>
      <vt:lpstr>Equation.DSMT4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Designer 2</dc:creator>
  <cp:lastModifiedBy>Amauri</cp:lastModifiedBy>
  <cp:revision>25</cp:revision>
  <dcterms:modified xsi:type="dcterms:W3CDTF">2023-01-25T10:57:31Z</dcterms:modified>
</cp:coreProperties>
</file>