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56" r:id="rId3"/>
    <p:sldId id="269" r:id="rId4"/>
    <p:sldId id="265" r:id="rId5"/>
    <p:sldId id="270" r:id="rId6"/>
    <p:sldId id="261" r:id="rId7"/>
    <p:sldId id="257" r:id="rId8"/>
    <p:sldId id="271" r:id="rId9"/>
    <p:sldId id="273" r:id="rId10"/>
    <p:sldId id="272" r:id="rId11"/>
    <p:sldId id="274" r:id="rId12"/>
    <p:sldId id="267" r:id="rId13"/>
    <p:sldId id="275" r:id="rId14"/>
    <p:sldId id="276" r:id="rId15"/>
    <p:sldId id="277" r:id="rId16"/>
    <p:sldId id="268" r:id="rId17"/>
    <p:sldId id="279" r:id="rId18"/>
    <p:sldId id="278" r:id="rId1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6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Objects="1">
      <p:cViewPr varScale="1">
        <p:scale>
          <a:sx n="68" d="100"/>
          <a:sy n="68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D1B874E-CD90-4A33-9273-42413D8359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B37AA3-458D-4900-8587-A9C9F305C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DAFE47-3136-4EF3-8156-B14D32814C3B}" type="datetimeFigureOut">
              <a:rPr lang="pt-BR"/>
              <a:pPr>
                <a:defRPr/>
              </a:pPr>
              <a:t>23/09/2020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45221C-5267-4A08-8464-2638F31C1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68BBC2F-00DC-4184-89AD-700F61AFBA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F31519-F1B8-409A-B91B-A5FB46FBCC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0B04D0D-BB64-4D4D-99ED-2543106EE4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017D9E-3422-4956-A775-7B99BE55E7B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9BA9FB-7627-4BD0-A68E-4CC952FEDF4B}" type="datetimeFigureOut">
              <a:rPr lang="pt-BR"/>
              <a:pPr>
                <a:defRPr/>
              </a:pPr>
              <a:t>23/09/2020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8A880840-7037-4749-8F17-E3D3DFB3B2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68336DA-4216-4A71-B94F-295BB1B5B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Clicque para editar os estilos de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29C2DB-587E-40D6-B278-58343FAA0B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F858F2-C4E6-40D1-8B61-F27B6BB1B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E75F9D-182E-4BA9-805B-D65B4C4B4D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DC6FB-08CA-43D8-9531-1A1A1D0A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824FC-FEE7-47E5-8416-C4E8F652E9C5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1FCBA-93EC-4B72-B7A1-497A7D6A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E4C3D-54E7-4F7D-8781-43FE9E05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568F0-42F9-4C86-8668-D347E27B4B9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6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0EFD6-D205-4AB5-974B-EBC41EED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4D257-AA1B-41D3-BD7B-603A5055A32C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830C8-9E51-4543-97CA-6BCFF0C6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F776D-4099-451E-8213-DF4C83448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6BD55-738E-43C5-B467-F4E2C1369A4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9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151D3-0CC8-460A-B8F3-D79B18D5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F4C69-3B31-4FA6-9AAF-D8D86DDAA90D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9E1A6-0F64-441A-8DDB-DF1E2CD0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62B2-F2E9-4D5E-8B0A-C95803124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C1E2-46C2-4EF6-A132-6AECE0492D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1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3CAB3-3D89-4C9D-ABA8-464F56A7C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75FF4-100B-48C9-B9BC-A041FEEDC405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7F4F-4126-477C-9030-521CB17A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5AB50-1CB5-4D8F-9DE4-ED8B4671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93595-DCE2-4974-9ED5-2B9AE25FDD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4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0BF6A-3AA2-4666-95BC-6BA0DBC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28E9-D278-4AF9-BABC-EBF81DE8D6C1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B48C-2A35-41C1-9E4A-1629DA68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99576-3CF5-43FB-A32B-5BCD6080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E51D-F0C3-4920-ACCC-916A2722A3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0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35213-278A-48AA-BA4B-56B6585E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F468-5800-4C65-9A56-64F383C00A30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B3ECAD-C200-4535-8B63-81272E64D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112E4D-901A-4B01-87BD-54CEC41F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827E-6E69-4713-8C36-5C2BD925880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D35866C-CED3-4F1D-84C5-E3347482A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34E7-308F-4C87-885F-F6B579495B35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91B45E-6E88-4791-B4FB-E1431ADE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355C477-D141-4D13-BE77-4A89CCFC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58538-DE12-4949-BCD9-81372F79F2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76176C6-0B40-4E7B-ADD0-7A72FE63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EADE-AC93-414F-985D-05CAAB4C45E3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904FEC-1A87-4956-876E-6C30C6E5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6709E5D-F583-4C78-BC46-DD5E4138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827C-CC5A-4463-97C4-DF5FAC8901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2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CD383A-4437-413B-ADF6-A67FD511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17957-2CC1-4C7D-89FC-0A6ACEC15305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EB2B16C-87B7-4903-99FC-066A6EA8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CBF864-628F-4F9F-A10E-6A6FCA56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0654-CFCC-4DE9-A290-1FDEAEB174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5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AD9F2A-6B9A-4446-B866-8A07188D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1AB5D-86A2-4664-B615-230AF6A7D374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548248-04ED-4942-AF31-0C8BA24A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97B667-F8CA-472A-A589-3EE4A4C3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0562-809E-44D0-984E-A380EA32D7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2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BE441F-67AF-4081-8C21-021BAFD4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FDB3-DFF9-4311-BDF6-CF9122E222CF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E6DC3D-F1AA-4500-9E36-55995F7C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4EE0F5-51B1-4E5B-9DCD-DE421EB4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39BA-1625-4C94-A998-F6990BA99B4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5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D20EBDA-D213-443E-971B-94954E1A5B4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5386A35-4455-4EE2-BE01-E119E19950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E7D1C-4B5A-4641-841D-017B43235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64DBB-1F2B-42F8-B8F8-E14A5FDBA62B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1414-9220-4D4E-9B6E-49C8760A4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9E96B-B676-4286-BAB2-C2F6F0535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C08C69-0A97-4724-AB68-5CAAB9017E9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A984B999-26FB-4994-B1E9-AC94921016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dirty="0">
                <a:solidFill>
                  <a:srgbClr val="FFFF00"/>
                </a:solidFill>
              </a:rPr>
              <a:t>A PROBLEMÁTICA DO MÉTODO: RACIONALISMO CARTESIANO E EMPIRISMO CIENTÍFICO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dirty="0">
                <a:solidFill>
                  <a:srgbClr val="FFFF00"/>
                </a:solidFill>
              </a:rPr>
              <a:t>Prof. Vitor Hugo</a:t>
            </a:r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582725B6-3F71-463E-815D-E56A0847502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B6D0EAC-DDA4-4E3A-BB9D-E755BE0F4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762000"/>
            <a:ext cx="8001000" cy="36576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C59938E-1822-4EDA-B4FD-E48FEEC08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00" y="540434"/>
            <a:ext cx="1765678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514" y="164563"/>
            <a:ext cx="75900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FRANCIS BACON (1561 – 1626)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B8BFF11-3C7B-4B76-BC76-AF2049432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64" y="751839"/>
            <a:ext cx="11471345" cy="569386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600" b="1" dirty="0">
                <a:solidFill>
                  <a:srgbClr val="00B050"/>
                </a:solidFill>
                <a:latin typeface="Tahoma" panose="020B0604030504040204" pitchFamily="34" charset="0"/>
              </a:rPr>
              <a:t>MÉTODO CIENTÍFICO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6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Indução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Recusa às “</a:t>
            </a:r>
            <a:r>
              <a:rPr lang="pt-BR" altLang="pt-BR" sz="26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antecipações</a:t>
            </a: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”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Conhecimentos obtidos a partir de poucos dados reais e guiados pela razão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Predileção pelas “</a:t>
            </a:r>
            <a:r>
              <a:rPr lang="pt-BR" altLang="pt-BR" sz="26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interpretações</a:t>
            </a: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”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Estudo sério e pormenorizado de casos específicos para encontrar uma lei gera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6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6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Passos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Observações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Busca por regularidade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Formulação de hipóteses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600" b="1" dirty="0">
                <a:solidFill>
                  <a:schemeClr val="bg1"/>
                </a:solidFill>
                <a:latin typeface="Tahoma" panose="020B0604030504040204" pitchFamily="34" charset="0"/>
              </a:rPr>
              <a:t>Experimentações (Empiria)</a:t>
            </a:r>
          </a:p>
        </p:txBody>
      </p:sp>
    </p:spTree>
    <p:extLst>
      <p:ext uri="{BB962C8B-B14F-4D97-AF65-F5344CB8AC3E}">
        <p14:creationId xmlns:p14="http://schemas.microsoft.com/office/powerpoint/2010/main" val="1247607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514" y="164563"/>
            <a:ext cx="75900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FRANCIS BACON (1561 – 1626)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B8BFF11-3C7B-4B76-BC76-AF2049432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64" y="751839"/>
            <a:ext cx="11471345" cy="526297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800" b="1" dirty="0">
                <a:solidFill>
                  <a:srgbClr val="00B050"/>
                </a:solidFill>
                <a:latin typeface="Tahoma" panose="020B0604030504040204" pitchFamily="34" charset="0"/>
              </a:rPr>
              <a:t>RAZÃO INSTRUMENTAL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8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Caminhos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Retirar da mente todos os conceitos que não sejam verdadeiros (pré-conceitos)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Encontrar as regularidades da natureza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Formular as leis científicas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800" b="1" u="sng" dirty="0">
              <a:solidFill>
                <a:srgbClr val="FFC000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8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Objetivos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Controlar a natureza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Desenvolver instrumentos técnicos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Fazer previsões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800" b="1" dirty="0">
                <a:solidFill>
                  <a:schemeClr val="bg1"/>
                </a:solidFill>
                <a:latin typeface="Tahoma" panose="020B0604030504040204" pitchFamily="34" charset="0"/>
              </a:rPr>
              <a:t>Garantir o progresso</a:t>
            </a:r>
          </a:p>
        </p:txBody>
      </p:sp>
      <p:pic>
        <p:nvPicPr>
          <p:cNvPr id="7" name="Gráfico 6" descr="Voltar">
            <a:extLst>
              <a:ext uri="{FF2B5EF4-FFF2-40B4-BE49-F238E27FC236}">
                <a16:creationId xmlns:a16="http://schemas.microsoft.com/office/drawing/2014/main" id="{B6A4F643-271C-4D3E-B86F-DCDCBF2F1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400050">
            <a:off x="7052933" y="4737602"/>
            <a:ext cx="975318" cy="914400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465EDA6-492D-4BCF-AB17-325BD522287C}"/>
              </a:ext>
            </a:extLst>
          </p:cNvPr>
          <p:cNvSpPr txBox="1"/>
          <p:nvPr/>
        </p:nvSpPr>
        <p:spPr>
          <a:xfrm>
            <a:off x="7924800" y="4979360"/>
            <a:ext cx="3505200" cy="430887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FF00"/>
                </a:solidFill>
              </a:rPr>
              <a:t>CONHECIMENTO É PODER!</a:t>
            </a:r>
          </a:p>
        </p:txBody>
      </p:sp>
    </p:spTree>
    <p:extLst>
      <p:ext uri="{BB962C8B-B14F-4D97-AF65-F5344CB8AC3E}">
        <p14:creationId xmlns:p14="http://schemas.microsoft.com/office/powerpoint/2010/main" val="3594643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6104"/>
            <a:ext cx="6248400" cy="558614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1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 E OBRA</a:t>
            </a:r>
            <a:endParaRPr lang="pt-BR" altLang="pt-BR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1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Biografia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Médico inglês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Professor da Universidade de Oxford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anônimo de importantes obras científicas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1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Empirismo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 enquanto “ajudante de jardineiro”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Proposta de “limpar o caminho” para o conhecimento verdadeiro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1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Maiores méritos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“Pai” do Liberalismo Político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Precursor do Iluminismo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Defesa do Jusnaturalismo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8412"/>
            <a:ext cx="65532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JOHN LOCKE (1632 – 1704)</a:t>
            </a:r>
          </a:p>
        </p:txBody>
      </p:sp>
      <p:pic>
        <p:nvPicPr>
          <p:cNvPr id="4" name="Imagem 3" descr="Uma imagem contendo homem&#10;&#10;Descrição gerada com alta confiança">
            <a:extLst>
              <a:ext uri="{FF2B5EF4-FFF2-40B4-BE49-F238E27FC236}">
                <a16:creationId xmlns:a16="http://schemas.microsoft.com/office/drawing/2014/main" id="{6EAA794A-AF4E-4C3E-BED9-FAEF279F9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00200"/>
            <a:ext cx="5029200" cy="320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95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6104"/>
            <a:ext cx="11506200" cy="55769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198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TÁBULA RASA</a:t>
            </a:r>
            <a:endParaRPr lang="pt-BR" altLang="pt-BR" sz="198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98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Desconstrução do Inatismo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existem verdades que são encontradas em todos os homens na ocasião do nascimento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existem ideias universais encontradas em todas as pessoas de todas as culturas em todos os tempos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existe nada no intelecto humano que não estivesse antes nos nossos sentidos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conhecimento humano não passa de uma elaboração a partir dos dados sensíveis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198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98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Definição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Mente nasce como folha de papel em branco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Preenchimento ao longo da vida com as experiências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198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98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que conhecemos é aquilo que é possível conhecer a partir dos 5 sentidos e nada além disso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verdade em si, pura, é impossível de conhecer pelo homem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98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Ceticismo moderado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8412"/>
            <a:ext cx="65532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JOHN LOCKE (1632 – 1704)</a:t>
            </a:r>
          </a:p>
        </p:txBody>
      </p:sp>
    </p:spTree>
    <p:extLst>
      <p:ext uri="{BB962C8B-B14F-4D97-AF65-F5344CB8AC3E}">
        <p14:creationId xmlns:p14="http://schemas.microsoft.com/office/powerpoint/2010/main" val="3372411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6104"/>
            <a:ext cx="11506200" cy="575542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184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FORMAÇÃO DOS CONHECIMENTOS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84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Ideias simples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Capacidade da pessoa de receber informações dos objetos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i="1" u="sng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Duas etapas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Indução sensível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Sensação proveniente das nossas experiências sensíveis, do primeiro contato com o mundo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Formação das qualidades primárias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Próprias do objeto, como, por exemplo, a forma, a extensão e o volume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Indução intelectiva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Sensação proveniente do encontro e inteiração entre sujeito e objeto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Formação das qualidades secundárias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Consequência da maneira pela qual percebemos o objeto, qual seja, a cor, a textura ou o odor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pt-BR" altLang="pt-BR" sz="184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84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Ideias complexas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Produção a partir das ideias simples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Reunião de várias ideias simples formam as ideias complexas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84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sz="184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partir da interação das duas ideias e da reflexão os indivíduos constroem seus conhecimentos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8412"/>
            <a:ext cx="65532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JOHN LOCKE (1632 – 1704)</a:t>
            </a:r>
          </a:p>
        </p:txBody>
      </p:sp>
    </p:spTree>
    <p:extLst>
      <p:ext uri="{BB962C8B-B14F-4D97-AF65-F5344CB8AC3E}">
        <p14:creationId xmlns:p14="http://schemas.microsoft.com/office/powerpoint/2010/main" val="420341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6104"/>
            <a:ext cx="6248400" cy="53860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15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 E OBRA</a:t>
            </a:r>
            <a:endParaRPr lang="pt-BR" altLang="pt-BR" sz="21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15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Biografia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Filósofo e historiador britânico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Precoce formação universitária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Fracasso em suas primeiras publicações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Maior sucesso enquanto historiador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1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15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Empirismo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Radicalismo e proximidade com o ceticismo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Discurso ateísta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1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15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Maiores méritos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Reposicionamento da crença nas ciências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1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Limites da compreensão humana destacados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8412"/>
            <a:ext cx="67056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DAVID HUME (1711 – 1776)</a:t>
            </a:r>
          </a:p>
        </p:txBody>
      </p:sp>
      <p:pic>
        <p:nvPicPr>
          <p:cNvPr id="3" name="Imagem 2" descr="Rosto de homem sério&#10;&#10;Descrição gerada automaticamente">
            <a:extLst>
              <a:ext uri="{FF2B5EF4-FFF2-40B4-BE49-F238E27FC236}">
                <a16:creationId xmlns:a16="http://schemas.microsoft.com/office/drawing/2014/main" id="{F3E4ABB4-625D-4890-8EAF-D2D1946BB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38" y="1371600"/>
            <a:ext cx="4429125" cy="3657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068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6104"/>
            <a:ext cx="11430000" cy="56323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PERCEPÇÕES (IMPRESSÕES E IDEIAS)</a:t>
            </a: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Percepções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Tudo aquilo do mundo que se apresenta ao homem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Divisão em </a:t>
            </a:r>
            <a:r>
              <a:rPr lang="pt-BR" altLang="pt-BR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Impressões</a:t>
            </a: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pt-BR" altLang="pt-BR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i="1" u="sng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Impressões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Impressões simples: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Características sensitivas particulares do objeto observado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Percepções imediatas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Geram as </a:t>
            </a:r>
            <a:r>
              <a:rPr lang="pt-BR" altLang="pt-B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“Ideias simples” (cópias enfraquecidas)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Impressões complexas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Impressões do objeto como um todo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Percepções elaboradas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Geram as </a:t>
            </a:r>
            <a:r>
              <a:rPr lang="pt-BR" altLang="pt-B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“Ideias complexas” (cópias enfraquecidas)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147304"/>
            <a:ext cx="66294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DAVID HUME (1711 - 1776)</a:t>
            </a:r>
          </a:p>
        </p:txBody>
      </p:sp>
    </p:spTree>
    <p:extLst>
      <p:ext uri="{BB962C8B-B14F-4D97-AF65-F5344CB8AC3E}">
        <p14:creationId xmlns:p14="http://schemas.microsoft.com/office/powerpoint/2010/main" val="3441241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6104"/>
            <a:ext cx="11430000" cy="526297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MENTAIS HUMANOS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Memória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Capacidade de guardar as ideias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Imaginação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Capacidade de combinar as ideias de maneiras distintas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FORMAS DE COMBINAÇÃO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Semelhança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Associação a partir de elementos semelhantes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Contiguidade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Associação a partir de ligações no tempo e no espaço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Causalidade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Associação a partir de causa e efeito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147304"/>
            <a:ext cx="66294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DAVID HUME (1711 - 1776)</a:t>
            </a:r>
          </a:p>
        </p:txBody>
      </p:sp>
    </p:spTree>
    <p:extLst>
      <p:ext uri="{BB962C8B-B14F-4D97-AF65-F5344CB8AC3E}">
        <p14:creationId xmlns:p14="http://schemas.microsoft.com/office/powerpoint/2010/main" val="801047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6104"/>
            <a:ext cx="11430000" cy="56323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CUIDADOS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Hábito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Homem condicionado a ver causa e efeito em todos os fenômenos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devemos ver os eventos em conjunto, eles são apenas ideias separadas e distintas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causa e efeito fossem as mesmas características de um mesmo acontecimento, seria possível conhecer o efeito antes mesmo da causa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fundamento de nossas expectativas não está na razão, mas sim no hábito, no costume e na repetição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Identidade pessoal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Seleção de fatos para a construção do “eu” a partir do hábito (experiências)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Desconstrução da concepção cartesiana de subjetividade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Ideia de “eu” não é racional, mas sim um sentimento / uma crença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147304"/>
            <a:ext cx="66294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DAVID HUME (1711 - 1776)</a:t>
            </a:r>
          </a:p>
        </p:txBody>
      </p:sp>
    </p:spTree>
    <p:extLst>
      <p:ext uri="{BB962C8B-B14F-4D97-AF65-F5344CB8AC3E}">
        <p14:creationId xmlns:p14="http://schemas.microsoft.com/office/powerpoint/2010/main" val="282095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" y="864387"/>
            <a:ext cx="11447462" cy="5509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ASPECTOS FUNDAMENTAIS</a:t>
            </a: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Ruptura com a mentalidade feudal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Criação de uma nova dinâmica para a sociedade europeia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Proposição de uma cultura terrena, racional, laica e científica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Desenvolvimento do espírito de observação e interpretação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Maior racionalização dos fenômenos naturais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2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INOVAÇÕES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Rompimento com a tradição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Valorização da experiência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“</a:t>
            </a:r>
            <a:r>
              <a:rPr lang="pt-BR" sz="2200" b="1" dirty="0" err="1">
                <a:solidFill>
                  <a:schemeClr val="bg1"/>
                </a:solidFill>
                <a:latin typeface="Tahoma" panose="020B0604030504040204" pitchFamily="34" charset="0"/>
              </a:rPr>
              <a:t>Matematização</a:t>
            </a:r>
            <a:r>
              <a:rPr 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” da natureza</a:t>
            </a: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200" b="1" dirty="0">
                <a:solidFill>
                  <a:srgbClr val="00B050"/>
                </a:solidFill>
                <a:latin typeface="Tahoma" panose="020B0604030504040204" pitchFamily="34" charset="0"/>
              </a:rPr>
              <a:t>PROBLEMAS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Progressivo desmantelamento (desencantamento) do universo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Qual o caminho que leva ao conhecimento verdadeiro sobre o mundo?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O método se torna uma questão urgente</a:t>
            </a:r>
          </a:p>
        </p:txBody>
      </p:sp>
      <p:sp>
        <p:nvSpPr>
          <p:cNvPr id="5124" name="CaixaDeTexto 1">
            <a:extLst>
              <a:ext uri="{FF2B5EF4-FFF2-40B4-BE49-F238E27FC236}">
                <a16:creationId xmlns:a16="http://schemas.microsoft.com/office/drawing/2014/main" id="{FEF9321D-397F-4FDD-88CD-663E58BD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1" y="218056"/>
            <a:ext cx="10134598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RETORNO AO RENASCIMENTO CIENTÍFICO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766104"/>
            <a:ext cx="6705600" cy="56323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 E OBRA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Biografia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Filósofo, físico e matemático francês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Educação jesuítica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Participante da Guerra dos 30 anos (1618 – 1648)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pt-BR" altLang="pt-BR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Criador da Corrente Racionalista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Oposição ao Empirismo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Desconstrução do ceticismo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Questionamento acerca da origem das ideias e dos pensamentos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Maiores méritos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Sugerir a fusão da álgebra com a geometria, dando origem à geometria analítica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Criação do sistema de coordenadas que hoje leva seu nome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26440"/>
            <a:ext cx="77724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RENÈ DESCARTES (1596 – 1650)</a:t>
            </a:r>
          </a:p>
        </p:txBody>
      </p:sp>
      <p:pic>
        <p:nvPicPr>
          <p:cNvPr id="3" name="Imagem 2" descr="Uma imagem contendo pessoa, vestuário, edifício, homem&#10;&#10;Descrição gerada com muito alta confiança">
            <a:extLst>
              <a:ext uri="{FF2B5EF4-FFF2-40B4-BE49-F238E27FC236}">
                <a16:creationId xmlns:a16="http://schemas.microsoft.com/office/drawing/2014/main" id="{5CE7F229-7301-465A-B994-1BC35E4FF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79" y="868730"/>
            <a:ext cx="4638821" cy="416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2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" y="762000"/>
            <a:ext cx="11447462" cy="584775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COGITO CARTESIANO</a:t>
            </a: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Aproximação com os céticos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Proposta de desconstrução do Ceticismo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Dúvida (Metódica ou Cartesiana) como ponto de partida para a atividade do conhecimento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Estágios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Dúvidas em relação aos conhecimentos sensoriais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Dúvidas em relação aos sonhos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Possível construção de um gênio maligno, que nos prega peças e engana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Mas, se devemos duvidar de tudo, como começar? 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Construção do Cogito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É impossível duvidar da própria dúvida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Dúvida: racional e subjetiva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A dúvida individual, portanto, comprova a existência do ser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Penso, logo existo (Cogito, Ergo sum)</a:t>
            </a:r>
          </a:p>
        </p:txBody>
      </p:sp>
      <p:sp>
        <p:nvSpPr>
          <p:cNvPr id="5124" name="CaixaDeTexto 1">
            <a:extLst>
              <a:ext uri="{FF2B5EF4-FFF2-40B4-BE49-F238E27FC236}">
                <a16:creationId xmlns:a16="http://schemas.microsoft.com/office/drawing/2014/main" id="{FEF9321D-397F-4FDD-88CD-663E58BD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03200"/>
            <a:ext cx="9448800" cy="64611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RENÈ DESCARTES (1596 – 1650)</a:t>
            </a:r>
          </a:p>
        </p:txBody>
      </p:sp>
    </p:spTree>
    <p:extLst>
      <p:ext uri="{BB962C8B-B14F-4D97-AF65-F5344CB8AC3E}">
        <p14:creationId xmlns:p14="http://schemas.microsoft.com/office/powerpoint/2010/main" val="127966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" y="762000"/>
            <a:ext cx="11447462" cy="5683094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1730" b="1" dirty="0">
                <a:solidFill>
                  <a:srgbClr val="00B050"/>
                </a:solidFill>
                <a:latin typeface="Tahoma" panose="020B0604030504040204" pitchFamily="34" charset="0"/>
              </a:rPr>
              <a:t>EXISTÊNCIA DE DEUS</a:t>
            </a:r>
            <a:endParaRPr lang="pt-BR" altLang="pt-BR" sz="173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730" b="1" u="sng" dirty="0">
                <a:solidFill>
                  <a:srgbClr val="FFC000"/>
                </a:solidFill>
                <a:latin typeface="Tahoma" panose="020B0604030504040204" pitchFamily="34" charset="0"/>
              </a:rPr>
              <a:t>Limitações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Solipsismo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O mundo não pode ser uma criação da cabeça do ser?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O pensamento pode ser uma garantia que o ser exista?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73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730" b="1" u="sng" dirty="0">
                <a:solidFill>
                  <a:srgbClr val="FFC000"/>
                </a:solidFill>
                <a:latin typeface="Tahoma" panose="020B0604030504040204" pitchFamily="34" charset="0"/>
              </a:rPr>
              <a:t>Tipos de ideias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Inatas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Presentes no ser humano desde o nascimento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Adventícias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Externas. Conhecidas pelos sentidos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Imaginação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Coisas que não existem compostas por elementos existentes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Produção a partir das ideias adventícias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pt-BR" altLang="pt-BR" sz="173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730" b="1" u="sng" dirty="0">
                <a:solidFill>
                  <a:srgbClr val="FFC000"/>
                </a:solidFill>
                <a:latin typeface="Tahoma" panose="020B0604030504040204" pitchFamily="34" charset="0"/>
              </a:rPr>
              <a:t>Ideia de Deus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Deus não pode ser uma ideia adventícia, pois nenhum de nós nunca viu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Se Deus fosse uma ideia da imaginação, as partes que compõe Deus existiriam no mundo real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O Homem nunca conheceu nada totalmente perfeito ou nada totalmente bom, dentre outros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Como fabricar a ideia de Deus se nunca conhecemos as partes que o formam?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30" b="1" dirty="0">
                <a:solidFill>
                  <a:schemeClr val="bg1"/>
                </a:solidFill>
                <a:latin typeface="Tahoma" panose="020B0604030504040204" pitchFamily="34" charset="0"/>
              </a:rPr>
              <a:t>A ideia de Deus foi criada por ele e dada pra nós como presente</a:t>
            </a:r>
          </a:p>
        </p:txBody>
      </p:sp>
      <p:sp>
        <p:nvSpPr>
          <p:cNvPr id="5124" name="CaixaDeTexto 1">
            <a:extLst>
              <a:ext uri="{FF2B5EF4-FFF2-40B4-BE49-F238E27FC236}">
                <a16:creationId xmlns:a16="http://schemas.microsoft.com/office/drawing/2014/main" id="{FEF9321D-397F-4FDD-88CD-663E58BD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203200"/>
            <a:ext cx="9448800" cy="64611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RENÈ DESCARTES (1596 – 1650)</a:t>
            </a:r>
          </a:p>
        </p:txBody>
      </p:sp>
    </p:spTree>
    <p:extLst>
      <p:ext uri="{BB962C8B-B14F-4D97-AF65-F5344CB8AC3E}">
        <p14:creationId xmlns:p14="http://schemas.microsoft.com/office/powerpoint/2010/main" val="2891714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6104"/>
            <a:ext cx="11506200" cy="558614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17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MÉTODO CARTESIANO</a:t>
            </a:r>
            <a:endParaRPr lang="pt-BR" altLang="pt-BR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7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Objetivo e fundamentos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Encontrar verdades claras e distintas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Tomar como base a matemática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Construir um método que fosse capaz de tal objetivo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700" b="1" u="sng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00" b="1" i="1" u="sng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Evidência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Negação imediata de tudo aquilo que se apresenta como verdadeiro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700" b="1" i="1" u="sng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Divisão das dificuldades para melhor resolvê-las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Partir do mais complexo para o mais simples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1700" b="1" i="1" u="sng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Síntese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Junção dos conhecimentos menores para que se chegue a uma verdade maior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Partir do mais simples para o mais complexo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1700" b="1" i="1" u="sng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Verificação ou Enumeração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Revisar para atestar que nenhum ponto foi desconsiderado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Garantir que nenhum dos possíveis ângulos de uma questão foram negligenciados</a:t>
            </a: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26440"/>
            <a:ext cx="7772400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RENÈ DESCARTES (1596 – 1650)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514" y="164563"/>
            <a:ext cx="75900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FRANCIS BACON (1561 – 1626)</a:t>
            </a:r>
          </a:p>
        </p:txBody>
      </p:sp>
      <p:pic>
        <p:nvPicPr>
          <p:cNvPr id="3" name="Imagem 2" descr="Uma imagem contendo cobertura para cabeça, vestuário, pessoa, vestindo&#10;&#10;Descrição gerada com muito alta confiança">
            <a:extLst>
              <a:ext uri="{FF2B5EF4-FFF2-40B4-BE49-F238E27FC236}">
                <a16:creationId xmlns:a16="http://schemas.microsoft.com/office/drawing/2014/main" id="{B7127071-E2DE-4E28-A190-B303B27FF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22" y="1219200"/>
            <a:ext cx="4247556" cy="4572000"/>
          </a:xfrm>
          <a:prstGeom prst="rect">
            <a:avLst/>
          </a:prstGeom>
        </p:spPr>
      </p:pic>
      <p:sp>
        <p:nvSpPr>
          <p:cNvPr id="10" name="Text Box 4">
            <a:extLst>
              <a:ext uri="{FF2B5EF4-FFF2-40B4-BE49-F238E27FC236}">
                <a16:creationId xmlns:a16="http://schemas.microsoft.com/office/drawing/2014/main" id="{C947C59A-EE5F-4B00-844C-3EAEA83B7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861" y="751839"/>
            <a:ext cx="7110484" cy="56323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 E OBRA</a:t>
            </a: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Biografia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Político, Filósofo, Cientista e Ensaísta inglês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Participante da corte do rei Jaime I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Possível autor das obras de </a:t>
            </a:r>
            <a:r>
              <a:rPr lang="pt-BR" altLang="pt-BR" sz="2400" b="1" dirty="0" err="1">
                <a:solidFill>
                  <a:schemeClr val="bg1"/>
                </a:solidFill>
                <a:latin typeface="Tahoma" panose="020B0604030504040204" pitchFamily="34" charset="0"/>
              </a:rPr>
              <a:t>Sheakespeare</a:t>
            </a: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Empirismo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Oposição ao Racionalismo Cartesiano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Fundador da sociedade inglesa para a melhoria das ciências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Maiores méritos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“Pai” da ciência moderna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Construção da Teoria dos Ídolos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514" y="164563"/>
            <a:ext cx="75900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FRANCIS BACON (1561 – 1626)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B8BFF11-3C7B-4B76-BC76-AF2049432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64" y="751839"/>
            <a:ext cx="11471345" cy="56323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400" b="1" dirty="0">
                <a:solidFill>
                  <a:srgbClr val="00B050"/>
                </a:solidFill>
                <a:latin typeface="Tahoma" panose="020B0604030504040204" pitchFamily="34" charset="0"/>
              </a:rPr>
              <a:t>TEORIA DOS ÍDOLOS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Definição / Justificativa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Para que a ciência seja confiável, é preciso que os homens tenham cuidado com os possíveis obstáculo</a:t>
            </a:r>
            <a:endParaRPr lang="pt-BR" altLang="pt-BR" sz="2400" b="1" u="sng" dirty="0">
              <a:solidFill>
                <a:srgbClr val="FFC000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Tudo aquilo que nos impede de perceber a verdade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4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Tipos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Ídolos da Tribo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Confusão da natureza das coisas em relação ao que projetamos delas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Limites naturais da própria consciência humana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4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4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Ídolos da Caverna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Resultado do aprisionamento individual dos homens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Constituição física, mental, comportamental e </a:t>
            </a:r>
            <a:r>
              <a:rPr lang="pt-BR" altLang="pt-BR" sz="2400" b="1" dirty="0" err="1">
                <a:solidFill>
                  <a:schemeClr val="bg1"/>
                </a:solidFill>
                <a:latin typeface="Tahoma" panose="020B0604030504040204" pitchFamily="34" charset="0"/>
              </a:rPr>
              <a:t>ambiencional</a:t>
            </a:r>
            <a:r>
              <a:rPr lang="pt-BR" altLang="pt-BR" sz="2400" b="1" dirty="0">
                <a:solidFill>
                  <a:schemeClr val="bg1"/>
                </a:solidFill>
                <a:latin typeface="Tahoma" panose="020B0604030504040204" pitchFamily="34" charset="0"/>
              </a:rPr>
              <a:t> de cada um</a:t>
            </a:r>
          </a:p>
        </p:txBody>
      </p:sp>
    </p:spTree>
    <p:extLst>
      <p:ext uri="{BB962C8B-B14F-4D97-AF65-F5344CB8AC3E}">
        <p14:creationId xmlns:p14="http://schemas.microsoft.com/office/powerpoint/2010/main" val="229782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514" y="164563"/>
            <a:ext cx="75900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FRANCIS BACON (1561 – 1626)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B8BFF11-3C7B-4B76-BC76-AF2049432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64" y="751839"/>
            <a:ext cx="11471345" cy="5509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200" b="1" dirty="0">
                <a:solidFill>
                  <a:srgbClr val="00B050"/>
                </a:solidFill>
                <a:latin typeface="Tahoma" panose="020B0604030504040204" pitchFamily="34" charset="0"/>
              </a:rPr>
              <a:t>TEORIA DOS ÍDOLOS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Definição / Justificativa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Para que a ciência seja confiável, é preciso que os homens tenham cuidado com os possíveis obstáculo</a:t>
            </a:r>
            <a:endParaRPr lang="pt-BR" altLang="pt-BR" sz="2200" b="1" u="sng" dirty="0">
              <a:solidFill>
                <a:srgbClr val="FFC000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Tudo aquilo que nos impede de perceber a verdade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200" b="1" u="sng" dirty="0">
                <a:solidFill>
                  <a:srgbClr val="FFC000"/>
                </a:solidFill>
                <a:latin typeface="Tahoma" panose="020B0604030504040204" pitchFamily="34" charset="0"/>
              </a:rPr>
              <a:t>Tipos</a:t>
            </a: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Ídolos do Foro ou Mercado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A linguagem, por sua condição simbólica não define os objetos a que pretende pertencer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Palavras que perturbam o intelecto e arrastam-no para as ambiguidades, designando realidades inexistentes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2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200" b="1" i="1" u="sng" dirty="0">
                <a:solidFill>
                  <a:srgbClr val="92D050"/>
                </a:solidFill>
                <a:latin typeface="Tahoma" panose="020B0604030504040204" pitchFamily="34" charset="0"/>
              </a:rPr>
              <a:t>Ídolos de Teatro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Adesão a doutrinas filosóficas erradas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2200" b="1" dirty="0">
                <a:solidFill>
                  <a:schemeClr val="bg1"/>
                </a:solidFill>
                <a:latin typeface="Tahoma" panose="020B0604030504040204" pitchFamily="34" charset="0"/>
              </a:rPr>
              <a:t>Combate à Escolástica e ao Racionalismo</a:t>
            </a:r>
          </a:p>
        </p:txBody>
      </p:sp>
    </p:spTree>
    <p:extLst>
      <p:ext uri="{BB962C8B-B14F-4D97-AF65-F5344CB8AC3E}">
        <p14:creationId xmlns:p14="http://schemas.microsoft.com/office/powerpoint/2010/main" val="380482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</TotalTime>
  <Words>1447</Words>
  <Application>Microsoft Office PowerPoint</Application>
  <PresentationFormat>Widescreen</PresentationFormat>
  <Paragraphs>278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Tahoma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Sbroion Rocha</dc:creator>
  <cp:lastModifiedBy>Vitor Hugo</cp:lastModifiedBy>
  <cp:revision>83</cp:revision>
  <dcterms:created xsi:type="dcterms:W3CDTF">2016-10-23T18:11:00Z</dcterms:created>
  <dcterms:modified xsi:type="dcterms:W3CDTF">2020-09-23T20:09:19Z</dcterms:modified>
</cp:coreProperties>
</file>