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0"/>
  </p:notesMasterIdLst>
  <p:sldIdLst>
    <p:sldId id="256" r:id="rId3"/>
    <p:sldId id="310" r:id="rId4"/>
    <p:sldId id="305" r:id="rId5"/>
    <p:sldId id="309" r:id="rId6"/>
    <p:sldId id="308" r:id="rId7"/>
    <p:sldId id="307" r:id="rId8"/>
    <p:sldId id="30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Trebuchet MS" panose="020B0603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0"/>
  </p:normalViewPr>
  <p:slideViewPr>
    <p:cSldViewPr snapToGrid="0">
      <p:cViewPr varScale="1">
        <p:scale>
          <a:sx n="108" d="100"/>
          <a:sy n="108" d="100"/>
        </p:scale>
        <p:origin x="67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9480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27903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74B5F-C258-452C-BD8C-8AC125B6633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0018415-7DB1-4B50-8C39-BCFC04783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DEE6FEB-DB82-4CCC-8B1E-88C072BFC04E}"/>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3F9F1056-E2D6-48B5-A6CD-8E3F3275DBD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B5DB15-617F-4F57-AD0C-FFF10378FA5B}"/>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4724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C9FFD-1E86-4C53-BE0E-4CC6DC2507C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78BAF5D-35A8-4B4F-8E89-A70E52EEEC2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C9DDD2-1A92-44C4-9B3A-FF2D4C836F71}"/>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6548999A-4AD3-46A1-AA65-102137A034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0CD6D6-82B4-41FB-AEAD-DBE9E440D5A4}"/>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49623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BDB2C-0EE8-493A-9E0A-3C6A8DC8D6E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6C4A6C6-E8EC-4F2A-BB14-6124720AE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D9ACAA7B-DCFB-4B03-BE5E-E9C2065F8F5D}"/>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CDD61F7E-C372-4DD6-8DBF-4132ABB7F5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6F85E1-73A6-4099-94BF-F371BEC6B7B3}"/>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90337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615B9-BC2B-4D14-93E0-9CB60A4E90C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99D6603-81A9-4BDB-9C05-88F0ABCBC49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626D352-BC36-4FA2-BCF9-9D05280E911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04CA9C8-413A-4001-B5E7-C60FA7D04326}"/>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6" name="Espaço Reservado para Rodapé 5">
            <a:extLst>
              <a:ext uri="{FF2B5EF4-FFF2-40B4-BE49-F238E27FC236}">
                <a16:creationId xmlns:a16="http://schemas.microsoft.com/office/drawing/2014/main" id="{D89BF111-79BE-496E-AF13-D309651191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756355E-EB01-4426-99C6-648ACEC08690}"/>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42351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7839C-9675-4C60-8A03-4DBCCFE38FA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D802812-BD11-4496-9D6A-73BE70C4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B764811A-B196-40C9-9103-64BBD7BAC58E}"/>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970C55A-9042-4282-AD63-9CC0C8192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805BC62-759C-46A5-B318-3AC26C05CDE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00E1D74-D761-450F-9936-93A420E112F7}"/>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8" name="Espaço Reservado para Rodapé 7">
            <a:extLst>
              <a:ext uri="{FF2B5EF4-FFF2-40B4-BE49-F238E27FC236}">
                <a16:creationId xmlns:a16="http://schemas.microsoft.com/office/drawing/2014/main" id="{B27E0E55-CD3D-4F85-AA84-0386C47C61B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842E2E1-D510-4C6D-B41C-7667AC288018}"/>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63501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F710C-B91D-4B52-A07E-7D62B2B87C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C3164D7-045E-482B-A0C8-C8DAF3677EDE}"/>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4" name="Espaço Reservado para Rodapé 3">
            <a:extLst>
              <a:ext uri="{FF2B5EF4-FFF2-40B4-BE49-F238E27FC236}">
                <a16:creationId xmlns:a16="http://schemas.microsoft.com/office/drawing/2014/main" id="{FDEA02AD-7424-4888-A3A3-2BECA22D2C3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AFA6056-9F35-41EA-903D-24EDDF00ED79}"/>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106586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1CA6C19-91E2-4CC7-AF03-2875B1EE4699}"/>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3" name="Espaço Reservado para Rodapé 2">
            <a:extLst>
              <a:ext uri="{FF2B5EF4-FFF2-40B4-BE49-F238E27FC236}">
                <a16:creationId xmlns:a16="http://schemas.microsoft.com/office/drawing/2014/main" id="{BD89ED76-93EA-44D5-B969-086D00BA0AE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2CAE1AA-F78C-4AF2-8483-384B902E52C5}"/>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1052982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8FBB8-FEF3-453B-AF23-F6264742E5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8A74419-944D-462F-8C32-28C8103DE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AE414A6-B426-4DCA-A076-E34034B65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0678F20-07DA-4AA2-AA2B-9E7E8AB80ABA}"/>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6" name="Espaço Reservado para Rodapé 5">
            <a:extLst>
              <a:ext uri="{FF2B5EF4-FFF2-40B4-BE49-F238E27FC236}">
                <a16:creationId xmlns:a16="http://schemas.microsoft.com/office/drawing/2014/main" id="{9FA058AF-B0AF-41A1-8C2E-2F80281A9BE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C8603C-6817-42CC-945A-D46D72731A73}"/>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530400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CBC94-D7A6-40F3-85D5-2A683470D8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EDAA8A1-EB91-49C7-BB2B-B9C1529F3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6257EBA-520B-47CB-8063-F77C50931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A3444E8-29BB-42F9-AD75-8633D87234E0}"/>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6" name="Espaço Reservado para Rodapé 5">
            <a:extLst>
              <a:ext uri="{FF2B5EF4-FFF2-40B4-BE49-F238E27FC236}">
                <a16:creationId xmlns:a16="http://schemas.microsoft.com/office/drawing/2014/main" id="{EF95EB74-B658-4F87-9C99-C57108893A8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E96F6F-711D-449A-8D9A-A6F7B06D3B6E}"/>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87721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C4AF1-06B2-44AB-BD2D-CD05089662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60E9F5-79A0-4D7F-AF87-1047A0FB7164}"/>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ADD436-57E1-4E3E-8555-A88873B65E9F}"/>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F7F01297-AB97-4DBB-A213-195E96433D1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F69AADF-3CEE-482A-92CA-3D050118CE4E}"/>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637970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4F8783-5E3E-4A1B-B207-016B693D026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DA4C42E-79AB-4901-8795-940E81FFBD2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722336-B0BE-4761-939F-F299BEAA87A5}"/>
              </a:ext>
            </a:extLst>
          </p:cNvPr>
          <p:cNvSpPr>
            <a:spLocks noGrp="1"/>
          </p:cNvSpPr>
          <p:nvPr>
            <p:ph type="dt" sz="half" idx="10"/>
          </p:nvPr>
        </p:nvSpPr>
        <p:spPr/>
        <p:txBody>
          <a:body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64836871-788C-4B84-BB18-01C873A24F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271CF3-9D07-4EEC-8828-B3AB35852290}"/>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243073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pic>
        <p:nvPicPr>
          <p:cNvPr id="3" name="Imagem 2">
            <a:extLst>
              <a:ext uri="{FF2B5EF4-FFF2-40B4-BE49-F238E27FC236}">
                <a16:creationId xmlns:a16="http://schemas.microsoft.com/office/drawing/2014/main" id="{79D47303-080E-459D-959C-E02932071758}"/>
              </a:ext>
            </a:extLst>
          </p:cNvPr>
          <p:cNvPicPr>
            <a:picLocks noChangeAspect="1"/>
          </p:cNvPicPr>
          <p:nvPr userDrawn="1"/>
        </p:nvPicPr>
        <p:blipFill>
          <a:blip r:embed="rId13"/>
          <a:stretch>
            <a:fillRect/>
          </a:stretch>
        </p:blipFill>
        <p:spPr>
          <a:xfrm>
            <a:off x="1" y="0"/>
            <a:ext cx="12191999" cy="6857999"/>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4CCB87-A0DB-4B4A-B16E-5B8A29F60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10DECB2-4120-4DE1-A89B-E20CAD5E5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D83BED5-23AF-4530-BD5D-1D0C3A86F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33E14-3B14-45D5-8A0B-E4B0A64AD6C7}" type="datetimeFigureOut">
              <a:rPr lang="pt-BR" smtClean="0"/>
              <a:t>15/02/2023</a:t>
            </a:fld>
            <a:endParaRPr lang="pt-BR"/>
          </a:p>
        </p:txBody>
      </p:sp>
      <p:sp>
        <p:nvSpPr>
          <p:cNvPr id="5" name="Espaço Reservado para Rodapé 4">
            <a:extLst>
              <a:ext uri="{FF2B5EF4-FFF2-40B4-BE49-F238E27FC236}">
                <a16:creationId xmlns:a16="http://schemas.microsoft.com/office/drawing/2014/main" id="{1C8749D6-7044-4275-88F2-BA8F679E9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F9E95D3-20A2-4C41-A123-ACE870946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72DF9-61B2-4B25-A880-4D338F8BCBAE}" type="slidenum">
              <a:rPr lang="pt-BR" smtClean="0"/>
              <a:t>‹nº›</a:t>
            </a:fld>
            <a:endParaRPr lang="pt-BR"/>
          </a:p>
        </p:txBody>
      </p:sp>
    </p:spTree>
    <p:extLst>
      <p:ext uri="{BB962C8B-B14F-4D97-AF65-F5344CB8AC3E}">
        <p14:creationId xmlns:p14="http://schemas.microsoft.com/office/powerpoint/2010/main" val="196062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966350" y="2830275"/>
            <a:ext cx="97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p:txBody>
      </p:sp>
      <p:pic>
        <p:nvPicPr>
          <p:cNvPr id="7" name="Picture 3"/>
          <p:cNvPicPr>
            <a:picLocks noChangeAspect="1" noChangeArrowheads="1"/>
          </p:cNvPicPr>
          <p:nvPr/>
        </p:nvPicPr>
        <p:blipFill>
          <a:blip r:embed="rId3"/>
          <a:stretch>
            <a:fillRect/>
          </a:stretch>
        </p:blipFill>
        <p:spPr bwMode="auto">
          <a:xfrm>
            <a:off x="-652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0;p1">
            <a:extLst>
              <a:ext uri="{FF2B5EF4-FFF2-40B4-BE49-F238E27FC236}">
                <a16:creationId xmlns:a16="http://schemas.microsoft.com/office/drawing/2014/main" id="{5403E546-268D-487B-B83C-6F1FA26192DB}"/>
              </a:ext>
            </a:extLst>
          </p:cNvPr>
          <p:cNvSpPr txBox="1"/>
          <p:nvPr/>
        </p:nvSpPr>
        <p:spPr>
          <a:xfrm>
            <a:off x="3545347" y="5399050"/>
            <a:ext cx="7830589" cy="1323399"/>
          </a:xfrm>
          <a:prstGeom prst="rect">
            <a:avLst/>
          </a:prstGeom>
          <a:noFill/>
          <a:ln>
            <a:noFill/>
          </a:ln>
        </p:spPr>
        <p:txBody>
          <a:bodyPr spcFirstLastPara="1" wrap="square" lIns="91425" tIns="45700" rIns="91425" bIns="45700" anchor="t" anchorCtr="0">
            <a:spAutoFit/>
          </a:bodyPr>
          <a:lstStyle/>
          <a:p>
            <a:pPr algn="ctr"/>
            <a:r>
              <a:rPr lang="pt-BR" sz="4000" b="1" dirty="0">
                <a:solidFill>
                  <a:srgbClr val="002060"/>
                </a:solidFill>
                <a:latin typeface="Trebuchet MS" panose="020B0603020202020204" pitchFamily="34" charset="0"/>
              </a:rPr>
              <a:t>Resolução de Questões</a:t>
            </a:r>
          </a:p>
          <a:p>
            <a:pPr algn="ctr"/>
            <a:r>
              <a:rPr lang="pt-BR" sz="4000" b="1" dirty="0">
                <a:solidFill>
                  <a:srgbClr val="002060"/>
                </a:solidFill>
                <a:latin typeface="Trebuchet MS" panose="020B0603020202020204" pitchFamily="34" charset="0"/>
              </a:rPr>
              <a:t>PERFECT TENSES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38545" y="419837"/>
            <a:ext cx="11914909" cy="5878532"/>
          </a:xfrm>
          <a:prstGeom prst="rect">
            <a:avLst/>
          </a:prstGeom>
        </p:spPr>
        <p:txBody>
          <a:bodyPr wrap="square">
            <a:spAutoFit/>
          </a:bodyPr>
          <a:lstStyle/>
          <a:p>
            <a:pPr algn="just"/>
            <a:r>
              <a:rPr lang="en-US" sz="2400" dirty="0">
                <a:solidFill>
                  <a:srgbClr val="002060"/>
                </a:solidFill>
                <a:latin typeface="Trebuchet MS" panose="020B0603020202020204" pitchFamily="34" charset="0"/>
              </a:rPr>
              <a:t>Flourishing is the word that best describes the independent music industry at this moment in time. The fact that new projects require smaller budgets than before has led to the creation of countless labels and independent companies. (…)</a:t>
            </a:r>
          </a:p>
          <a:p>
            <a:pPr algn="just"/>
            <a:r>
              <a:rPr lang="en-US" sz="2400" dirty="0">
                <a:solidFill>
                  <a:srgbClr val="002060"/>
                </a:solidFill>
                <a:latin typeface="Trebuchet MS" panose="020B0603020202020204" pitchFamily="34" charset="0"/>
              </a:rPr>
              <a:t>The entire nation has managed to grasp the most positive aspects of the drive towards globalization. Our country is diverse, creative, proactive and, above all, very young. In the past few years, the new generation has become increasingly involved in music production, which means that there is a growing dynamism and energy in the current music scene. (…)</a:t>
            </a:r>
          </a:p>
          <a:p>
            <a:pPr algn="just"/>
            <a:r>
              <a:rPr lang="en-US" sz="2400" dirty="0">
                <a:solidFill>
                  <a:srgbClr val="002060"/>
                </a:solidFill>
                <a:latin typeface="Trebuchet MS" panose="020B0603020202020204" pitchFamily="34" charset="0"/>
              </a:rPr>
              <a:t>There are a number of obstacles, the main one being the high level of consumption of pirated goods, which accounts for more than 70% of the market. (…).</a:t>
            </a:r>
          </a:p>
          <a:p>
            <a:pPr algn="just"/>
            <a:r>
              <a:rPr lang="en-US" sz="2400" dirty="0">
                <a:solidFill>
                  <a:srgbClr val="002060"/>
                </a:solidFill>
                <a:latin typeface="Trebuchet MS" panose="020B0603020202020204" pitchFamily="34" charset="0"/>
              </a:rPr>
              <a:t>Another difficulty is the limited purchasing power of a large part of the population who access content through piracy because the prices are better suited to their means. For this reason, they are not bothered about the poor quality or the illegality of the product they buy.   </a:t>
            </a:r>
          </a:p>
          <a:p>
            <a:pPr algn="r"/>
            <a:r>
              <a:rPr lang="en-US" sz="1800" dirty="0">
                <a:solidFill>
                  <a:srgbClr val="002060"/>
                </a:solidFill>
                <a:latin typeface="Trebuchet MS" panose="020B0603020202020204" pitchFamily="34" charset="0"/>
              </a:rPr>
              <a:t>(By Humberto Moreno, a Colombian independent music producer who helped present a Global Alliance project at the World Music Expo (WOMEX) in October 2006 in Seville, Spain).</a:t>
            </a:r>
          </a:p>
        </p:txBody>
      </p:sp>
    </p:spTree>
    <p:extLst>
      <p:ext uri="{BB962C8B-B14F-4D97-AF65-F5344CB8AC3E}">
        <p14:creationId xmlns:p14="http://schemas.microsoft.com/office/powerpoint/2010/main" val="387891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32509" y="1414552"/>
            <a:ext cx="11582400" cy="3724096"/>
          </a:xfrm>
        </p:spPr>
        <p:txBody>
          <a:bodyPr/>
          <a:lstStyle/>
          <a:p>
            <a:br>
              <a:rPr lang="pt-BR" sz="2600" dirty="0"/>
            </a:br>
            <a:br>
              <a:rPr lang="en-US" sz="2600" dirty="0"/>
            </a:br>
            <a:br>
              <a:rPr lang="pt-BR" sz="2600" dirty="0"/>
            </a:br>
            <a:br>
              <a:rPr lang="pt-BR" sz="2600" dirty="0">
                <a:solidFill>
                  <a:schemeClr val="tx1"/>
                </a:solidFill>
              </a:rPr>
            </a:br>
            <a:endParaRPr lang="pt-BR" sz="800" dirty="0"/>
          </a:p>
        </p:txBody>
      </p:sp>
      <p:sp>
        <p:nvSpPr>
          <p:cNvPr id="2" name="Retângulo 1"/>
          <p:cNvSpPr/>
          <p:nvPr/>
        </p:nvSpPr>
        <p:spPr>
          <a:xfrm>
            <a:off x="332509" y="909421"/>
            <a:ext cx="11457709" cy="4893647"/>
          </a:xfrm>
          <a:prstGeom prst="rect">
            <a:avLst/>
          </a:prstGeom>
        </p:spPr>
        <p:txBody>
          <a:bodyPr wrap="square">
            <a:spAutoFit/>
          </a:bodyPr>
          <a:lstStyle/>
          <a:p>
            <a:pPr algn="just"/>
            <a:r>
              <a:rPr lang="en-US" sz="2600" b="1" dirty="0">
                <a:solidFill>
                  <a:srgbClr val="002060"/>
                </a:solidFill>
                <a:latin typeface="Trebuchet MS" panose="020B0603020202020204" pitchFamily="34" charset="0"/>
              </a:rPr>
              <a:t>(IFTM) </a:t>
            </a:r>
            <a:r>
              <a:rPr lang="en-US" sz="2600" b="1" dirty="0" err="1">
                <a:solidFill>
                  <a:srgbClr val="002060"/>
                </a:solidFill>
                <a:latin typeface="Trebuchet MS" panose="020B0603020202020204" pitchFamily="34" charset="0"/>
              </a:rPr>
              <a:t>Escolha</a:t>
            </a:r>
            <a:r>
              <a:rPr lang="en-US" sz="2600" b="1" dirty="0">
                <a:solidFill>
                  <a:srgbClr val="002060"/>
                </a:solidFill>
                <a:latin typeface="Trebuchet MS" panose="020B0603020202020204" pitchFamily="34" charset="0"/>
              </a:rPr>
              <a:t> a </a:t>
            </a:r>
            <a:r>
              <a:rPr lang="en-US" sz="2600" b="1" dirty="0" err="1">
                <a:solidFill>
                  <a:srgbClr val="002060"/>
                </a:solidFill>
                <a:latin typeface="Trebuchet MS" panose="020B0603020202020204" pitchFamily="34" charset="0"/>
              </a:rPr>
              <a:t>sentença</a:t>
            </a:r>
            <a:r>
              <a:rPr lang="en-US" sz="2600" b="1" dirty="0">
                <a:solidFill>
                  <a:srgbClr val="002060"/>
                </a:solidFill>
                <a:latin typeface="Trebuchet MS" panose="020B0603020202020204" pitchFamily="34" charset="0"/>
              </a:rPr>
              <a:t> </a:t>
            </a:r>
            <a:r>
              <a:rPr lang="en-US" sz="2600" b="1" dirty="0" err="1">
                <a:solidFill>
                  <a:srgbClr val="002060"/>
                </a:solidFill>
                <a:latin typeface="Trebuchet MS" panose="020B0603020202020204" pitchFamily="34" charset="0"/>
              </a:rPr>
              <a:t>na</a:t>
            </a:r>
            <a:r>
              <a:rPr lang="en-US" sz="2600" b="1" dirty="0">
                <a:solidFill>
                  <a:srgbClr val="002060"/>
                </a:solidFill>
                <a:latin typeface="Trebuchet MS" panose="020B0603020202020204" pitchFamily="34" charset="0"/>
              </a:rPr>
              <a:t> qual o 'present perfect' </a:t>
            </a:r>
            <a:r>
              <a:rPr lang="en-US" sz="2600" b="1" dirty="0" err="1">
                <a:solidFill>
                  <a:srgbClr val="002060"/>
                </a:solidFill>
                <a:latin typeface="Trebuchet MS" panose="020B0603020202020204" pitchFamily="34" charset="0"/>
              </a:rPr>
              <a:t>foi</a:t>
            </a:r>
            <a:r>
              <a:rPr lang="en-US" sz="2600" b="1" dirty="0">
                <a:solidFill>
                  <a:srgbClr val="002060"/>
                </a:solidFill>
                <a:latin typeface="Trebuchet MS" panose="020B0603020202020204" pitchFamily="34" charset="0"/>
              </a:rPr>
              <a:t> </a:t>
            </a:r>
            <a:r>
              <a:rPr lang="en-US" sz="2600" b="1" dirty="0" err="1">
                <a:solidFill>
                  <a:srgbClr val="002060"/>
                </a:solidFill>
                <a:latin typeface="Trebuchet MS" panose="020B0603020202020204" pitchFamily="34" charset="0"/>
              </a:rPr>
              <a:t>usado</a:t>
            </a:r>
            <a:r>
              <a:rPr lang="en-US" sz="2600" b="1" dirty="0">
                <a:solidFill>
                  <a:srgbClr val="002060"/>
                </a:solidFill>
                <a:latin typeface="Trebuchet MS" panose="020B0603020202020204" pitchFamily="34" charset="0"/>
              </a:rPr>
              <a:t> </a:t>
            </a:r>
            <a:r>
              <a:rPr lang="en-US" sz="2600" b="1" dirty="0" err="1">
                <a:solidFill>
                  <a:srgbClr val="002060"/>
                </a:solidFill>
                <a:latin typeface="Trebuchet MS" panose="020B0603020202020204" pitchFamily="34" charset="0"/>
              </a:rPr>
              <a:t>incorretamente</a:t>
            </a:r>
            <a:r>
              <a:rPr lang="en-US" sz="2600" b="1" dirty="0">
                <a:solidFill>
                  <a:srgbClr val="002060"/>
                </a:solidFill>
                <a:latin typeface="Trebuchet MS" panose="020B0603020202020204" pitchFamily="34" charset="0"/>
              </a:rPr>
              <a:t>:</a:t>
            </a:r>
          </a:p>
          <a:p>
            <a:pPr algn="just"/>
            <a:endParaRPr lang="en-US" sz="2600" b="1"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a) Musicians and producers haven´t been given the same degree of support offered other professionals.</a:t>
            </a:r>
          </a:p>
          <a:p>
            <a:pPr algn="just"/>
            <a:r>
              <a:rPr lang="en-US" sz="2600" dirty="0">
                <a:solidFill>
                  <a:srgbClr val="002060"/>
                </a:solidFill>
                <a:latin typeface="Trebuchet MS" panose="020B0603020202020204" pitchFamily="34" charset="0"/>
              </a:rPr>
              <a:t>b) Colombia has grown in the current music scene.</a:t>
            </a:r>
          </a:p>
          <a:p>
            <a:pPr algn="just"/>
            <a:r>
              <a:rPr lang="en-US" sz="2600" dirty="0">
                <a:solidFill>
                  <a:srgbClr val="002060"/>
                </a:solidFill>
                <a:latin typeface="Trebuchet MS" panose="020B0603020202020204" pitchFamily="34" charset="0"/>
              </a:rPr>
              <a:t>c) The entire nation has grasped the most positive aspects of the drive towards globalization.</a:t>
            </a:r>
          </a:p>
          <a:p>
            <a:pPr algn="just"/>
            <a:r>
              <a:rPr lang="en-US" sz="2600" dirty="0">
                <a:solidFill>
                  <a:srgbClr val="002060"/>
                </a:solidFill>
                <a:latin typeface="Trebuchet MS" panose="020B0603020202020204" pitchFamily="34" charset="0"/>
              </a:rPr>
              <a:t>d) The world Music Expo (WOMEX) has happened in October 2006 in Seville, Spain.</a:t>
            </a:r>
          </a:p>
          <a:p>
            <a:pPr algn="just"/>
            <a:r>
              <a:rPr lang="en-US" sz="2600" dirty="0">
                <a:solidFill>
                  <a:srgbClr val="002060"/>
                </a:solidFill>
                <a:latin typeface="Trebuchet MS" panose="020B0603020202020204" pitchFamily="34" charset="0"/>
              </a:rPr>
              <a:t>e) You have suggested optimizing the Colombian music industry´s potential since you became a producer.</a:t>
            </a:r>
          </a:p>
        </p:txBody>
      </p:sp>
    </p:spTree>
    <p:extLst>
      <p:ext uri="{BB962C8B-B14F-4D97-AF65-F5344CB8AC3E}">
        <p14:creationId xmlns:p14="http://schemas.microsoft.com/office/powerpoint/2010/main" val="218861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272" y="1398840"/>
            <a:ext cx="11291455" cy="3693319"/>
          </a:xfrm>
          <a:prstGeom prst="rect">
            <a:avLst/>
          </a:prstGeom>
        </p:spPr>
        <p:txBody>
          <a:bodyPr wrap="square">
            <a:spAutoFit/>
          </a:bodyPr>
          <a:lstStyle/>
          <a:p>
            <a:pPr algn="just"/>
            <a:r>
              <a:rPr lang="en-US" sz="2600" b="1" dirty="0">
                <a:solidFill>
                  <a:srgbClr val="002060"/>
                </a:solidFill>
                <a:latin typeface="Trebuchet MS" panose="020B0603020202020204" pitchFamily="34" charset="0"/>
                <a:ea typeface="Times New Roman" panose="02020603050405020304" pitchFamily="18" charset="0"/>
              </a:rPr>
              <a:t>(UECE) In terms of tense, the underlined verbs in the sentences “Other loanwords, however, </a:t>
            </a:r>
            <a:r>
              <a:rPr lang="en-US" sz="2600" b="1" u="sng" dirty="0">
                <a:solidFill>
                  <a:srgbClr val="002060"/>
                </a:solidFill>
                <a:latin typeface="Trebuchet MS" panose="020B0603020202020204" pitchFamily="34" charset="0"/>
                <a:ea typeface="Times New Roman" panose="02020603050405020304" pitchFamily="18" charset="0"/>
              </a:rPr>
              <a:t>have become</a:t>
            </a:r>
            <a:r>
              <a:rPr lang="en-US" sz="2600" b="1" dirty="0">
                <a:solidFill>
                  <a:srgbClr val="002060"/>
                </a:solidFill>
                <a:latin typeface="Trebuchet MS" panose="020B0603020202020204" pitchFamily="34" charset="0"/>
                <a:ea typeface="Times New Roman" panose="02020603050405020304" pitchFamily="18" charset="0"/>
              </a:rPr>
              <a:t> completely naturalized”  and “English </a:t>
            </a:r>
            <a:r>
              <a:rPr lang="en-US" sz="2600" b="1" u="sng" dirty="0">
                <a:solidFill>
                  <a:srgbClr val="002060"/>
                </a:solidFill>
                <a:latin typeface="Trebuchet MS" panose="020B0603020202020204" pitchFamily="34" charset="0"/>
                <a:ea typeface="Times New Roman" panose="02020603050405020304" pitchFamily="18" charset="0"/>
              </a:rPr>
              <a:t>has</a:t>
            </a:r>
            <a:r>
              <a:rPr lang="en-US" sz="2600" b="1" dirty="0">
                <a:solidFill>
                  <a:srgbClr val="002060"/>
                </a:solidFill>
                <a:latin typeface="Trebuchet MS" panose="020B0603020202020204" pitchFamily="34" charset="0"/>
                <a:ea typeface="Times New Roman" panose="02020603050405020304" pitchFamily="18" charset="0"/>
              </a:rPr>
              <a:t>, over its lifetime, </a:t>
            </a:r>
            <a:r>
              <a:rPr lang="en-US" sz="2600" b="1" u="sng" dirty="0">
                <a:solidFill>
                  <a:srgbClr val="002060"/>
                </a:solidFill>
                <a:latin typeface="Trebuchet MS" panose="020B0603020202020204" pitchFamily="34" charset="0"/>
                <a:ea typeface="Times New Roman" panose="02020603050405020304" pitchFamily="18" charset="0"/>
              </a:rPr>
              <a:t>absorbed</a:t>
            </a:r>
            <a:r>
              <a:rPr lang="en-US" sz="2600" b="1" dirty="0">
                <a:solidFill>
                  <a:srgbClr val="002060"/>
                </a:solidFill>
                <a:latin typeface="Trebuchet MS" panose="020B0603020202020204" pitchFamily="34" charset="0"/>
                <a:ea typeface="Times New Roman" panose="02020603050405020304" pitchFamily="18" charset="0"/>
              </a:rPr>
              <a:t> influences from countless sources”  are respectively in the </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endParaRPr lang="en-US"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a) present perfect and present perfect.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b) past perfect and present perfect.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c) present perfect and past continuous.</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d) past perfect and simple past.</a:t>
            </a:r>
            <a:endParaRPr lang="pt-BR" sz="2600" dirty="0">
              <a:solidFill>
                <a:srgbClr val="002060"/>
              </a:solidFill>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93706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49382" y="1315714"/>
            <a:ext cx="11540836" cy="3693319"/>
          </a:xfrm>
          <a:prstGeom prst="rect">
            <a:avLst/>
          </a:prstGeom>
        </p:spPr>
        <p:txBody>
          <a:bodyPr wrap="square">
            <a:spAutoFit/>
          </a:bodyPr>
          <a:lstStyle/>
          <a:p>
            <a:pPr algn="just">
              <a:tabLst>
                <a:tab pos="180340" algn="l"/>
              </a:tabLst>
            </a:pPr>
            <a:r>
              <a:rPr lang="pt-BR" sz="2600" b="1" dirty="0">
                <a:solidFill>
                  <a:srgbClr val="002060"/>
                </a:solidFill>
                <a:latin typeface="Trebuchet MS" panose="020B0603020202020204" pitchFamily="34" charset="0"/>
                <a:ea typeface="Times New Roman" panose="02020603050405020304" pitchFamily="18" charset="0"/>
              </a:rPr>
              <a:t>(FATEC) Assinale a alternativa que contém o uso correto do tempo verbal “</a:t>
            </a:r>
            <a:r>
              <a:rPr lang="pt-BR" sz="2600" b="1" dirty="0" err="1">
                <a:solidFill>
                  <a:srgbClr val="002060"/>
                </a:solidFill>
                <a:latin typeface="Trebuchet MS" panose="020B0603020202020204" pitchFamily="34" charset="0"/>
                <a:ea typeface="Times New Roman" panose="02020603050405020304" pitchFamily="18" charset="0"/>
              </a:rPr>
              <a:t>present</a:t>
            </a:r>
            <a:r>
              <a:rPr lang="pt-BR" sz="2600" b="1" dirty="0">
                <a:solidFill>
                  <a:srgbClr val="002060"/>
                </a:solidFill>
                <a:latin typeface="Trebuchet MS" panose="020B0603020202020204" pitchFamily="34" charset="0"/>
                <a:ea typeface="Times New Roman" panose="02020603050405020304" pitchFamily="18" charset="0"/>
              </a:rPr>
              <a:t> </a:t>
            </a:r>
            <a:r>
              <a:rPr lang="pt-BR" sz="2600" b="1" dirty="0" err="1">
                <a:solidFill>
                  <a:srgbClr val="002060"/>
                </a:solidFill>
                <a:latin typeface="Trebuchet MS" panose="020B0603020202020204" pitchFamily="34" charset="0"/>
                <a:ea typeface="Times New Roman" panose="02020603050405020304" pitchFamily="18" charset="0"/>
              </a:rPr>
              <a:t>perfect</a:t>
            </a:r>
            <a:r>
              <a:rPr lang="pt-BR" sz="2600" b="1" dirty="0">
                <a:solidFill>
                  <a:srgbClr val="002060"/>
                </a:solidFill>
                <a:latin typeface="Trebuchet MS" panose="020B0603020202020204" pitchFamily="34" charset="0"/>
                <a:ea typeface="Times New Roman" panose="02020603050405020304" pitchFamily="18" charset="0"/>
              </a:rPr>
              <a: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endParaRPr lang="en-US"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a) Her grandfather has won the lottery.</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b) When America was discovered, Indians have lived in the land for a long time.</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c) The president has arrived from Europe the previous night.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d) They have finished their assignment before the end of class.</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e) Brazil has won the world cup in 2002.</a:t>
            </a:r>
            <a:endParaRPr lang="pt-BR" sz="2600" dirty="0">
              <a:solidFill>
                <a:srgbClr val="002060"/>
              </a:solidFill>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405044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18654" y="1034112"/>
            <a:ext cx="11540836" cy="4893647"/>
          </a:xfrm>
          <a:prstGeom prst="rect">
            <a:avLst/>
          </a:prstGeom>
        </p:spPr>
        <p:txBody>
          <a:bodyPr wrap="square">
            <a:spAutoFit/>
          </a:bodyPr>
          <a:lstStyle/>
          <a:p>
            <a:pPr algn="just"/>
            <a:r>
              <a:rPr lang="en-US" sz="2600" b="1" dirty="0">
                <a:solidFill>
                  <a:srgbClr val="002060"/>
                </a:solidFill>
                <a:latin typeface="Trebuchet MS" panose="020B0603020202020204" pitchFamily="34" charset="0"/>
                <a:ea typeface="Times New Roman" panose="02020603050405020304" pitchFamily="18" charset="0"/>
              </a:rPr>
              <a:t>(PMA) Observe a </a:t>
            </a:r>
            <a:r>
              <a:rPr lang="en-US" sz="2600" b="1" dirty="0" err="1">
                <a:solidFill>
                  <a:srgbClr val="002060"/>
                </a:solidFill>
                <a:latin typeface="Trebuchet MS" panose="020B0603020202020204" pitchFamily="34" charset="0"/>
                <a:ea typeface="Times New Roman" panose="02020603050405020304" pitchFamily="18" charset="0"/>
              </a:rPr>
              <a:t>seguinte</a:t>
            </a:r>
            <a:r>
              <a:rPr lang="en-US" sz="2600" b="1" dirty="0">
                <a:solidFill>
                  <a:srgbClr val="002060"/>
                </a:solidFill>
                <a:latin typeface="Trebuchet MS" panose="020B0603020202020204" pitchFamily="34" charset="0"/>
                <a:ea typeface="Times New Roman" panose="02020603050405020304" pitchFamily="18" charset="0"/>
              </a:rPr>
              <a:t> </a:t>
            </a:r>
            <a:r>
              <a:rPr lang="en-US" sz="2600" b="1" dirty="0" err="1">
                <a:solidFill>
                  <a:srgbClr val="002060"/>
                </a:solidFill>
                <a:latin typeface="Trebuchet MS" panose="020B0603020202020204" pitchFamily="34" charset="0"/>
                <a:ea typeface="Times New Roman" panose="02020603050405020304" pitchFamily="18" charset="0"/>
              </a:rPr>
              <a:t>sentença</a:t>
            </a:r>
            <a:r>
              <a:rPr lang="en-US" sz="2600" b="1" dirty="0">
                <a:solidFill>
                  <a:srgbClr val="002060"/>
                </a:solidFill>
                <a:latin typeface="Trebuchet MS" panose="020B0603020202020204" pitchFamily="34" charset="0"/>
                <a:ea typeface="Times New Roman" panose="02020603050405020304" pitchFamily="18" charset="0"/>
              </a:rPr>
              <a:t>: “(…) generations of feminists who </a:t>
            </a:r>
            <a:r>
              <a:rPr lang="en-US" sz="2600" b="1" u="sng" dirty="0">
                <a:solidFill>
                  <a:srgbClr val="002060"/>
                </a:solidFill>
                <a:latin typeface="Trebuchet MS" panose="020B0603020202020204" pitchFamily="34" charset="0"/>
                <a:ea typeface="Times New Roman" panose="02020603050405020304" pitchFamily="18" charset="0"/>
              </a:rPr>
              <a:t>have been fighting</a:t>
            </a:r>
            <a:r>
              <a:rPr lang="en-US" sz="2600" b="1" dirty="0">
                <a:solidFill>
                  <a:srgbClr val="002060"/>
                </a:solidFill>
                <a:latin typeface="Trebuchet MS" panose="020B0603020202020204" pitchFamily="34" charset="0"/>
                <a:ea typeface="Times New Roman" panose="02020603050405020304" pitchFamily="18" charset="0"/>
              </a:rPr>
              <a:t> for women’s rights for years” e </a:t>
            </a:r>
            <a:r>
              <a:rPr lang="en-US" sz="2600" b="1" dirty="0" err="1">
                <a:solidFill>
                  <a:srgbClr val="002060"/>
                </a:solidFill>
                <a:latin typeface="Trebuchet MS" panose="020B0603020202020204" pitchFamily="34" charset="0"/>
                <a:ea typeface="Times New Roman" panose="02020603050405020304" pitchFamily="18" charset="0"/>
              </a:rPr>
              <a:t>assinale</a:t>
            </a:r>
            <a:r>
              <a:rPr lang="en-US" sz="2600" b="1" dirty="0">
                <a:solidFill>
                  <a:srgbClr val="002060"/>
                </a:solidFill>
                <a:latin typeface="Trebuchet MS" panose="020B0603020202020204" pitchFamily="34" charset="0"/>
                <a:ea typeface="Times New Roman" panose="02020603050405020304" pitchFamily="18" charset="0"/>
              </a:rPr>
              <a:t> a </a:t>
            </a:r>
            <a:r>
              <a:rPr lang="en-US" sz="2600" b="1" dirty="0" err="1">
                <a:solidFill>
                  <a:srgbClr val="002060"/>
                </a:solidFill>
                <a:latin typeface="Trebuchet MS" panose="020B0603020202020204" pitchFamily="34" charset="0"/>
                <a:ea typeface="Times New Roman" panose="02020603050405020304" pitchFamily="18" charset="0"/>
              </a:rPr>
              <a:t>alternativa</a:t>
            </a:r>
            <a:r>
              <a:rPr lang="en-US" sz="2600" b="1" dirty="0">
                <a:solidFill>
                  <a:srgbClr val="002060"/>
                </a:solidFill>
                <a:latin typeface="Trebuchet MS" panose="020B0603020202020204" pitchFamily="34" charset="0"/>
                <a:ea typeface="Times New Roman" panose="02020603050405020304" pitchFamily="18" charset="0"/>
              </a:rPr>
              <a:t> que </a:t>
            </a:r>
            <a:r>
              <a:rPr lang="en-US" sz="2600" b="1" dirty="0" err="1">
                <a:solidFill>
                  <a:srgbClr val="002060"/>
                </a:solidFill>
                <a:latin typeface="Trebuchet MS" panose="020B0603020202020204" pitchFamily="34" charset="0"/>
                <a:ea typeface="Times New Roman" panose="02020603050405020304" pitchFamily="18" charset="0"/>
              </a:rPr>
              <a:t>descreve</a:t>
            </a:r>
            <a:r>
              <a:rPr lang="en-US" sz="2600" b="1" dirty="0">
                <a:solidFill>
                  <a:srgbClr val="002060"/>
                </a:solidFill>
                <a:latin typeface="Trebuchet MS" panose="020B0603020202020204" pitchFamily="34" charset="0"/>
                <a:ea typeface="Times New Roman" panose="02020603050405020304" pitchFamily="18" charset="0"/>
              </a:rPr>
              <a:t> o tempo verbal </a:t>
            </a:r>
            <a:r>
              <a:rPr lang="en-US" sz="2600" b="1" dirty="0" err="1">
                <a:solidFill>
                  <a:srgbClr val="002060"/>
                </a:solidFill>
                <a:latin typeface="Trebuchet MS" panose="020B0603020202020204" pitchFamily="34" charset="0"/>
                <a:ea typeface="Times New Roman" panose="02020603050405020304" pitchFamily="18" charset="0"/>
              </a:rPr>
              <a:t>destacado</a:t>
            </a:r>
            <a:r>
              <a:rPr lang="en-US" sz="2600" b="1" dirty="0">
                <a:solidFill>
                  <a:srgbClr val="002060"/>
                </a:solidFill>
                <a:latin typeface="Trebuchet MS" panose="020B0603020202020204" pitchFamily="34" charset="0"/>
                <a:ea typeface="Times New Roman" panose="02020603050405020304" pitchFamily="18" charset="0"/>
              </a:rPr>
              <a:t>.</a:t>
            </a:r>
            <a:endParaRPr lang="pt-BR" sz="2600" dirty="0">
              <a:solidFill>
                <a:srgbClr val="002060"/>
              </a:solidFill>
              <a:latin typeface="Trebuchet MS" panose="020B0603020202020204" pitchFamily="34" charset="0"/>
              <a:ea typeface="Times New Roman" panose="02020603050405020304" pitchFamily="18" charset="0"/>
            </a:endParaRPr>
          </a:p>
          <a:p>
            <a:pPr algn="just"/>
            <a:endParaRPr lang="pt-BR" sz="2600" dirty="0">
              <a:solidFill>
                <a:srgbClr val="002060"/>
              </a:solidFill>
              <a:latin typeface="Trebuchet MS" panose="020B0603020202020204" pitchFamily="34" charset="0"/>
              <a:ea typeface="Times New Roman" panose="02020603050405020304" pitchFamily="18" charset="0"/>
            </a:endParaRPr>
          </a:p>
          <a:p>
            <a:pPr algn="just"/>
            <a:r>
              <a:rPr lang="pt-BR" sz="2600" dirty="0">
                <a:solidFill>
                  <a:srgbClr val="002060"/>
                </a:solidFill>
                <a:latin typeface="Trebuchet MS" panose="020B0603020202020204" pitchFamily="34" charset="0"/>
                <a:ea typeface="Times New Roman" panose="02020603050405020304" pitchFamily="18" charset="0"/>
              </a:rPr>
              <a:t>a) Trata-se do “</a:t>
            </a:r>
            <a:r>
              <a:rPr lang="pt-BR" sz="2600" dirty="0" err="1">
                <a:solidFill>
                  <a:srgbClr val="002060"/>
                </a:solidFill>
                <a:latin typeface="Trebuchet MS" panose="020B0603020202020204" pitchFamily="34" charset="0"/>
                <a:ea typeface="Times New Roman" panose="02020603050405020304" pitchFamily="18" charset="0"/>
              </a:rPr>
              <a:t>Present</a:t>
            </a:r>
            <a:r>
              <a:rPr lang="pt-BR" sz="2600" dirty="0">
                <a:solidFill>
                  <a:srgbClr val="002060"/>
                </a:solidFill>
                <a:latin typeface="Trebuchet MS" panose="020B0603020202020204" pitchFamily="34" charset="0"/>
                <a:ea typeface="Times New Roman" panose="02020603050405020304" pitchFamily="18" charset="0"/>
              </a:rPr>
              <a:t> </a:t>
            </a:r>
            <a:r>
              <a:rPr lang="pt-BR" sz="2600" dirty="0" err="1">
                <a:solidFill>
                  <a:srgbClr val="002060"/>
                </a:solidFill>
                <a:latin typeface="Trebuchet MS" panose="020B0603020202020204" pitchFamily="34" charset="0"/>
                <a:ea typeface="Times New Roman" panose="02020603050405020304" pitchFamily="18" charset="0"/>
              </a:rPr>
              <a:t>Perfect</a:t>
            </a:r>
            <a:r>
              <a:rPr lang="pt-BR" sz="2600" dirty="0">
                <a:solidFill>
                  <a:srgbClr val="002060"/>
                </a:solidFill>
                <a:latin typeface="Trebuchet MS" panose="020B0603020202020204" pitchFamily="34" charset="0"/>
                <a:ea typeface="Times New Roman" panose="02020603050405020304" pitchFamily="18" charset="0"/>
              </a:rPr>
              <a:t>”, já que a sentença expressa uma atividade que está em continuidade.</a:t>
            </a:r>
          </a:p>
          <a:p>
            <a:pPr algn="just"/>
            <a:r>
              <a:rPr lang="pt-BR" sz="2600" dirty="0">
                <a:solidFill>
                  <a:srgbClr val="002060"/>
                </a:solidFill>
                <a:latin typeface="Trebuchet MS" panose="020B0603020202020204" pitchFamily="34" charset="0"/>
                <a:ea typeface="Times New Roman" panose="02020603050405020304" pitchFamily="18" charset="0"/>
              </a:rPr>
              <a:t>b) Trata-se do “</a:t>
            </a:r>
            <a:r>
              <a:rPr lang="pt-BR" sz="2600" dirty="0" err="1">
                <a:solidFill>
                  <a:srgbClr val="002060"/>
                </a:solidFill>
                <a:latin typeface="Trebuchet MS" panose="020B0603020202020204" pitchFamily="34" charset="0"/>
                <a:ea typeface="Times New Roman" panose="02020603050405020304" pitchFamily="18" charset="0"/>
              </a:rPr>
              <a:t>Present</a:t>
            </a:r>
            <a:r>
              <a:rPr lang="pt-BR" sz="2600" dirty="0">
                <a:solidFill>
                  <a:srgbClr val="002060"/>
                </a:solidFill>
                <a:latin typeface="Trebuchet MS" panose="020B0603020202020204" pitchFamily="34" charset="0"/>
                <a:ea typeface="Times New Roman" panose="02020603050405020304" pitchFamily="18" charset="0"/>
              </a:rPr>
              <a:t> </a:t>
            </a:r>
            <a:r>
              <a:rPr lang="pt-BR" sz="2600" dirty="0" err="1">
                <a:solidFill>
                  <a:srgbClr val="002060"/>
                </a:solidFill>
                <a:latin typeface="Trebuchet MS" panose="020B0603020202020204" pitchFamily="34" charset="0"/>
                <a:ea typeface="Times New Roman" panose="02020603050405020304" pitchFamily="18" charset="0"/>
              </a:rPr>
              <a:t>Perfect</a:t>
            </a:r>
            <a:r>
              <a:rPr lang="pt-BR" sz="2600" dirty="0">
                <a:solidFill>
                  <a:srgbClr val="002060"/>
                </a:solidFill>
                <a:latin typeface="Trebuchet MS" panose="020B0603020202020204" pitchFamily="34" charset="0"/>
                <a:ea typeface="Times New Roman" panose="02020603050405020304" pitchFamily="18" charset="0"/>
              </a:rPr>
              <a:t> </a:t>
            </a:r>
            <a:r>
              <a:rPr lang="pt-BR" sz="2600" dirty="0" err="1">
                <a:solidFill>
                  <a:srgbClr val="002060"/>
                </a:solidFill>
                <a:latin typeface="Trebuchet MS" panose="020B0603020202020204" pitchFamily="34" charset="0"/>
                <a:ea typeface="Times New Roman" panose="02020603050405020304" pitchFamily="18" charset="0"/>
              </a:rPr>
              <a:t>Continuous</a:t>
            </a:r>
            <a:r>
              <a:rPr lang="pt-BR" sz="2600" dirty="0">
                <a:solidFill>
                  <a:srgbClr val="002060"/>
                </a:solidFill>
                <a:latin typeface="Trebuchet MS" panose="020B0603020202020204" pitchFamily="34" charset="0"/>
                <a:ea typeface="Times New Roman" panose="02020603050405020304" pitchFamily="18" charset="0"/>
              </a:rPr>
              <a:t>”, já que a sentença enfatiza a duração de uma atividade.</a:t>
            </a:r>
          </a:p>
          <a:p>
            <a:pPr algn="just"/>
            <a:r>
              <a:rPr lang="pt-BR" sz="2600" dirty="0">
                <a:solidFill>
                  <a:srgbClr val="002060"/>
                </a:solidFill>
                <a:latin typeface="Trebuchet MS" panose="020B0603020202020204" pitchFamily="34" charset="0"/>
                <a:ea typeface="Times New Roman" panose="02020603050405020304" pitchFamily="18" charset="0"/>
              </a:rPr>
              <a:t>c) Trata-se do “Future </a:t>
            </a:r>
            <a:r>
              <a:rPr lang="pt-BR" sz="2600" dirty="0" err="1">
                <a:solidFill>
                  <a:srgbClr val="002060"/>
                </a:solidFill>
                <a:latin typeface="Trebuchet MS" panose="020B0603020202020204" pitchFamily="34" charset="0"/>
                <a:ea typeface="Times New Roman" panose="02020603050405020304" pitchFamily="18" charset="0"/>
              </a:rPr>
              <a:t>Continuous</a:t>
            </a:r>
            <a:r>
              <a:rPr lang="pt-BR" sz="2600" dirty="0">
                <a:solidFill>
                  <a:srgbClr val="002060"/>
                </a:solidFill>
                <a:latin typeface="Trebuchet MS" panose="020B0603020202020204" pitchFamily="34" charset="0"/>
                <a:ea typeface="Times New Roman" panose="02020603050405020304" pitchFamily="18" charset="0"/>
              </a:rPr>
              <a:t>”, já que a sentença expressa um evento que já foi marcado para uma data futura.</a:t>
            </a:r>
          </a:p>
          <a:p>
            <a:pPr algn="just"/>
            <a:r>
              <a:rPr lang="pt-BR" sz="2600" dirty="0">
                <a:solidFill>
                  <a:srgbClr val="002060"/>
                </a:solidFill>
                <a:latin typeface="Trebuchet MS" panose="020B0603020202020204" pitchFamily="34" charset="0"/>
                <a:ea typeface="Times New Roman" panose="02020603050405020304" pitchFamily="18" charset="0"/>
              </a:rPr>
              <a:t>d) Trata-se do “</a:t>
            </a:r>
            <a:r>
              <a:rPr lang="pt-BR" sz="2600" dirty="0" err="1">
                <a:solidFill>
                  <a:srgbClr val="002060"/>
                </a:solidFill>
                <a:latin typeface="Trebuchet MS" panose="020B0603020202020204" pitchFamily="34" charset="0"/>
                <a:ea typeface="Times New Roman" panose="02020603050405020304" pitchFamily="18" charset="0"/>
              </a:rPr>
              <a:t>Past</a:t>
            </a:r>
            <a:r>
              <a:rPr lang="pt-BR" sz="2600" dirty="0">
                <a:solidFill>
                  <a:srgbClr val="002060"/>
                </a:solidFill>
                <a:latin typeface="Trebuchet MS" panose="020B0603020202020204" pitchFamily="34" charset="0"/>
                <a:ea typeface="Times New Roman" panose="02020603050405020304" pitchFamily="18" charset="0"/>
              </a:rPr>
              <a:t> </a:t>
            </a:r>
            <a:r>
              <a:rPr lang="pt-BR" sz="2600" dirty="0" err="1">
                <a:solidFill>
                  <a:srgbClr val="002060"/>
                </a:solidFill>
                <a:latin typeface="Trebuchet MS" panose="020B0603020202020204" pitchFamily="34" charset="0"/>
                <a:ea typeface="Times New Roman" panose="02020603050405020304" pitchFamily="18" charset="0"/>
              </a:rPr>
              <a:t>Continuous</a:t>
            </a:r>
            <a:r>
              <a:rPr lang="pt-BR" sz="2600" dirty="0">
                <a:solidFill>
                  <a:srgbClr val="002060"/>
                </a:solidFill>
                <a:latin typeface="Trebuchet MS" panose="020B0603020202020204" pitchFamily="34" charset="0"/>
                <a:ea typeface="Times New Roman" panose="02020603050405020304" pitchFamily="18" charset="0"/>
              </a:rPr>
              <a:t>”, já que a sentença expressa uma ação em progresso no passado.</a:t>
            </a:r>
          </a:p>
        </p:txBody>
      </p:sp>
    </p:spTree>
    <p:extLst>
      <p:ext uri="{BB962C8B-B14F-4D97-AF65-F5344CB8AC3E}">
        <p14:creationId xmlns:p14="http://schemas.microsoft.com/office/powerpoint/2010/main" val="69989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07818" y="263090"/>
            <a:ext cx="11693237" cy="6370975"/>
          </a:xfrm>
          <a:prstGeom prst="rect">
            <a:avLst/>
          </a:prstGeom>
        </p:spPr>
        <p:txBody>
          <a:bodyPr wrap="square">
            <a:spAutoFit/>
          </a:bodyPr>
          <a:lstStyle/>
          <a:p>
            <a:pPr algn="just">
              <a:tabLst>
                <a:tab pos="180340" algn="l"/>
              </a:tabLst>
            </a:pPr>
            <a:r>
              <a:rPr lang="pt-BR" sz="2600" b="1" dirty="0">
                <a:solidFill>
                  <a:srgbClr val="002060"/>
                </a:solidFill>
                <a:latin typeface="Trebuchet MS" panose="020B0603020202020204" pitchFamily="34" charset="0"/>
                <a:ea typeface="Times New Roman" panose="02020603050405020304" pitchFamily="18" charset="0"/>
              </a:rPr>
              <a:t>(SEED) Leia o texto abaixo e identifique verbo em destaque:</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pt-BR" sz="2600" dirty="0">
                <a:solidFill>
                  <a:srgbClr val="002060"/>
                </a:solidFill>
                <a:latin typeface="Trebuchet MS" panose="020B0603020202020204" pitchFamily="34" charset="0"/>
                <a:ea typeface="Times New Roman" panose="02020603050405020304" pitchFamily="18" charset="0"/>
              </a:rPr>
              <a:t> </a:t>
            </a: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“At the start of the 20th century, a new city was beginning to grow on some flat land near the sea in southern California; its name was Los Angeles - the name of the old Spanish mission that </a:t>
            </a:r>
            <a:r>
              <a:rPr lang="en-US" sz="2600" b="1" u="sng" dirty="0">
                <a:solidFill>
                  <a:srgbClr val="002060"/>
                </a:solidFill>
                <a:latin typeface="Trebuchet MS" panose="020B0603020202020204" pitchFamily="34" charset="0"/>
                <a:ea typeface="Times New Roman" panose="02020603050405020304" pitchFamily="18" charset="0"/>
              </a:rPr>
              <a:t>had been</a:t>
            </a:r>
            <a:r>
              <a:rPr lang="en-US" sz="2600" dirty="0">
                <a:solidFill>
                  <a:srgbClr val="002060"/>
                </a:solidFill>
                <a:latin typeface="Trebuchet MS" panose="020B0603020202020204" pitchFamily="34" charset="0"/>
                <a:ea typeface="Times New Roman" panose="02020603050405020304" pitchFamily="18" charset="0"/>
              </a:rPr>
              <a:t> there for many years. At the same time, a new industry was just being born; the cinema. In America, they talked of "motion pictures", but this soon became shortened to "movies".”</a:t>
            </a:r>
            <a:endParaRPr lang="pt-BR" sz="2600" dirty="0">
              <a:solidFill>
                <a:srgbClr val="002060"/>
              </a:solidFill>
              <a:latin typeface="Trebuchet MS" panose="020B0603020202020204" pitchFamily="34" charset="0"/>
              <a:ea typeface="Times New Roman" panose="02020603050405020304" pitchFamily="18" charset="0"/>
            </a:endParaRPr>
          </a:p>
          <a:p>
            <a:pPr algn="r">
              <a:tabLst>
                <a:tab pos="180340" algn="l"/>
              </a:tabLst>
            </a:pPr>
            <a:r>
              <a:rPr lang="en-US" sz="1800" dirty="0">
                <a:solidFill>
                  <a:srgbClr val="002060"/>
                </a:solidFill>
                <a:latin typeface="Trebuchet MS" panose="020B0603020202020204" pitchFamily="34" charset="0"/>
                <a:ea typeface="Times New Roman" panose="02020603050405020304" pitchFamily="18" charset="0"/>
              </a:rPr>
              <a:t>(https://linguapress.com/intermediate/hollywoodworld.htm)</a:t>
            </a:r>
            <a:endParaRPr lang="pt-BR" sz="18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 </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pt-BR" sz="2600" b="1" dirty="0">
                <a:solidFill>
                  <a:srgbClr val="002060"/>
                </a:solidFill>
                <a:latin typeface="Trebuchet MS" panose="020B0603020202020204" pitchFamily="34" charset="0"/>
                <a:ea typeface="Times New Roman" panose="02020603050405020304" pitchFamily="18" charset="0"/>
              </a:rPr>
              <a:t>Assinale a alternativa que apresenta o tempo verbal do termo em destaque.</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a) past perfect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b) present simple</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c) present perfect</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d) future</a:t>
            </a:r>
            <a:endParaRPr lang="pt-BR" sz="2600" dirty="0">
              <a:solidFill>
                <a:srgbClr val="002060"/>
              </a:solidFill>
              <a:latin typeface="Trebuchet MS" panose="020B0603020202020204" pitchFamily="34" charset="0"/>
              <a:ea typeface="Times New Roman" panose="02020603050405020304" pitchFamily="18" charset="0"/>
            </a:endParaRPr>
          </a:p>
          <a:p>
            <a:pPr algn="just">
              <a:tabLst>
                <a:tab pos="180340" algn="l"/>
              </a:tabLst>
            </a:pPr>
            <a:r>
              <a:rPr lang="en-US" sz="2600" dirty="0">
                <a:solidFill>
                  <a:srgbClr val="002060"/>
                </a:solidFill>
                <a:latin typeface="Trebuchet MS" panose="020B0603020202020204" pitchFamily="34" charset="0"/>
                <a:ea typeface="Times New Roman" panose="02020603050405020304" pitchFamily="18" charset="0"/>
              </a:rPr>
              <a:t>e) past simple</a:t>
            </a:r>
            <a:endParaRPr lang="pt-BR" sz="2600" dirty="0">
              <a:solidFill>
                <a:srgbClr val="002060"/>
              </a:solidFill>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316957268"/>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4586</TotalTime>
  <Words>750</Words>
  <Application>Microsoft Office PowerPoint</Application>
  <PresentationFormat>Widescreen</PresentationFormat>
  <Paragraphs>46</Paragraphs>
  <Slides>7</Slides>
  <Notes>1</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7</vt:i4>
      </vt:variant>
    </vt:vector>
  </HeadingPairs>
  <TitlesOfParts>
    <vt:vector size="15" baseType="lpstr">
      <vt:lpstr>Trebuchet MS</vt:lpstr>
      <vt:lpstr>Times New Roman</vt:lpstr>
      <vt:lpstr>Calibri Light</vt:lpstr>
      <vt:lpstr>arial</vt:lpstr>
      <vt:lpstr>Calibri</vt:lpstr>
      <vt:lpstr>arial</vt:lpstr>
      <vt:lpstr>Tema do Office</vt:lpstr>
      <vt:lpstr>Personalizar design</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Designer 2</dc:creator>
  <cp:lastModifiedBy>Amauri</cp:lastModifiedBy>
  <cp:revision>65</cp:revision>
  <dcterms:modified xsi:type="dcterms:W3CDTF">2023-02-15T13:04:04Z</dcterms:modified>
</cp:coreProperties>
</file>