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Bertozzi" initials="CB" lastIdx="1" clrIdx="0">
    <p:extLst>
      <p:ext uri="{19B8F6BF-5375-455C-9EA6-DF929625EA0E}">
        <p15:presenceInfo xmlns:p15="http://schemas.microsoft.com/office/powerpoint/2012/main" userId="2a0e2cad2b25f7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A43"/>
    <a:srgbClr val="1B2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3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B1AD1-58AA-4E7D-AF1B-50C044AF921F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EB147-551B-4407-B308-C16B773BD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8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EB147-551B-4407-B308-C16B773BD1B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36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47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4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6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4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A06C-0552-4B8F-B9C8-90048F27EC04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D98A-5527-41A3-B061-067452C4E6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ABCA1AAB-F93D-46F7-9BE9-A856EC2F2712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1" name="Imagem 10" descr="Uma imagem contendo interior, parede, objeto, escuro&#10;&#10;Descrição gerada com alta confiança">
              <a:extLst>
                <a:ext uri="{FF2B5EF4-FFF2-40B4-BE49-F238E27FC236}">
                  <a16:creationId xmlns:a16="http://schemas.microsoft.com/office/drawing/2014/main" xmlns="" id="{EEB6CB6A-90C9-4402-8CD1-90B3FA20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4" r="9091" b="21609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xmlns="" id="{338972D8-C23F-4434-9DEE-9594B60A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90" y="457200"/>
              <a:ext cx="6232021" cy="3425116"/>
            </a:xfrm>
            <a:prstGeom prst="rect">
              <a:avLst/>
            </a:prstGeom>
          </p:spPr>
        </p:pic>
      </p:grpSp>
      <p:sp>
        <p:nvSpPr>
          <p:cNvPr id="3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B58509-61AE-4F34-AE01-101F662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384" y="4514546"/>
            <a:ext cx="10918056" cy="1848476"/>
          </a:xfrm>
        </p:spPr>
        <p:txBody>
          <a:bodyPr>
            <a:normAutofit fontScale="47500" lnSpcReduction="20000"/>
          </a:bodyPr>
          <a:lstStyle/>
          <a:p>
            <a:r>
              <a:rPr lang="pt-BR" sz="9600" b="1" dirty="0">
                <a:solidFill>
                  <a:srgbClr val="C89A43"/>
                </a:solidFill>
                <a:latin typeface="Trajan Pro" panose="02020502050506020301" pitchFamily="18" charset="0"/>
              </a:rPr>
              <a:t>O que é o Conservadorismo?</a:t>
            </a:r>
            <a:endParaRPr lang="pt-BR" sz="96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r>
              <a:rPr lang="pt-BR" sz="5400" b="1" dirty="0">
                <a:solidFill>
                  <a:srgbClr val="1B2758"/>
                </a:solidFill>
                <a:latin typeface="Trajan Pro" panose="02020502050506020301" pitchFamily="18" charset="0"/>
              </a:rPr>
              <a:t>Introdução ao Conservadorismo de Russell Kirk - AULA 4</a:t>
            </a:r>
          </a:p>
          <a:p>
            <a:endParaRPr lang="pt-BR" sz="5400" b="1" dirty="0">
              <a:solidFill>
                <a:srgbClr val="1B2758"/>
              </a:solidFill>
              <a:latin typeface="Trajan Pro" panose="02020502050506020301" pitchFamily="18" charset="0"/>
            </a:endParaRPr>
          </a:p>
          <a:p>
            <a:pPr algn="r"/>
            <a:r>
              <a:rPr lang="pt-BR" sz="5400" b="1" dirty="0">
                <a:solidFill>
                  <a:srgbClr val="1B2758"/>
                </a:solidFill>
                <a:latin typeface="CastleTLig" panose="020B0402040704020204" pitchFamily="34" charset="0"/>
              </a:rPr>
              <a:t>Tiago Rossi Marques</a:t>
            </a:r>
          </a:p>
        </p:txBody>
      </p:sp>
    </p:spTree>
    <p:extLst>
      <p:ext uri="{BB962C8B-B14F-4D97-AF65-F5344CB8AC3E}">
        <p14:creationId xmlns:p14="http://schemas.microsoft.com/office/powerpoint/2010/main" val="20616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INTRODUÇÃO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449705" y="1469036"/>
            <a:ext cx="11527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Olá,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Seja bem vindo a nossa quarta aula “Introdução ao Conservadorismo de Russel Kirk”.</a:t>
            </a: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Nessa aula professor Tiago Rossi Marques, nos apresenta o legado do conservadorismo </a:t>
            </a:r>
            <a:r>
              <a:rPr lang="pt-BR" sz="2400" b="1" dirty="0" err="1" smtClean="0">
                <a:latin typeface="CastleTLig" panose="020B0402040704020204" pitchFamily="34" charset="0"/>
              </a:rPr>
              <a:t>burkeano</a:t>
            </a:r>
            <a:r>
              <a:rPr lang="pt-BR" sz="2400" b="1" dirty="0" smtClean="0">
                <a:latin typeface="CastleTLig" panose="020B0402040704020204" pitchFamily="34" charset="0"/>
              </a:rPr>
              <a:t> preservado e presente na vida e obra de Russel Kirk, reverberando agora num contexto americano do século XX.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CastleTLig" panose="020B0402040704020204" pitchFamily="34" charset="0"/>
              </a:rPr>
              <a:t>Vamos a aula!</a:t>
            </a:r>
          </a:p>
        </p:txBody>
      </p:sp>
    </p:spTree>
    <p:extLst>
      <p:ext uri="{BB962C8B-B14F-4D97-AF65-F5344CB8AC3E}">
        <p14:creationId xmlns:p14="http://schemas.microsoft.com/office/powerpoint/2010/main" val="125194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36815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 VIDEOAULA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602661" y="1414360"/>
            <a:ext cx="11205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stleTLig" panose="020B0402040704020204" pitchFamily="34" charset="0"/>
              </a:rPr>
              <a:t>ASSISTA A VIDEOAULA: 4</a:t>
            </a:r>
          </a:p>
        </p:txBody>
      </p:sp>
    </p:spTree>
    <p:extLst>
      <p:ext uri="{BB962C8B-B14F-4D97-AF65-F5344CB8AC3E}">
        <p14:creationId xmlns:p14="http://schemas.microsoft.com/office/powerpoint/2010/main" val="31357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EXERCÍCIO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189876" y="1388379"/>
            <a:ext cx="11669948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+mj-lt"/>
                <a:cs typeface="Arial" panose="020B0604020202020204" pitchFamily="34" charset="0"/>
              </a:rPr>
              <a:t>Para Russel Kirk o político prudente sabe que: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+mj-lt"/>
                <a:cs typeface="Arial" panose="020B0604020202020204" pitchFamily="34" charset="0"/>
              </a:rPr>
              <a:t>A - A ideologia  é uma religião invertida. No entanto, o político prudente sabe que “utopia” significa “lugar nenhum”; que não se pode marchar em direção a uma Sião terrestre; que a natureza e as instituições humanas são imperfeitas; que a “justiça” agressiva na política acaba em massacre. A verdadeira religião é uma disciplina para a alma, não para o Estado</a:t>
            </a:r>
            <a:r>
              <a:rPr lang="pt-BR" sz="2000" b="1" dirty="0" smtClean="0">
                <a:latin typeface="+mj-lt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+mj-lt"/>
                <a:cs typeface="Arial" panose="020B0604020202020204" pitchFamily="34" charset="0"/>
              </a:rPr>
              <a:t>B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– A ordem social e política está intrinsecamente ligada à ordem moral e sexual. Para que haja revolução (subversão da ordem) é imprescindível que ocorra uma “liberação” da ordem sexual.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+mj-lt"/>
                <a:cs typeface="Arial" panose="020B0604020202020204" pitchFamily="34" charset="0"/>
              </a:rPr>
              <a:t>C- 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Os pais devem deixar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o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ensino de seus filhos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para a escola e para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as mídias que os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educarão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para serem cidadãos </a:t>
            </a:r>
            <a:r>
              <a:rPr lang="pt-BR" sz="2000" dirty="0">
                <a:latin typeface="+mj-lt"/>
                <a:cs typeface="Arial" panose="020B0604020202020204" pitchFamily="34" charset="0"/>
              </a:rPr>
              <a:t>sobre a posse do </a:t>
            </a:r>
            <a:r>
              <a:rPr lang="pt-BR" sz="2000" dirty="0" smtClean="0">
                <a:latin typeface="+mj-lt"/>
                <a:cs typeface="Arial" panose="020B0604020202020204" pitchFamily="34" charset="0"/>
              </a:rPr>
              <a:t>governo.</a:t>
            </a:r>
            <a:endParaRPr lang="pt-BR" sz="28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9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590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FÓRUM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32176" y="1559188"/>
            <a:ext cx="11488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  <a:cs typeface="Arial" panose="020B0604020202020204" pitchFamily="34" charset="0"/>
              </a:rPr>
              <a:t>Este fórum tem por finalidade, ajudá-lo a raciocinar e desenvolver o pensamento, sendo assim, evitaremos discussões e vamos nos concentrar no crescimento do </a:t>
            </a: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conhecimento.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+mj-lt"/>
                <a:cs typeface="Arial" panose="020B0604020202020204" pitchFamily="34" charset="0"/>
              </a:rPr>
              <a:t>	</a:t>
            </a: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Após assistir essa </a:t>
            </a:r>
            <a:r>
              <a:rPr lang="pt-BR" sz="2400" b="1" dirty="0" err="1" smtClean="0">
                <a:latin typeface="+mj-lt"/>
                <a:cs typeface="Arial" panose="020B0604020202020204" pitchFamily="34" charset="0"/>
              </a:rPr>
              <a:t>videoaula</a:t>
            </a: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 e responder o exercício, descreva em suas palavras o conservadorismo de Russel Kirk: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>
              <a:latin typeface="CastleTLig" panose="020B0402040704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CastleTLig" panose="020B04020407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4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629E3C2C-DB93-4E71-80EF-7D103FA0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91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B2705C0-EE27-4E03-9CEE-64975E179759}"/>
              </a:ext>
            </a:extLst>
          </p:cNvPr>
          <p:cNvSpPr txBox="1"/>
          <p:nvPr/>
        </p:nvSpPr>
        <p:spPr>
          <a:xfrm>
            <a:off x="189875" y="175452"/>
            <a:ext cx="93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C89A43"/>
                </a:solidFill>
                <a:latin typeface="Trajan Pro" panose="02020502050506020301" pitchFamily="18" charset="0"/>
              </a:rPr>
              <a:t>CONCLUSÃO    </a:t>
            </a:r>
            <a:endParaRPr lang="pt-BR" sz="4800" dirty="0">
              <a:solidFill>
                <a:srgbClr val="C89A43"/>
              </a:solidFill>
              <a:latin typeface="Trajan Pro" panose="02020502050506020301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B123BBE0-0DC4-44DB-9CA4-DB240BECB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99" y="0"/>
            <a:ext cx="1012224" cy="12129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FD5253-4371-4B7E-9F3D-FFF56BFBCA0A}"/>
              </a:ext>
            </a:extLst>
          </p:cNvPr>
          <p:cNvSpPr txBox="1"/>
          <p:nvPr/>
        </p:nvSpPr>
        <p:spPr>
          <a:xfrm>
            <a:off x="351726" y="1282948"/>
            <a:ext cx="11488547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+mj-lt"/>
                <a:cs typeface="Arial" panose="020B0604020202020204" pitchFamily="34" charset="0"/>
              </a:rPr>
              <a:t>Nessa aula concluímos que </a:t>
            </a:r>
            <a:r>
              <a:rPr lang="pt-BR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 conservador </a:t>
            </a:r>
            <a:r>
              <a:rPr lang="pt-BR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esclarecido não acredita que o fim ou o propósito da vida seja a competição, o sucesso, o prazer, a longevidade, o poder ou as posses. Acredita ao contrário, que o propósito da vida é o amor. Sabe que a sociedade justa e ordenada é aquela em que o amor nos governa (...) Aprendeu que o amor é a fonte de todo ser, e que o próprio inferno é ordenado pelo amor. Compreende que a morte, quando findar a parte que nos couber, é a recompensa do amor (...) Vem ao mundo para viver como homens, e para morrer como homens. Buscam preservar a sociedade que permite aos homens atingir a própria humanidade , e não aquela que os mantêm presos aos laços da infância perpétua. Com Dante, ergue os olhos para além deste lamaçal, deste mundo de </a:t>
            </a:r>
            <a:r>
              <a:rPr lang="pt-BR" sz="2400" b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górgonas</a:t>
            </a:r>
            <a:r>
              <a:rPr lang="pt-BR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e quimeras, em direção à luz que oferece seu amor para esta Terra e para todas as estrelas</a:t>
            </a:r>
            <a:r>
              <a:rPr lang="pt-BR" sz="24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”</a:t>
            </a:r>
            <a:endParaRPr lang="pt-BR" sz="2400" b="1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2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ior, parede, objeto, escuro&#10;&#10;Descrição gerada com alta confiança">
            <a:extLst>
              <a:ext uri="{FF2B5EF4-FFF2-40B4-BE49-F238E27FC236}">
                <a16:creationId xmlns:a16="http://schemas.microsoft.com/office/drawing/2014/main" xmlns="" id="{A5E8BE68-3E33-4CDE-AD77-2B77290E1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0AF8154-CD75-4BA2-847B-FD5D130203EB}"/>
              </a:ext>
            </a:extLst>
          </p:cNvPr>
          <p:cNvSpPr txBox="1"/>
          <p:nvPr/>
        </p:nvSpPr>
        <p:spPr>
          <a:xfrm>
            <a:off x="5230194" y="3868628"/>
            <a:ext cx="1731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C89A43"/>
                </a:solidFill>
                <a:latin typeface="Trajan Pro" panose="02020502050506020301" pitchFamily="18" charset="0"/>
              </a:rPr>
              <a:t>FIM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3A2CC45-AC20-43F5-8A06-BD3564C59CFE}"/>
              </a:ext>
            </a:extLst>
          </p:cNvPr>
          <p:cNvSpPr txBox="1"/>
          <p:nvPr/>
        </p:nvSpPr>
        <p:spPr>
          <a:xfrm>
            <a:off x="5069264" y="5220345"/>
            <a:ext cx="1892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89A43"/>
                </a:solidFill>
                <a:latin typeface="CastleTLig" panose="020B0402040704020204" pitchFamily="34" charset="0"/>
              </a:rPr>
              <a:t> </a:t>
            </a:r>
            <a:r>
              <a:rPr lang="pt-BR" sz="2800">
                <a:solidFill>
                  <a:srgbClr val="C89A43"/>
                </a:solidFill>
                <a:latin typeface="CastleTLig" panose="020B0402040704020204" pitchFamily="34" charset="0"/>
              </a:rPr>
              <a:t>AULA </a:t>
            </a:r>
            <a:r>
              <a:rPr lang="pt-BR" sz="2800" smtClean="0">
                <a:solidFill>
                  <a:srgbClr val="C89A43"/>
                </a:solidFill>
                <a:latin typeface="CastleTLig" panose="020B0402040704020204" pitchFamily="34" charset="0"/>
              </a:rPr>
              <a:t>4</a:t>
            </a:r>
          </a:p>
          <a:p>
            <a:pPr algn="ctr"/>
            <a:endParaRPr lang="pt-BR" sz="2800" dirty="0">
              <a:solidFill>
                <a:srgbClr val="C89A43"/>
              </a:solidFill>
              <a:latin typeface="CastleTLig" panose="020B0402040704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65EE58-8790-478C-86A0-A7AED4FED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29" y="340206"/>
            <a:ext cx="4996533" cy="27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ula.potx" id="{52AD98BC-ED10-4516-AD9A-BFBEA4EB45DA}" vid="{6A8C66E7-10EB-4DC3-BC20-AC4E0F0D652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Modelo_Aula</Template>
  <TotalTime>188</TotalTime>
  <Words>446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CastleTLig</vt:lpstr>
      <vt:lpstr>Trajan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Bertozzi</dc:creator>
  <cp:lastModifiedBy>Wesley Felipe</cp:lastModifiedBy>
  <cp:revision>25</cp:revision>
  <dcterms:created xsi:type="dcterms:W3CDTF">2017-08-23T23:50:35Z</dcterms:created>
  <dcterms:modified xsi:type="dcterms:W3CDTF">2017-11-20T03:32:02Z</dcterms:modified>
</cp:coreProperties>
</file>