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7" r:id="rId4"/>
    <p:sldId id="257" r:id="rId5"/>
    <p:sldId id="278" r:id="rId6"/>
    <p:sldId id="271" r:id="rId7"/>
    <p:sldId id="258" r:id="rId8"/>
    <p:sldId id="259" r:id="rId9"/>
    <p:sldId id="260" r:id="rId10"/>
    <p:sldId id="279" r:id="rId11"/>
    <p:sldId id="280" r:id="rId12"/>
    <p:sldId id="281" r:id="rId13"/>
    <p:sldId id="261" r:id="rId14"/>
    <p:sldId id="262" r:id="rId15"/>
    <p:sldId id="272" r:id="rId16"/>
    <p:sldId id="263" r:id="rId17"/>
    <p:sldId id="264" r:id="rId18"/>
    <p:sldId id="270" r:id="rId19"/>
    <p:sldId id="273" r:id="rId20"/>
    <p:sldId id="274" r:id="rId21"/>
    <p:sldId id="275" r:id="rId22"/>
    <p:sldId id="267" r:id="rId23"/>
    <p:sldId id="282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FEEE7-DF6B-411B-832E-82FCD0813EEA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3F22BAC8-7F62-4EAF-B6AF-BFA7A6776E5C}">
      <dgm:prSet phldrT="[Texto]"/>
      <dgm:spPr/>
      <dgm:t>
        <a:bodyPr/>
        <a:lstStyle/>
        <a:p>
          <a:r>
            <a:rPr lang="pt-BR" dirty="0"/>
            <a:t>Classe dominante</a:t>
          </a:r>
        </a:p>
      </dgm:t>
    </dgm:pt>
    <dgm:pt modelId="{38728D4B-E0BC-4ADB-BBC4-9281455929D1}" type="parTrans" cxnId="{1FED36AC-8C95-4FB0-BB54-9FC6B25D14FA}">
      <dgm:prSet/>
      <dgm:spPr/>
      <dgm:t>
        <a:bodyPr/>
        <a:lstStyle/>
        <a:p>
          <a:endParaRPr lang="pt-BR"/>
        </a:p>
      </dgm:t>
    </dgm:pt>
    <dgm:pt modelId="{B82771A5-99A8-417E-AFE3-E60471C84377}" type="sibTrans" cxnId="{1FED36AC-8C95-4FB0-BB54-9FC6B25D14FA}">
      <dgm:prSet/>
      <dgm:spPr/>
      <dgm:t>
        <a:bodyPr/>
        <a:lstStyle/>
        <a:p>
          <a:endParaRPr lang="pt-BR"/>
        </a:p>
      </dgm:t>
    </dgm:pt>
    <dgm:pt modelId="{9EE1A155-9498-49A4-B65F-9B004CDA7D7E}">
      <dgm:prSet phldrT="[Texto]"/>
      <dgm:spPr/>
      <dgm:t>
        <a:bodyPr/>
        <a:lstStyle/>
        <a:p>
          <a:r>
            <a:rPr lang="pt-BR" dirty="0"/>
            <a:t>Governantes, sacerdotes, militares e comerciantes controlava a força econômica e política.</a:t>
          </a:r>
        </a:p>
      </dgm:t>
    </dgm:pt>
    <dgm:pt modelId="{4BC19261-6D36-42D4-BCC5-D5891D979D76}" type="parTrans" cxnId="{893ED293-35CE-4879-8E1A-3D73E6C67ED6}">
      <dgm:prSet/>
      <dgm:spPr/>
      <dgm:t>
        <a:bodyPr/>
        <a:lstStyle/>
        <a:p>
          <a:endParaRPr lang="pt-BR"/>
        </a:p>
      </dgm:t>
    </dgm:pt>
    <dgm:pt modelId="{7BA64DB1-3A8F-41B6-BADD-9EAAC4FFF7FE}" type="sibTrans" cxnId="{893ED293-35CE-4879-8E1A-3D73E6C67ED6}">
      <dgm:prSet/>
      <dgm:spPr/>
      <dgm:t>
        <a:bodyPr/>
        <a:lstStyle/>
        <a:p>
          <a:endParaRPr lang="pt-BR"/>
        </a:p>
      </dgm:t>
    </dgm:pt>
    <dgm:pt modelId="{B413844D-75E0-441C-B585-26822061BCEA}">
      <dgm:prSet phldrT="[Texto]"/>
      <dgm:spPr/>
      <dgm:t>
        <a:bodyPr/>
        <a:lstStyle/>
        <a:p>
          <a:r>
            <a:rPr lang="pt-BR" dirty="0"/>
            <a:t>Classe dominada</a:t>
          </a:r>
        </a:p>
      </dgm:t>
    </dgm:pt>
    <dgm:pt modelId="{A490E66E-54EE-4D00-A1D2-1850521ABC70}" type="parTrans" cxnId="{F026F73D-80AD-4AE2-A2AD-B4EE0746F969}">
      <dgm:prSet/>
      <dgm:spPr/>
      <dgm:t>
        <a:bodyPr/>
        <a:lstStyle/>
        <a:p>
          <a:endParaRPr lang="pt-BR"/>
        </a:p>
      </dgm:t>
    </dgm:pt>
    <dgm:pt modelId="{56C8BF08-A7EF-4AB9-A572-9B0BDCEBE886}" type="sibTrans" cxnId="{F026F73D-80AD-4AE2-A2AD-B4EE0746F969}">
      <dgm:prSet/>
      <dgm:spPr/>
      <dgm:t>
        <a:bodyPr/>
        <a:lstStyle/>
        <a:p>
          <a:endParaRPr lang="pt-BR"/>
        </a:p>
      </dgm:t>
    </dgm:pt>
    <dgm:pt modelId="{EC8352BF-984F-4384-9040-A27BAF420F24}">
      <dgm:prSet phldrT="[Texto]"/>
      <dgm:spPr/>
      <dgm:t>
        <a:bodyPr/>
        <a:lstStyle/>
        <a:p>
          <a:r>
            <a:rPr lang="pt-BR"/>
            <a:t>Camponeses, pequenos artesãos e escravos geralmente prisioneiros de guerra produzia alimentos para o próprio consumo entregava o excedente ao dominante.</a:t>
          </a:r>
        </a:p>
      </dgm:t>
    </dgm:pt>
    <dgm:pt modelId="{C093798A-9760-42F3-A48C-9720748083F0}" type="parTrans" cxnId="{05CA4EC2-3925-4680-A5F2-A4188FAE9C88}">
      <dgm:prSet/>
      <dgm:spPr/>
      <dgm:t>
        <a:bodyPr/>
        <a:lstStyle/>
        <a:p>
          <a:endParaRPr lang="pt-BR"/>
        </a:p>
      </dgm:t>
    </dgm:pt>
    <dgm:pt modelId="{0C409368-ED7A-4C3D-B381-9514CBD49EA0}" type="sibTrans" cxnId="{05CA4EC2-3925-4680-A5F2-A4188FAE9C88}">
      <dgm:prSet/>
      <dgm:spPr/>
      <dgm:t>
        <a:bodyPr/>
        <a:lstStyle/>
        <a:p>
          <a:endParaRPr lang="pt-BR"/>
        </a:p>
      </dgm:t>
    </dgm:pt>
    <dgm:pt modelId="{8DDB6084-61B2-4225-874B-CA1671A06878}" type="pres">
      <dgm:prSet presAssocID="{105FEEE7-DF6B-411B-832E-82FCD0813EEA}" presName="linear" presStyleCnt="0">
        <dgm:presLayoutVars>
          <dgm:animLvl val="lvl"/>
          <dgm:resizeHandles val="exact"/>
        </dgm:presLayoutVars>
      </dgm:prSet>
      <dgm:spPr/>
    </dgm:pt>
    <dgm:pt modelId="{97632B9A-298A-4FE3-A4FC-4EBC932C8F6A}" type="pres">
      <dgm:prSet presAssocID="{3F22BAC8-7F62-4EAF-B6AF-BFA7A6776E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B78296-36FF-4FF3-AF61-E5D151469306}" type="pres">
      <dgm:prSet presAssocID="{3F22BAC8-7F62-4EAF-B6AF-BFA7A6776E5C}" presName="childText" presStyleLbl="revTx" presStyleIdx="0" presStyleCnt="2">
        <dgm:presLayoutVars>
          <dgm:bulletEnabled val="1"/>
        </dgm:presLayoutVars>
      </dgm:prSet>
      <dgm:spPr/>
    </dgm:pt>
    <dgm:pt modelId="{4ED6BF5F-EEFF-4713-906B-F7E329F0D893}" type="pres">
      <dgm:prSet presAssocID="{B413844D-75E0-441C-B585-26822061BCE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D1CD885-AC61-4756-A041-6CD939D12BA3}" type="pres">
      <dgm:prSet presAssocID="{B413844D-75E0-441C-B585-26822061BCE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1093C11-0B53-4967-9D68-E8A9115E51C3}" type="presOf" srcId="{105FEEE7-DF6B-411B-832E-82FCD0813EEA}" destId="{8DDB6084-61B2-4225-874B-CA1671A06878}" srcOrd="0" destOrd="0" presId="urn:microsoft.com/office/officeart/2005/8/layout/vList2"/>
    <dgm:cxn modelId="{ED247924-F3B6-471D-84DB-A1705DADA0CF}" type="presOf" srcId="{EC8352BF-984F-4384-9040-A27BAF420F24}" destId="{6D1CD885-AC61-4756-A041-6CD939D12BA3}" srcOrd="0" destOrd="0" presId="urn:microsoft.com/office/officeart/2005/8/layout/vList2"/>
    <dgm:cxn modelId="{F026F73D-80AD-4AE2-A2AD-B4EE0746F969}" srcId="{105FEEE7-DF6B-411B-832E-82FCD0813EEA}" destId="{B413844D-75E0-441C-B585-26822061BCEA}" srcOrd="1" destOrd="0" parTransId="{A490E66E-54EE-4D00-A1D2-1850521ABC70}" sibTransId="{56C8BF08-A7EF-4AB9-A572-9B0BDCEBE886}"/>
    <dgm:cxn modelId="{416F7946-9E79-4B53-88A3-C3740CF1108D}" type="presOf" srcId="{3F22BAC8-7F62-4EAF-B6AF-BFA7A6776E5C}" destId="{97632B9A-298A-4FE3-A4FC-4EBC932C8F6A}" srcOrd="0" destOrd="0" presId="urn:microsoft.com/office/officeart/2005/8/layout/vList2"/>
    <dgm:cxn modelId="{5D61D97D-0B9A-4800-A169-6610A9751C2B}" type="presOf" srcId="{B413844D-75E0-441C-B585-26822061BCEA}" destId="{4ED6BF5F-EEFF-4713-906B-F7E329F0D893}" srcOrd="0" destOrd="0" presId="urn:microsoft.com/office/officeart/2005/8/layout/vList2"/>
    <dgm:cxn modelId="{893ED293-35CE-4879-8E1A-3D73E6C67ED6}" srcId="{3F22BAC8-7F62-4EAF-B6AF-BFA7A6776E5C}" destId="{9EE1A155-9498-49A4-B65F-9B004CDA7D7E}" srcOrd="0" destOrd="0" parTransId="{4BC19261-6D36-42D4-BCC5-D5891D979D76}" sibTransId="{7BA64DB1-3A8F-41B6-BADD-9EAAC4FFF7FE}"/>
    <dgm:cxn modelId="{1FED36AC-8C95-4FB0-BB54-9FC6B25D14FA}" srcId="{105FEEE7-DF6B-411B-832E-82FCD0813EEA}" destId="{3F22BAC8-7F62-4EAF-B6AF-BFA7A6776E5C}" srcOrd="0" destOrd="0" parTransId="{38728D4B-E0BC-4ADB-BBC4-9281455929D1}" sibTransId="{B82771A5-99A8-417E-AFE3-E60471C84377}"/>
    <dgm:cxn modelId="{4AB094B5-8DA3-4151-A727-5F041F3B4165}" type="presOf" srcId="{9EE1A155-9498-49A4-B65F-9B004CDA7D7E}" destId="{3BB78296-36FF-4FF3-AF61-E5D151469306}" srcOrd="0" destOrd="0" presId="urn:microsoft.com/office/officeart/2005/8/layout/vList2"/>
    <dgm:cxn modelId="{05CA4EC2-3925-4680-A5F2-A4188FAE9C88}" srcId="{B413844D-75E0-441C-B585-26822061BCEA}" destId="{EC8352BF-984F-4384-9040-A27BAF420F24}" srcOrd="0" destOrd="0" parTransId="{C093798A-9760-42F3-A48C-9720748083F0}" sibTransId="{0C409368-ED7A-4C3D-B381-9514CBD49EA0}"/>
    <dgm:cxn modelId="{E12712DF-6547-422F-84B8-9C57DC027106}" type="presParOf" srcId="{8DDB6084-61B2-4225-874B-CA1671A06878}" destId="{97632B9A-298A-4FE3-A4FC-4EBC932C8F6A}" srcOrd="0" destOrd="0" presId="urn:microsoft.com/office/officeart/2005/8/layout/vList2"/>
    <dgm:cxn modelId="{7BEEBF9E-9847-4578-9644-BCAC443226BB}" type="presParOf" srcId="{8DDB6084-61B2-4225-874B-CA1671A06878}" destId="{3BB78296-36FF-4FF3-AF61-E5D151469306}" srcOrd="1" destOrd="0" presId="urn:microsoft.com/office/officeart/2005/8/layout/vList2"/>
    <dgm:cxn modelId="{BFC8DC49-07EB-4558-AC25-7B9873723164}" type="presParOf" srcId="{8DDB6084-61B2-4225-874B-CA1671A06878}" destId="{4ED6BF5F-EEFF-4713-906B-F7E329F0D893}" srcOrd="2" destOrd="0" presId="urn:microsoft.com/office/officeart/2005/8/layout/vList2"/>
    <dgm:cxn modelId="{0FD48102-CF36-4ADB-B82E-5DA74784D069}" type="presParOf" srcId="{8DDB6084-61B2-4225-874B-CA1671A06878}" destId="{6D1CD885-AC61-4756-A041-6CD939D12B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94E54-6DF1-4E0B-94A1-D38C91969E8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pt-BR"/>
        </a:p>
      </dgm:t>
    </dgm:pt>
    <dgm:pt modelId="{CA7635C8-269C-4638-8198-D576BB06490F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Agricultura</a:t>
          </a:r>
        </a:p>
      </dgm:t>
    </dgm:pt>
    <dgm:pt modelId="{F8D9C311-1D0C-4F5A-B098-955D7A3DB6F1}" type="parTrans" cxnId="{F77E3FC3-CC8D-40D2-A41E-E3640F2551FC}">
      <dgm:prSet/>
      <dgm:spPr/>
      <dgm:t>
        <a:bodyPr/>
        <a:lstStyle/>
        <a:p>
          <a:endParaRPr lang="pt-BR"/>
        </a:p>
      </dgm:t>
    </dgm:pt>
    <dgm:pt modelId="{B4C2ADD7-95BF-477D-9073-8EAD60612B17}" type="sibTrans" cxnId="{F77E3FC3-CC8D-40D2-A41E-E3640F2551FC}">
      <dgm:prSet/>
      <dgm:spPr/>
      <dgm:t>
        <a:bodyPr/>
        <a:lstStyle/>
        <a:p>
          <a:endParaRPr lang="pt-BR"/>
        </a:p>
      </dgm:t>
    </dgm:pt>
    <dgm:pt modelId="{8A94A58C-2056-4EB0-B473-82EE44FDF57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Cevada, trigo e tâmara</a:t>
          </a:r>
        </a:p>
      </dgm:t>
    </dgm:pt>
    <dgm:pt modelId="{98D69FFE-445B-406F-A213-111CB0ECBD88}" type="parTrans" cxnId="{76842117-1BBB-4DFC-916D-8E66A35E72B1}">
      <dgm:prSet/>
      <dgm:spPr/>
      <dgm:t>
        <a:bodyPr/>
        <a:lstStyle/>
        <a:p>
          <a:endParaRPr lang="pt-BR"/>
        </a:p>
      </dgm:t>
    </dgm:pt>
    <dgm:pt modelId="{E827D140-08E4-4481-A600-E4DD54DDFBAE}" type="sibTrans" cxnId="{76842117-1BBB-4DFC-916D-8E66A35E72B1}">
      <dgm:prSet/>
      <dgm:spPr/>
      <dgm:t>
        <a:bodyPr/>
        <a:lstStyle/>
        <a:p>
          <a:endParaRPr lang="pt-BR"/>
        </a:p>
      </dgm:t>
    </dgm:pt>
    <dgm:pt modelId="{2117BCF5-99BD-4378-86ED-061256D89F1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Desenvolvimento graças aos rios tigre e Eufrates</a:t>
          </a:r>
        </a:p>
      </dgm:t>
    </dgm:pt>
    <dgm:pt modelId="{18A95CC0-55E3-47EE-B53D-D4542D20413E}" type="parTrans" cxnId="{C880EAA2-6F7F-4E62-852B-37A0216437A8}">
      <dgm:prSet/>
      <dgm:spPr/>
      <dgm:t>
        <a:bodyPr/>
        <a:lstStyle/>
        <a:p>
          <a:endParaRPr lang="pt-BR"/>
        </a:p>
      </dgm:t>
    </dgm:pt>
    <dgm:pt modelId="{90AD634D-7CDC-473D-A298-3FE7B6DA6DD5}" type="sibTrans" cxnId="{C880EAA2-6F7F-4E62-852B-37A0216437A8}">
      <dgm:prSet/>
      <dgm:spPr/>
      <dgm:t>
        <a:bodyPr/>
        <a:lstStyle/>
        <a:p>
          <a:endParaRPr lang="pt-BR"/>
        </a:p>
      </dgm:t>
    </dgm:pt>
    <dgm:pt modelId="{602CDCDC-2BEA-4D6F-904B-489014A192AD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Pecuária</a:t>
          </a:r>
        </a:p>
      </dgm:t>
    </dgm:pt>
    <dgm:pt modelId="{80CB47BB-9C55-4342-97C0-9B38664156FE}" type="parTrans" cxnId="{84A77AED-2730-4CCF-B301-66948D34E812}">
      <dgm:prSet/>
      <dgm:spPr/>
      <dgm:t>
        <a:bodyPr/>
        <a:lstStyle/>
        <a:p>
          <a:endParaRPr lang="pt-BR"/>
        </a:p>
      </dgm:t>
    </dgm:pt>
    <dgm:pt modelId="{7FDB0E3F-E073-4AD6-B418-6AEBC92A479D}" type="sibTrans" cxnId="{84A77AED-2730-4CCF-B301-66948D34E812}">
      <dgm:prSet/>
      <dgm:spPr/>
      <dgm:t>
        <a:bodyPr/>
        <a:lstStyle/>
        <a:p>
          <a:endParaRPr lang="pt-BR"/>
        </a:p>
      </dgm:t>
    </dgm:pt>
    <dgm:pt modelId="{086DE5B8-DD80-4350-89B8-78A95A3962D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Gado para puxar carros e arados</a:t>
          </a:r>
        </a:p>
      </dgm:t>
    </dgm:pt>
    <dgm:pt modelId="{FFC013CD-3D5F-4974-B137-F9200E403ECA}" type="parTrans" cxnId="{9A89D4BD-D21F-4406-AA1E-D978639E908D}">
      <dgm:prSet/>
      <dgm:spPr/>
      <dgm:t>
        <a:bodyPr/>
        <a:lstStyle/>
        <a:p>
          <a:endParaRPr lang="pt-BR"/>
        </a:p>
      </dgm:t>
    </dgm:pt>
    <dgm:pt modelId="{32E607BC-0307-430F-A448-1B467D8CF392}" type="sibTrans" cxnId="{9A89D4BD-D21F-4406-AA1E-D978639E908D}">
      <dgm:prSet/>
      <dgm:spPr/>
      <dgm:t>
        <a:bodyPr/>
        <a:lstStyle/>
        <a:p>
          <a:endParaRPr lang="pt-BR"/>
        </a:p>
      </dgm:t>
    </dgm:pt>
    <dgm:pt modelId="{45723D52-6FEB-4D86-A88D-AFC57C8B6DF1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Atividades urbanas</a:t>
          </a:r>
        </a:p>
      </dgm:t>
    </dgm:pt>
    <dgm:pt modelId="{5635AF74-1CCA-474A-BFC4-484E3B82D194}" type="parTrans" cxnId="{5CC3D1DE-9870-4038-A6FD-0BD64AC85147}">
      <dgm:prSet/>
      <dgm:spPr/>
      <dgm:t>
        <a:bodyPr/>
        <a:lstStyle/>
        <a:p>
          <a:endParaRPr lang="pt-BR"/>
        </a:p>
      </dgm:t>
    </dgm:pt>
    <dgm:pt modelId="{0D385133-11E6-4EF6-A645-51A6D3A631FC}" type="sibTrans" cxnId="{5CC3D1DE-9870-4038-A6FD-0BD64AC85147}">
      <dgm:prSet/>
      <dgm:spPr/>
      <dgm:t>
        <a:bodyPr/>
        <a:lstStyle/>
        <a:p>
          <a:endParaRPr lang="pt-BR"/>
        </a:p>
      </dgm:t>
    </dgm:pt>
    <dgm:pt modelId="{5747416A-CC71-4290-A3D4-D52E228A3B5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Bovino fornecia carne e leite, criação de asnos usados no transporte terrestre.</a:t>
          </a:r>
        </a:p>
      </dgm:t>
    </dgm:pt>
    <dgm:pt modelId="{968629C1-8277-4153-859A-93B995A71D8F}" type="parTrans" cxnId="{06E124F6-C3BC-484B-8F22-B65F94B8972C}">
      <dgm:prSet/>
      <dgm:spPr/>
      <dgm:t>
        <a:bodyPr/>
        <a:lstStyle/>
        <a:p>
          <a:endParaRPr lang="pt-BR"/>
        </a:p>
      </dgm:t>
    </dgm:pt>
    <dgm:pt modelId="{9DCBF906-8336-463D-A4D6-43E19C0BA6D4}" type="sibTrans" cxnId="{06E124F6-C3BC-484B-8F22-B65F94B8972C}">
      <dgm:prSet/>
      <dgm:spPr/>
    </dgm:pt>
    <dgm:pt modelId="{6448FD31-D666-4863-99A1-CF890C09344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Ate o século VI a.C não havia moeda.</a:t>
          </a:r>
        </a:p>
      </dgm:t>
    </dgm:pt>
    <dgm:pt modelId="{D17339B0-78F1-487D-A4C0-1B512B2BEDC8}" type="sibTrans" cxnId="{EE169B2C-B3A4-4C8B-A231-04700E93D864}">
      <dgm:prSet/>
      <dgm:spPr/>
      <dgm:t>
        <a:bodyPr/>
        <a:lstStyle/>
        <a:p>
          <a:endParaRPr lang="pt-BR"/>
        </a:p>
      </dgm:t>
    </dgm:pt>
    <dgm:pt modelId="{8CBC72C1-DB95-49FD-96E4-643889CF7F1A}" type="parTrans" cxnId="{EE169B2C-B3A4-4C8B-A231-04700E93D864}">
      <dgm:prSet/>
      <dgm:spPr/>
      <dgm:t>
        <a:bodyPr/>
        <a:lstStyle/>
        <a:p>
          <a:endParaRPr lang="pt-BR"/>
        </a:p>
      </dgm:t>
    </dgm:pt>
    <dgm:pt modelId="{CCB0E884-851C-4500-828B-A88877D0386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Oficinas de artesãos (alfaiates e tecelões) comerciantes trocavam produtos matéria prima (madeira, cobre, estanho e prata)</a:t>
          </a:r>
        </a:p>
      </dgm:t>
    </dgm:pt>
    <dgm:pt modelId="{C90B86AD-92BA-404C-A527-92FD77D065FC}" type="sibTrans" cxnId="{EFCF419D-8D92-4400-A442-1A69CFDBC515}">
      <dgm:prSet/>
      <dgm:spPr/>
      <dgm:t>
        <a:bodyPr/>
        <a:lstStyle/>
        <a:p>
          <a:endParaRPr lang="pt-BR"/>
        </a:p>
      </dgm:t>
    </dgm:pt>
    <dgm:pt modelId="{356CD679-C051-4826-832B-A09FA2B992F6}" type="parTrans" cxnId="{EFCF419D-8D92-4400-A442-1A69CFDBC515}">
      <dgm:prSet/>
      <dgm:spPr/>
      <dgm:t>
        <a:bodyPr/>
        <a:lstStyle/>
        <a:p>
          <a:endParaRPr lang="pt-BR"/>
        </a:p>
      </dgm:t>
    </dgm:pt>
    <dgm:pt modelId="{25EBB701-1A27-4969-A6E1-96F27BDBE69A}" type="pres">
      <dgm:prSet presAssocID="{E7794E54-6DF1-4E0B-94A1-D38C91969E80}" presName="root" presStyleCnt="0">
        <dgm:presLayoutVars>
          <dgm:dir/>
          <dgm:resizeHandles val="exact"/>
        </dgm:presLayoutVars>
      </dgm:prSet>
      <dgm:spPr/>
    </dgm:pt>
    <dgm:pt modelId="{AECCD712-9E29-4048-8127-51FDB2898AAA}" type="pres">
      <dgm:prSet presAssocID="{CA7635C8-269C-4638-8198-D576BB06490F}" presName="compNode" presStyleCnt="0"/>
      <dgm:spPr/>
    </dgm:pt>
    <dgm:pt modelId="{D87DA6CC-D1A7-4F9D-B8F5-706B55815F22}" type="pres">
      <dgm:prSet presAssocID="{CA7635C8-269C-4638-8198-D576BB0649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599C2FFD-8786-4084-B394-131C4A92C30D}" type="pres">
      <dgm:prSet presAssocID="{CA7635C8-269C-4638-8198-D576BB06490F}" presName="iconSpace" presStyleCnt="0"/>
      <dgm:spPr/>
    </dgm:pt>
    <dgm:pt modelId="{9B2ED3B9-D4D5-4528-92F4-A70FC5E6E24C}" type="pres">
      <dgm:prSet presAssocID="{CA7635C8-269C-4638-8198-D576BB06490F}" presName="parTx" presStyleLbl="revTx" presStyleIdx="0" presStyleCnt="6">
        <dgm:presLayoutVars>
          <dgm:chMax val="0"/>
          <dgm:chPref val="0"/>
        </dgm:presLayoutVars>
      </dgm:prSet>
      <dgm:spPr/>
    </dgm:pt>
    <dgm:pt modelId="{68EECB9D-6F0A-4200-8DE3-E81B5C4674B9}" type="pres">
      <dgm:prSet presAssocID="{CA7635C8-269C-4638-8198-D576BB06490F}" presName="txSpace" presStyleCnt="0"/>
      <dgm:spPr/>
    </dgm:pt>
    <dgm:pt modelId="{D8F327B5-BB3A-48D7-809B-6C9A8B8CED53}" type="pres">
      <dgm:prSet presAssocID="{CA7635C8-269C-4638-8198-D576BB06490F}" presName="desTx" presStyleLbl="revTx" presStyleIdx="1" presStyleCnt="6">
        <dgm:presLayoutVars/>
      </dgm:prSet>
      <dgm:spPr/>
    </dgm:pt>
    <dgm:pt modelId="{BE4523FA-C7CD-4270-9D3A-D06E5AC0C85F}" type="pres">
      <dgm:prSet presAssocID="{B4C2ADD7-95BF-477D-9073-8EAD60612B17}" presName="sibTrans" presStyleCnt="0"/>
      <dgm:spPr/>
    </dgm:pt>
    <dgm:pt modelId="{20C58739-C131-4849-8985-4166ED3C4E42}" type="pres">
      <dgm:prSet presAssocID="{602CDCDC-2BEA-4D6F-904B-489014A192AD}" presName="compNode" presStyleCnt="0"/>
      <dgm:spPr/>
    </dgm:pt>
    <dgm:pt modelId="{552BBB24-3F71-4091-B46A-2EBF54F0E363}" type="pres">
      <dgm:prSet presAssocID="{602CDCDC-2BEA-4D6F-904B-489014A192A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22EF1DF1-1207-4D7C-AF51-77D0C0D60577}" type="pres">
      <dgm:prSet presAssocID="{602CDCDC-2BEA-4D6F-904B-489014A192AD}" presName="iconSpace" presStyleCnt="0"/>
      <dgm:spPr/>
    </dgm:pt>
    <dgm:pt modelId="{C525FCCE-1B46-4F0B-82C7-0C87E56DD168}" type="pres">
      <dgm:prSet presAssocID="{602CDCDC-2BEA-4D6F-904B-489014A192AD}" presName="parTx" presStyleLbl="revTx" presStyleIdx="2" presStyleCnt="6">
        <dgm:presLayoutVars>
          <dgm:chMax val="0"/>
          <dgm:chPref val="0"/>
        </dgm:presLayoutVars>
      </dgm:prSet>
      <dgm:spPr/>
    </dgm:pt>
    <dgm:pt modelId="{9CAA3869-8F36-4ED8-A103-0991F8C1DFAB}" type="pres">
      <dgm:prSet presAssocID="{602CDCDC-2BEA-4D6F-904B-489014A192AD}" presName="txSpace" presStyleCnt="0"/>
      <dgm:spPr/>
    </dgm:pt>
    <dgm:pt modelId="{8314BEBB-A2EC-4301-BFC3-67A62F5FD057}" type="pres">
      <dgm:prSet presAssocID="{602CDCDC-2BEA-4D6F-904B-489014A192AD}" presName="desTx" presStyleLbl="revTx" presStyleIdx="3" presStyleCnt="6">
        <dgm:presLayoutVars/>
      </dgm:prSet>
      <dgm:spPr/>
    </dgm:pt>
    <dgm:pt modelId="{C8B4527D-16BD-4547-87B4-71BE9E2E21B8}" type="pres">
      <dgm:prSet presAssocID="{7FDB0E3F-E073-4AD6-B418-6AEBC92A479D}" presName="sibTrans" presStyleCnt="0"/>
      <dgm:spPr/>
    </dgm:pt>
    <dgm:pt modelId="{A243F8BC-5BAC-4036-866E-5CED56B68044}" type="pres">
      <dgm:prSet presAssocID="{45723D52-6FEB-4D86-A88D-AFC57C8B6DF1}" presName="compNode" presStyleCnt="0"/>
      <dgm:spPr/>
    </dgm:pt>
    <dgm:pt modelId="{2D1126C3-E6BA-4B4C-B856-554F5F9EE731}" type="pres">
      <dgm:prSet presAssocID="{45723D52-6FEB-4D86-A88D-AFC57C8B6D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7BC143A4-CA68-4BF2-9EA4-7E5A897E55D9}" type="pres">
      <dgm:prSet presAssocID="{45723D52-6FEB-4D86-A88D-AFC57C8B6DF1}" presName="iconSpace" presStyleCnt="0"/>
      <dgm:spPr/>
    </dgm:pt>
    <dgm:pt modelId="{E597C72F-62AC-4A97-91F6-F378851B2DD6}" type="pres">
      <dgm:prSet presAssocID="{45723D52-6FEB-4D86-A88D-AFC57C8B6DF1}" presName="parTx" presStyleLbl="revTx" presStyleIdx="4" presStyleCnt="6">
        <dgm:presLayoutVars>
          <dgm:chMax val="0"/>
          <dgm:chPref val="0"/>
        </dgm:presLayoutVars>
      </dgm:prSet>
      <dgm:spPr/>
    </dgm:pt>
    <dgm:pt modelId="{510EF4F0-E453-49F8-B9BD-132976258C80}" type="pres">
      <dgm:prSet presAssocID="{45723D52-6FEB-4D86-A88D-AFC57C8B6DF1}" presName="txSpace" presStyleCnt="0"/>
      <dgm:spPr/>
    </dgm:pt>
    <dgm:pt modelId="{F434245D-2A7A-489F-8090-F139460A52EF}" type="pres">
      <dgm:prSet presAssocID="{45723D52-6FEB-4D86-A88D-AFC57C8B6DF1}" presName="desTx" presStyleLbl="revTx" presStyleIdx="5" presStyleCnt="6">
        <dgm:presLayoutVars/>
      </dgm:prSet>
      <dgm:spPr/>
    </dgm:pt>
  </dgm:ptLst>
  <dgm:cxnLst>
    <dgm:cxn modelId="{23B3DD10-57BE-4907-8E4E-4718C10D4AA5}" type="presOf" srcId="{6448FD31-D666-4863-99A1-CF890C093441}" destId="{F434245D-2A7A-489F-8090-F139460A52EF}" srcOrd="0" destOrd="1" presId="urn:microsoft.com/office/officeart/2018/2/layout/IconLabelDescriptionList"/>
    <dgm:cxn modelId="{76842117-1BBB-4DFC-916D-8E66A35E72B1}" srcId="{CA7635C8-269C-4638-8198-D576BB06490F}" destId="{8A94A58C-2056-4EB0-B473-82EE44FDF57A}" srcOrd="0" destOrd="0" parTransId="{98D69FFE-445B-406F-A213-111CB0ECBD88}" sibTransId="{E827D140-08E4-4481-A600-E4DD54DDFBAE}"/>
    <dgm:cxn modelId="{DA747926-6875-41C1-8F69-8EE1F2C77B46}" type="presOf" srcId="{602CDCDC-2BEA-4D6F-904B-489014A192AD}" destId="{C525FCCE-1B46-4F0B-82C7-0C87E56DD168}" srcOrd="0" destOrd="0" presId="urn:microsoft.com/office/officeart/2018/2/layout/IconLabelDescriptionList"/>
    <dgm:cxn modelId="{EE169B2C-B3A4-4C8B-A231-04700E93D864}" srcId="{45723D52-6FEB-4D86-A88D-AFC57C8B6DF1}" destId="{6448FD31-D666-4863-99A1-CF890C093441}" srcOrd="1" destOrd="0" parTransId="{8CBC72C1-DB95-49FD-96E4-643889CF7F1A}" sibTransId="{D17339B0-78F1-487D-A4C0-1B512B2BEDC8}"/>
    <dgm:cxn modelId="{DB833C4B-20E5-4C60-A115-8A5F525B2406}" type="presOf" srcId="{2117BCF5-99BD-4378-86ED-061256D89F1F}" destId="{D8F327B5-BB3A-48D7-809B-6C9A8B8CED53}" srcOrd="0" destOrd="1" presId="urn:microsoft.com/office/officeart/2018/2/layout/IconLabelDescriptionList"/>
    <dgm:cxn modelId="{726E6E9C-4D0A-4644-80C2-138CEBF4BA05}" type="presOf" srcId="{086DE5B8-DD80-4350-89B8-78A95A3962D6}" destId="{8314BEBB-A2EC-4301-BFC3-67A62F5FD057}" srcOrd="0" destOrd="0" presId="urn:microsoft.com/office/officeart/2018/2/layout/IconLabelDescriptionList"/>
    <dgm:cxn modelId="{EFCF419D-8D92-4400-A442-1A69CFDBC515}" srcId="{45723D52-6FEB-4D86-A88D-AFC57C8B6DF1}" destId="{CCB0E884-851C-4500-828B-A88877D0386C}" srcOrd="0" destOrd="0" parTransId="{356CD679-C051-4826-832B-A09FA2B992F6}" sibTransId="{C90B86AD-92BA-404C-A527-92FD77D065FC}"/>
    <dgm:cxn modelId="{C880EAA2-6F7F-4E62-852B-37A0216437A8}" srcId="{CA7635C8-269C-4638-8198-D576BB06490F}" destId="{2117BCF5-99BD-4378-86ED-061256D89F1F}" srcOrd="1" destOrd="0" parTransId="{18A95CC0-55E3-47EE-B53D-D4542D20413E}" sibTransId="{90AD634D-7CDC-473D-A298-3FE7B6DA6DD5}"/>
    <dgm:cxn modelId="{7CD3D3B6-60CD-43C9-9015-29BD9B5A260E}" type="presOf" srcId="{8A94A58C-2056-4EB0-B473-82EE44FDF57A}" destId="{D8F327B5-BB3A-48D7-809B-6C9A8B8CED53}" srcOrd="0" destOrd="0" presId="urn:microsoft.com/office/officeart/2018/2/layout/IconLabelDescriptionList"/>
    <dgm:cxn modelId="{9A89D4BD-D21F-4406-AA1E-D978639E908D}" srcId="{602CDCDC-2BEA-4D6F-904B-489014A192AD}" destId="{086DE5B8-DD80-4350-89B8-78A95A3962D6}" srcOrd="0" destOrd="0" parTransId="{FFC013CD-3D5F-4974-B137-F9200E403ECA}" sibTransId="{32E607BC-0307-430F-A448-1B467D8CF392}"/>
    <dgm:cxn modelId="{F77E3FC3-CC8D-40D2-A41E-E3640F2551FC}" srcId="{E7794E54-6DF1-4E0B-94A1-D38C91969E80}" destId="{CA7635C8-269C-4638-8198-D576BB06490F}" srcOrd="0" destOrd="0" parTransId="{F8D9C311-1D0C-4F5A-B098-955D7A3DB6F1}" sibTransId="{B4C2ADD7-95BF-477D-9073-8EAD60612B17}"/>
    <dgm:cxn modelId="{095E9FC3-0152-4C03-9751-B87130DF86BC}" type="presOf" srcId="{CA7635C8-269C-4638-8198-D576BB06490F}" destId="{9B2ED3B9-D4D5-4528-92F4-A70FC5E6E24C}" srcOrd="0" destOrd="0" presId="urn:microsoft.com/office/officeart/2018/2/layout/IconLabelDescriptionList"/>
    <dgm:cxn modelId="{5CC3D1DE-9870-4038-A6FD-0BD64AC85147}" srcId="{E7794E54-6DF1-4E0B-94A1-D38C91969E80}" destId="{45723D52-6FEB-4D86-A88D-AFC57C8B6DF1}" srcOrd="2" destOrd="0" parTransId="{5635AF74-1CCA-474A-BFC4-484E3B82D194}" sibTransId="{0D385133-11E6-4EF6-A645-51A6D3A631FC}"/>
    <dgm:cxn modelId="{3489E6E9-35E5-4ABC-BECD-F9F42AB3CF9A}" type="presOf" srcId="{5747416A-CC71-4290-A3D4-D52E228A3B57}" destId="{8314BEBB-A2EC-4301-BFC3-67A62F5FD057}" srcOrd="0" destOrd="1" presId="urn:microsoft.com/office/officeart/2018/2/layout/IconLabelDescriptionList"/>
    <dgm:cxn modelId="{84A77AED-2730-4CCF-B301-66948D34E812}" srcId="{E7794E54-6DF1-4E0B-94A1-D38C91969E80}" destId="{602CDCDC-2BEA-4D6F-904B-489014A192AD}" srcOrd="1" destOrd="0" parTransId="{80CB47BB-9C55-4342-97C0-9B38664156FE}" sibTransId="{7FDB0E3F-E073-4AD6-B418-6AEBC92A479D}"/>
    <dgm:cxn modelId="{30F905F1-BF13-4F7F-970F-5BDF03A6A22D}" type="presOf" srcId="{CCB0E884-851C-4500-828B-A88877D0386C}" destId="{F434245D-2A7A-489F-8090-F139460A52EF}" srcOrd="0" destOrd="0" presId="urn:microsoft.com/office/officeart/2018/2/layout/IconLabelDescriptionList"/>
    <dgm:cxn modelId="{052ED2F1-535D-479E-9E4F-E842C85F4A56}" type="presOf" srcId="{E7794E54-6DF1-4E0B-94A1-D38C91969E80}" destId="{25EBB701-1A27-4969-A6E1-96F27BDBE69A}" srcOrd="0" destOrd="0" presId="urn:microsoft.com/office/officeart/2018/2/layout/IconLabelDescriptionList"/>
    <dgm:cxn modelId="{06E124F6-C3BC-484B-8F22-B65F94B8972C}" srcId="{602CDCDC-2BEA-4D6F-904B-489014A192AD}" destId="{5747416A-CC71-4290-A3D4-D52E228A3B57}" srcOrd="1" destOrd="0" parTransId="{968629C1-8277-4153-859A-93B995A71D8F}" sibTransId="{9DCBF906-8336-463D-A4D6-43E19C0BA6D4}"/>
    <dgm:cxn modelId="{0731B2FF-D294-4A04-8217-3DFD95816DCB}" type="presOf" srcId="{45723D52-6FEB-4D86-A88D-AFC57C8B6DF1}" destId="{E597C72F-62AC-4A97-91F6-F378851B2DD6}" srcOrd="0" destOrd="0" presId="urn:microsoft.com/office/officeart/2018/2/layout/IconLabelDescriptionList"/>
    <dgm:cxn modelId="{5F4A308C-2E1D-4F88-8844-4948DB7DC456}" type="presParOf" srcId="{25EBB701-1A27-4969-A6E1-96F27BDBE69A}" destId="{AECCD712-9E29-4048-8127-51FDB2898AAA}" srcOrd="0" destOrd="0" presId="urn:microsoft.com/office/officeart/2018/2/layout/IconLabelDescriptionList"/>
    <dgm:cxn modelId="{51E228A8-B9E2-4CC4-9270-362E52CA8145}" type="presParOf" srcId="{AECCD712-9E29-4048-8127-51FDB2898AAA}" destId="{D87DA6CC-D1A7-4F9D-B8F5-706B55815F22}" srcOrd="0" destOrd="0" presId="urn:microsoft.com/office/officeart/2018/2/layout/IconLabelDescriptionList"/>
    <dgm:cxn modelId="{BDD1CEF1-4E3E-4143-8985-F9E964334E44}" type="presParOf" srcId="{AECCD712-9E29-4048-8127-51FDB2898AAA}" destId="{599C2FFD-8786-4084-B394-131C4A92C30D}" srcOrd="1" destOrd="0" presId="urn:microsoft.com/office/officeart/2018/2/layout/IconLabelDescriptionList"/>
    <dgm:cxn modelId="{CDCA1A13-4537-42C3-80EA-C63E12F6E137}" type="presParOf" srcId="{AECCD712-9E29-4048-8127-51FDB2898AAA}" destId="{9B2ED3B9-D4D5-4528-92F4-A70FC5E6E24C}" srcOrd="2" destOrd="0" presId="urn:microsoft.com/office/officeart/2018/2/layout/IconLabelDescriptionList"/>
    <dgm:cxn modelId="{39292894-15D0-4619-888F-90AD3DADEEFA}" type="presParOf" srcId="{AECCD712-9E29-4048-8127-51FDB2898AAA}" destId="{68EECB9D-6F0A-4200-8DE3-E81B5C4674B9}" srcOrd="3" destOrd="0" presId="urn:microsoft.com/office/officeart/2018/2/layout/IconLabelDescriptionList"/>
    <dgm:cxn modelId="{6B228F0D-5095-4846-8619-327BAF1FA003}" type="presParOf" srcId="{AECCD712-9E29-4048-8127-51FDB2898AAA}" destId="{D8F327B5-BB3A-48D7-809B-6C9A8B8CED53}" srcOrd="4" destOrd="0" presId="urn:microsoft.com/office/officeart/2018/2/layout/IconLabelDescriptionList"/>
    <dgm:cxn modelId="{D05C1399-757F-4C87-AD13-8BBF091807BE}" type="presParOf" srcId="{25EBB701-1A27-4969-A6E1-96F27BDBE69A}" destId="{BE4523FA-C7CD-4270-9D3A-D06E5AC0C85F}" srcOrd="1" destOrd="0" presId="urn:microsoft.com/office/officeart/2018/2/layout/IconLabelDescriptionList"/>
    <dgm:cxn modelId="{3B5F030F-994B-4A04-A572-23E4234EB02D}" type="presParOf" srcId="{25EBB701-1A27-4969-A6E1-96F27BDBE69A}" destId="{20C58739-C131-4849-8985-4166ED3C4E42}" srcOrd="2" destOrd="0" presId="urn:microsoft.com/office/officeart/2018/2/layout/IconLabelDescriptionList"/>
    <dgm:cxn modelId="{C6CD07B8-6483-498F-8D3D-0D203F4970E7}" type="presParOf" srcId="{20C58739-C131-4849-8985-4166ED3C4E42}" destId="{552BBB24-3F71-4091-B46A-2EBF54F0E363}" srcOrd="0" destOrd="0" presId="urn:microsoft.com/office/officeart/2018/2/layout/IconLabelDescriptionList"/>
    <dgm:cxn modelId="{B405F332-6B31-4621-BFAD-FEB9142901D6}" type="presParOf" srcId="{20C58739-C131-4849-8985-4166ED3C4E42}" destId="{22EF1DF1-1207-4D7C-AF51-77D0C0D60577}" srcOrd="1" destOrd="0" presId="urn:microsoft.com/office/officeart/2018/2/layout/IconLabelDescriptionList"/>
    <dgm:cxn modelId="{503486FC-6993-4ED4-8DEE-E3451F63A916}" type="presParOf" srcId="{20C58739-C131-4849-8985-4166ED3C4E42}" destId="{C525FCCE-1B46-4F0B-82C7-0C87E56DD168}" srcOrd="2" destOrd="0" presId="urn:microsoft.com/office/officeart/2018/2/layout/IconLabelDescriptionList"/>
    <dgm:cxn modelId="{FE70284A-66F1-4DE9-B084-002BEF0403A5}" type="presParOf" srcId="{20C58739-C131-4849-8985-4166ED3C4E42}" destId="{9CAA3869-8F36-4ED8-A103-0991F8C1DFAB}" srcOrd="3" destOrd="0" presId="urn:microsoft.com/office/officeart/2018/2/layout/IconLabelDescriptionList"/>
    <dgm:cxn modelId="{85B680F4-B9AD-4424-8A36-E7D62C0CC807}" type="presParOf" srcId="{20C58739-C131-4849-8985-4166ED3C4E42}" destId="{8314BEBB-A2EC-4301-BFC3-67A62F5FD057}" srcOrd="4" destOrd="0" presId="urn:microsoft.com/office/officeart/2018/2/layout/IconLabelDescriptionList"/>
    <dgm:cxn modelId="{D3AA0955-1E6C-4D09-820A-2AC5592E4580}" type="presParOf" srcId="{25EBB701-1A27-4969-A6E1-96F27BDBE69A}" destId="{C8B4527D-16BD-4547-87B4-71BE9E2E21B8}" srcOrd="3" destOrd="0" presId="urn:microsoft.com/office/officeart/2018/2/layout/IconLabelDescriptionList"/>
    <dgm:cxn modelId="{294EFF1B-5813-49DD-827A-46AFC3C98841}" type="presParOf" srcId="{25EBB701-1A27-4969-A6E1-96F27BDBE69A}" destId="{A243F8BC-5BAC-4036-866E-5CED56B68044}" srcOrd="4" destOrd="0" presId="urn:microsoft.com/office/officeart/2018/2/layout/IconLabelDescriptionList"/>
    <dgm:cxn modelId="{C450EFD9-1209-47D1-814F-666BB7B108C6}" type="presParOf" srcId="{A243F8BC-5BAC-4036-866E-5CED56B68044}" destId="{2D1126C3-E6BA-4B4C-B856-554F5F9EE731}" srcOrd="0" destOrd="0" presId="urn:microsoft.com/office/officeart/2018/2/layout/IconLabelDescriptionList"/>
    <dgm:cxn modelId="{6F842236-4300-48D2-A705-9967C1C23B8B}" type="presParOf" srcId="{A243F8BC-5BAC-4036-866E-5CED56B68044}" destId="{7BC143A4-CA68-4BF2-9EA4-7E5A897E55D9}" srcOrd="1" destOrd="0" presId="urn:microsoft.com/office/officeart/2018/2/layout/IconLabelDescriptionList"/>
    <dgm:cxn modelId="{57DABBEB-B573-47A8-BC9E-91F06254F11A}" type="presParOf" srcId="{A243F8BC-5BAC-4036-866E-5CED56B68044}" destId="{E597C72F-62AC-4A97-91F6-F378851B2DD6}" srcOrd="2" destOrd="0" presId="urn:microsoft.com/office/officeart/2018/2/layout/IconLabelDescriptionList"/>
    <dgm:cxn modelId="{1A229E27-2AF0-4AAD-AB6A-8D8145CF991D}" type="presParOf" srcId="{A243F8BC-5BAC-4036-866E-5CED56B68044}" destId="{510EF4F0-E453-49F8-B9BD-132976258C80}" srcOrd="3" destOrd="0" presId="urn:microsoft.com/office/officeart/2018/2/layout/IconLabelDescriptionList"/>
    <dgm:cxn modelId="{080C1E4B-B932-4EC0-98CD-C79E1C3DCD53}" type="presParOf" srcId="{A243F8BC-5BAC-4036-866E-5CED56B68044}" destId="{F434245D-2A7A-489F-8090-F139460A52E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F4E3B-92D3-4838-8068-9719691A8A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pt-BR"/>
        </a:p>
      </dgm:t>
    </dgm:pt>
    <dgm:pt modelId="{C3BDE705-EEFC-4BAA-AA6C-9A59D0E89C1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Deuses e astrologia – politeístas tinham como deuses: Anu (deus do céu) Ishtar (deusa do amor) Shamash (deus do sol e da justiça</a:t>
          </a:r>
        </a:p>
      </dgm:t>
    </dgm:pt>
    <dgm:pt modelId="{5139549E-1C23-49DA-A893-E9E828DC82BB}" type="parTrans" cxnId="{22FEB738-26AB-4400-9455-4F289CB6488B}">
      <dgm:prSet/>
      <dgm:spPr/>
      <dgm:t>
        <a:bodyPr/>
        <a:lstStyle/>
        <a:p>
          <a:endParaRPr lang="pt-BR"/>
        </a:p>
      </dgm:t>
    </dgm:pt>
    <dgm:pt modelId="{12F23D1D-1D75-4A3D-BF24-E3EDC71BBBE8}" type="sibTrans" cxnId="{22FEB738-26AB-4400-9455-4F289CB6488B}">
      <dgm:prSet/>
      <dgm:spPr/>
      <dgm:t>
        <a:bodyPr/>
        <a:lstStyle/>
        <a:p>
          <a:endParaRPr lang="pt-BR"/>
        </a:p>
      </dgm:t>
    </dgm:pt>
    <dgm:pt modelId="{227E6EA4-6641-4AF8-ACFA-3D1FE20C55D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Arquitetura – templos e palácios</a:t>
          </a:r>
          <a:endParaRPr lang="pt-BR" dirty="0"/>
        </a:p>
      </dgm:t>
    </dgm:pt>
    <dgm:pt modelId="{69307B8F-4E2F-4F42-867C-10963971B02A}" type="parTrans" cxnId="{DEC23327-403E-4F3E-9746-577B688B7991}">
      <dgm:prSet/>
      <dgm:spPr/>
      <dgm:t>
        <a:bodyPr/>
        <a:lstStyle/>
        <a:p>
          <a:endParaRPr lang="pt-BR"/>
        </a:p>
      </dgm:t>
    </dgm:pt>
    <dgm:pt modelId="{8F14DB27-5C83-490A-87A0-092A306CAF91}" type="sibTrans" cxnId="{DEC23327-403E-4F3E-9746-577B688B7991}">
      <dgm:prSet/>
      <dgm:spPr/>
      <dgm:t>
        <a:bodyPr/>
        <a:lstStyle/>
        <a:p>
          <a:endParaRPr lang="pt-BR"/>
        </a:p>
      </dgm:t>
    </dgm:pt>
    <dgm:pt modelId="{01B3ABDF-6BC9-4956-8A92-CF372EA599B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Literatura – principal obra Epopéia de Gilgamesh registrado em escrita cuneiforme </a:t>
          </a:r>
          <a:endParaRPr lang="pt-BR" dirty="0"/>
        </a:p>
      </dgm:t>
    </dgm:pt>
    <dgm:pt modelId="{9517F455-32FD-4B06-8206-2EFA68BD0165}" type="parTrans" cxnId="{FE5958DA-8CBF-4C6C-BCA1-D704026C4983}">
      <dgm:prSet/>
      <dgm:spPr/>
      <dgm:t>
        <a:bodyPr/>
        <a:lstStyle/>
        <a:p>
          <a:endParaRPr lang="pt-BR"/>
        </a:p>
      </dgm:t>
    </dgm:pt>
    <dgm:pt modelId="{4EB246CE-EFC2-435F-9130-D1B07A201FC2}" type="sibTrans" cxnId="{FE5958DA-8CBF-4C6C-BCA1-D704026C4983}">
      <dgm:prSet/>
      <dgm:spPr/>
      <dgm:t>
        <a:bodyPr/>
        <a:lstStyle/>
        <a:p>
          <a:endParaRPr lang="pt-BR"/>
        </a:p>
      </dgm:t>
    </dgm:pt>
    <dgm:pt modelId="{45DE8AF0-C529-4439-9FAB-FD2BAC88CCE1}" type="pres">
      <dgm:prSet presAssocID="{6E1F4E3B-92D3-4838-8068-9719691A8ACE}" presName="root" presStyleCnt="0">
        <dgm:presLayoutVars>
          <dgm:dir/>
          <dgm:resizeHandles val="exact"/>
        </dgm:presLayoutVars>
      </dgm:prSet>
      <dgm:spPr/>
    </dgm:pt>
    <dgm:pt modelId="{A5B8D9FE-336A-43AE-9A92-4A08D8167B9A}" type="pres">
      <dgm:prSet presAssocID="{C3BDE705-EEFC-4BAA-AA6C-9A59D0E89C1B}" presName="compNode" presStyleCnt="0"/>
      <dgm:spPr/>
    </dgm:pt>
    <dgm:pt modelId="{660CCFC2-892C-45D4-9012-508141C9B147}" type="pres">
      <dgm:prSet presAssocID="{C3BDE705-EEFC-4BAA-AA6C-9A59D0E89C1B}" presName="bgRect" presStyleLbl="bgShp" presStyleIdx="0" presStyleCnt="3"/>
      <dgm:spPr/>
    </dgm:pt>
    <dgm:pt modelId="{7A49B0A3-6F7F-45DD-9835-0C0662139B27}" type="pres">
      <dgm:prSet presAssocID="{C3BDE705-EEFC-4BAA-AA6C-9A59D0E89C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8F3B2390-98FB-4AEF-802A-23D7D4C3A270}" type="pres">
      <dgm:prSet presAssocID="{C3BDE705-EEFC-4BAA-AA6C-9A59D0E89C1B}" presName="spaceRect" presStyleCnt="0"/>
      <dgm:spPr/>
    </dgm:pt>
    <dgm:pt modelId="{5BA21118-7075-4701-AE31-8EA7A1A2DBB3}" type="pres">
      <dgm:prSet presAssocID="{C3BDE705-EEFC-4BAA-AA6C-9A59D0E89C1B}" presName="parTx" presStyleLbl="revTx" presStyleIdx="0" presStyleCnt="3">
        <dgm:presLayoutVars>
          <dgm:chMax val="0"/>
          <dgm:chPref val="0"/>
        </dgm:presLayoutVars>
      </dgm:prSet>
      <dgm:spPr/>
    </dgm:pt>
    <dgm:pt modelId="{DF0AEEB4-38B5-4AB0-B23E-7F41141409A5}" type="pres">
      <dgm:prSet presAssocID="{12F23D1D-1D75-4A3D-BF24-E3EDC71BBBE8}" presName="sibTrans" presStyleCnt="0"/>
      <dgm:spPr/>
    </dgm:pt>
    <dgm:pt modelId="{7A46D51A-B4F4-438C-B70A-62ADCD591516}" type="pres">
      <dgm:prSet presAssocID="{227E6EA4-6641-4AF8-ACFA-3D1FE20C55D7}" presName="compNode" presStyleCnt="0"/>
      <dgm:spPr/>
    </dgm:pt>
    <dgm:pt modelId="{0F8DD20C-C65A-4D72-A6B2-91B69F0E59F9}" type="pres">
      <dgm:prSet presAssocID="{227E6EA4-6641-4AF8-ACFA-3D1FE20C55D7}" presName="bgRect" presStyleLbl="bgShp" presStyleIdx="1" presStyleCnt="3"/>
      <dgm:spPr/>
    </dgm:pt>
    <dgm:pt modelId="{39BDC98E-93CF-45E0-9FD9-909C8D9CA951}" type="pres">
      <dgm:prSet presAssocID="{227E6EA4-6641-4AF8-ACFA-3D1FE20C55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3CAA09B-368B-4712-B84C-6C38AA74C335}" type="pres">
      <dgm:prSet presAssocID="{227E6EA4-6641-4AF8-ACFA-3D1FE20C55D7}" presName="spaceRect" presStyleCnt="0"/>
      <dgm:spPr/>
    </dgm:pt>
    <dgm:pt modelId="{9BF448FB-1720-4E63-8AD1-245006A82A79}" type="pres">
      <dgm:prSet presAssocID="{227E6EA4-6641-4AF8-ACFA-3D1FE20C55D7}" presName="parTx" presStyleLbl="revTx" presStyleIdx="1" presStyleCnt="3">
        <dgm:presLayoutVars>
          <dgm:chMax val="0"/>
          <dgm:chPref val="0"/>
        </dgm:presLayoutVars>
      </dgm:prSet>
      <dgm:spPr/>
    </dgm:pt>
    <dgm:pt modelId="{B25947B9-2786-407E-864F-A138DDF15F69}" type="pres">
      <dgm:prSet presAssocID="{8F14DB27-5C83-490A-87A0-092A306CAF91}" presName="sibTrans" presStyleCnt="0"/>
      <dgm:spPr/>
    </dgm:pt>
    <dgm:pt modelId="{BCD78E9E-B540-45E2-A1B8-0B2D31B447A3}" type="pres">
      <dgm:prSet presAssocID="{01B3ABDF-6BC9-4956-8A92-CF372EA599BB}" presName="compNode" presStyleCnt="0"/>
      <dgm:spPr/>
    </dgm:pt>
    <dgm:pt modelId="{4B11EEC3-F05A-47B6-B4D7-1E63697DF917}" type="pres">
      <dgm:prSet presAssocID="{01B3ABDF-6BC9-4956-8A92-CF372EA599BB}" presName="bgRect" presStyleLbl="bgShp" presStyleIdx="2" presStyleCnt="3"/>
      <dgm:spPr/>
    </dgm:pt>
    <dgm:pt modelId="{B85F9A1B-3962-4D5A-B1F2-20BFC644D4ED}" type="pres">
      <dgm:prSet presAssocID="{01B3ABDF-6BC9-4956-8A92-CF372EA599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60DFE4A-05B1-4ADF-B328-18B9309E804D}" type="pres">
      <dgm:prSet presAssocID="{01B3ABDF-6BC9-4956-8A92-CF372EA599BB}" presName="spaceRect" presStyleCnt="0"/>
      <dgm:spPr/>
    </dgm:pt>
    <dgm:pt modelId="{CD2481DC-3578-4507-B965-92DB0E4C9646}" type="pres">
      <dgm:prSet presAssocID="{01B3ABDF-6BC9-4956-8A92-CF372EA599B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F4A707-C86E-49F9-BCFF-3A3A4F53266F}" type="presOf" srcId="{01B3ABDF-6BC9-4956-8A92-CF372EA599BB}" destId="{CD2481DC-3578-4507-B965-92DB0E4C9646}" srcOrd="0" destOrd="0" presId="urn:microsoft.com/office/officeart/2018/2/layout/IconVerticalSolidList"/>
    <dgm:cxn modelId="{DEC23327-403E-4F3E-9746-577B688B7991}" srcId="{6E1F4E3B-92D3-4838-8068-9719691A8ACE}" destId="{227E6EA4-6641-4AF8-ACFA-3D1FE20C55D7}" srcOrd="1" destOrd="0" parTransId="{69307B8F-4E2F-4F42-867C-10963971B02A}" sibTransId="{8F14DB27-5C83-490A-87A0-092A306CAF91}"/>
    <dgm:cxn modelId="{22FEB738-26AB-4400-9455-4F289CB6488B}" srcId="{6E1F4E3B-92D3-4838-8068-9719691A8ACE}" destId="{C3BDE705-EEFC-4BAA-AA6C-9A59D0E89C1B}" srcOrd="0" destOrd="0" parTransId="{5139549E-1C23-49DA-A893-E9E828DC82BB}" sibTransId="{12F23D1D-1D75-4A3D-BF24-E3EDC71BBBE8}"/>
    <dgm:cxn modelId="{0AA5C53C-1A88-4BC5-803D-6373B5CE50B3}" type="presOf" srcId="{227E6EA4-6641-4AF8-ACFA-3D1FE20C55D7}" destId="{9BF448FB-1720-4E63-8AD1-245006A82A79}" srcOrd="0" destOrd="0" presId="urn:microsoft.com/office/officeart/2018/2/layout/IconVerticalSolidList"/>
    <dgm:cxn modelId="{CDE47D9B-B450-4A2A-819B-1FE044CECEBF}" type="presOf" srcId="{6E1F4E3B-92D3-4838-8068-9719691A8ACE}" destId="{45DE8AF0-C529-4439-9FAB-FD2BAC88CCE1}" srcOrd="0" destOrd="0" presId="urn:microsoft.com/office/officeart/2018/2/layout/IconVerticalSolidList"/>
    <dgm:cxn modelId="{1173F2CF-6389-4B3B-8E5E-63CBA41476DF}" type="presOf" srcId="{C3BDE705-EEFC-4BAA-AA6C-9A59D0E89C1B}" destId="{5BA21118-7075-4701-AE31-8EA7A1A2DBB3}" srcOrd="0" destOrd="0" presId="urn:microsoft.com/office/officeart/2018/2/layout/IconVerticalSolidList"/>
    <dgm:cxn modelId="{FE5958DA-8CBF-4C6C-BCA1-D704026C4983}" srcId="{6E1F4E3B-92D3-4838-8068-9719691A8ACE}" destId="{01B3ABDF-6BC9-4956-8A92-CF372EA599BB}" srcOrd="2" destOrd="0" parTransId="{9517F455-32FD-4B06-8206-2EFA68BD0165}" sibTransId="{4EB246CE-EFC2-435F-9130-D1B07A201FC2}"/>
    <dgm:cxn modelId="{772FD299-9810-4619-8E36-BF3B79D4C63A}" type="presParOf" srcId="{45DE8AF0-C529-4439-9FAB-FD2BAC88CCE1}" destId="{A5B8D9FE-336A-43AE-9A92-4A08D8167B9A}" srcOrd="0" destOrd="0" presId="urn:microsoft.com/office/officeart/2018/2/layout/IconVerticalSolidList"/>
    <dgm:cxn modelId="{9C3E6E99-F56A-4380-8E4A-FF65BACF9111}" type="presParOf" srcId="{A5B8D9FE-336A-43AE-9A92-4A08D8167B9A}" destId="{660CCFC2-892C-45D4-9012-508141C9B147}" srcOrd="0" destOrd="0" presId="urn:microsoft.com/office/officeart/2018/2/layout/IconVerticalSolidList"/>
    <dgm:cxn modelId="{BBE5D604-4668-4BEE-ADFB-F44125C15D48}" type="presParOf" srcId="{A5B8D9FE-336A-43AE-9A92-4A08D8167B9A}" destId="{7A49B0A3-6F7F-45DD-9835-0C0662139B27}" srcOrd="1" destOrd="0" presId="urn:microsoft.com/office/officeart/2018/2/layout/IconVerticalSolidList"/>
    <dgm:cxn modelId="{088E2C96-66C9-4D0F-BBBE-079A264DE862}" type="presParOf" srcId="{A5B8D9FE-336A-43AE-9A92-4A08D8167B9A}" destId="{8F3B2390-98FB-4AEF-802A-23D7D4C3A270}" srcOrd="2" destOrd="0" presId="urn:microsoft.com/office/officeart/2018/2/layout/IconVerticalSolidList"/>
    <dgm:cxn modelId="{FDB5D93E-4F61-4B40-8B76-2A117AC84457}" type="presParOf" srcId="{A5B8D9FE-336A-43AE-9A92-4A08D8167B9A}" destId="{5BA21118-7075-4701-AE31-8EA7A1A2DBB3}" srcOrd="3" destOrd="0" presId="urn:microsoft.com/office/officeart/2018/2/layout/IconVerticalSolidList"/>
    <dgm:cxn modelId="{84A8B01D-1C5F-481E-9DAC-FB59DAF4E31F}" type="presParOf" srcId="{45DE8AF0-C529-4439-9FAB-FD2BAC88CCE1}" destId="{DF0AEEB4-38B5-4AB0-B23E-7F41141409A5}" srcOrd="1" destOrd="0" presId="urn:microsoft.com/office/officeart/2018/2/layout/IconVerticalSolidList"/>
    <dgm:cxn modelId="{24197E8C-B5D5-4D66-A3AB-417D0EF6A561}" type="presParOf" srcId="{45DE8AF0-C529-4439-9FAB-FD2BAC88CCE1}" destId="{7A46D51A-B4F4-438C-B70A-62ADCD591516}" srcOrd="2" destOrd="0" presId="urn:microsoft.com/office/officeart/2018/2/layout/IconVerticalSolidList"/>
    <dgm:cxn modelId="{83D7E192-8986-4D25-90F0-5AA3237329CB}" type="presParOf" srcId="{7A46D51A-B4F4-438C-B70A-62ADCD591516}" destId="{0F8DD20C-C65A-4D72-A6B2-91B69F0E59F9}" srcOrd="0" destOrd="0" presId="urn:microsoft.com/office/officeart/2018/2/layout/IconVerticalSolidList"/>
    <dgm:cxn modelId="{F2CDE01F-8D56-443A-840B-7E57ADEABB20}" type="presParOf" srcId="{7A46D51A-B4F4-438C-B70A-62ADCD591516}" destId="{39BDC98E-93CF-45E0-9FD9-909C8D9CA951}" srcOrd="1" destOrd="0" presId="urn:microsoft.com/office/officeart/2018/2/layout/IconVerticalSolidList"/>
    <dgm:cxn modelId="{96420876-D120-48C8-A242-CABD24AB6AE4}" type="presParOf" srcId="{7A46D51A-B4F4-438C-B70A-62ADCD591516}" destId="{63CAA09B-368B-4712-B84C-6C38AA74C335}" srcOrd="2" destOrd="0" presId="urn:microsoft.com/office/officeart/2018/2/layout/IconVerticalSolidList"/>
    <dgm:cxn modelId="{0B1CA2F4-8AF0-4BC3-A9C3-CA224F5FE6F9}" type="presParOf" srcId="{7A46D51A-B4F4-438C-B70A-62ADCD591516}" destId="{9BF448FB-1720-4E63-8AD1-245006A82A79}" srcOrd="3" destOrd="0" presId="urn:microsoft.com/office/officeart/2018/2/layout/IconVerticalSolidList"/>
    <dgm:cxn modelId="{77E3824C-318D-4FB9-9DA6-702DCDA0F84E}" type="presParOf" srcId="{45DE8AF0-C529-4439-9FAB-FD2BAC88CCE1}" destId="{B25947B9-2786-407E-864F-A138DDF15F69}" srcOrd="3" destOrd="0" presId="urn:microsoft.com/office/officeart/2018/2/layout/IconVerticalSolidList"/>
    <dgm:cxn modelId="{B0C30261-EFE9-416B-824B-BC5CE9D8CF55}" type="presParOf" srcId="{45DE8AF0-C529-4439-9FAB-FD2BAC88CCE1}" destId="{BCD78E9E-B540-45E2-A1B8-0B2D31B447A3}" srcOrd="4" destOrd="0" presId="urn:microsoft.com/office/officeart/2018/2/layout/IconVerticalSolidList"/>
    <dgm:cxn modelId="{0C4CF9B1-9A94-4B99-B6F1-56B0D1D7CF60}" type="presParOf" srcId="{BCD78E9E-B540-45E2-A1B8-0B2D31B447A3}" destId="{4B11EEC3-F05A-47B6-B4D7-1E63697DF917}" srcOrd="0" destOrd="0" presId="urn:microsoft.com/office/officeart/2018/2/layout/IconVerticalSolidList"/>
    <dgm:cxn modelId="{B50406E9-05BC-450A-A864-09B423555B16}" type="presParOf" srcId="{BCD78E9E-B540-45E2-A1B8-0B2D31B447A3}" destId="{B85F9A1B-3962-4D5A-B1F2-20BFC644D4ED}" srcOrd="1" destOrd="0" presId="urn:microsoft.com/office/officeart/2018/2/layout/IconVerticalSolidList"/>
    <dgm:cxn modelId="{8BF00DD1-6BDE-4994-BBF0-FB2BDDA01B89}" type="presParOf" srcId="{BCD78E9E-B540-45E2-A1B8-0B2D31B447A3}" destId="{B60DFE4A-05B1-4ADF-B328-18B9309E804D}" srcOrd="2" destOrd="0" presId="urn:microsoft.com/office/officeart/2018/2/layout/IconVerticalSolidList"/>
    <dgm:cxn modelId="{A9ECB740-5F27-4243-9C8A-BA4CA0E5B0C0}" type="presParOf" srcId="{BCD78E9E-B540-45E2-A1B8-0B2D31B447A3}" destId="{CD2481DC-3578-4507-B965-92DB0E4C96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32B9A-298A-4FE3-A4FC-4EBC932C8F6A}">
      <dsp:nvSpPr>
        <dsp:cNvPr id="0" name=""/>
        <dsp:cNvSpPr/>
      </dsp:nvSpPr>
      <dsp:spPr>
        <a:xfrm>
          <a:off x="0" y="41509"/>
          <a:ext cx="7543800" cy="7915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Classe dominante</a:t>
          </a:r>
        </a:p>
      </dsp:txBody>
      <dsp:txXfrm>
        <a:off x="38638" y="80147"/>
        <a:ext cx="7466524" cy="714229"/>
      </dsp:txXfrm>
    </dsp:sp>
    <dsp:sp modelId="{3BB78296-36FF-4FF3-AF61-E5D151469306}">
      <dsp:nvSpPr>
        <dsp:cNvPr id="0" name=""/>
        <dsp:cNvSpPr/>
      </dsp:nvSpPr>
      <dsp:spPr>
        <a:xfrm>
          <a:off x="0" y="833014"/>
          <a:ext cx="75438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600" kern="1200" dirty="0"/>
            <a:t>Governantes, sacerdotes, militares e comerciantes controlava a força econômica e política.</a:t>
          </a:r>
        </a:p>
      </dsp:txBody>
      <dsp:txXfrm>
        <a:off x="0" y="833014"/>
        <a:ext cx="7543800" cy="819720"/>
      </dsp:txXfrm>
    </dsp:sp>
    <dsp:sp modelId="{4ED6BF5F-EEFF-4713-906B-F7E329F0D893}">
      <dsp:nvSpPr>
        <dsp:cNvPr id="0" name=""/>
        <dsp:cNvSpPr/>
      </dsp:nvSpPr>
      <dsp:spPr>
        <a:xfrm>
          <a:off x="0" y="1652735"/>
          <a:ext cx="7543800" cy="7915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Classe dominada</a:t>
          </a:r>
        </a:p>
      </dsp:txBody>
      <dsp:txXfrm>
        <a:off x="38638" y="1691373"/>
        <a:ext cx="7466524" cy="714229"/>
      </dsp:txXfrm>
    </dsp:sp>
    <dsp:sp modelId="{6D1CD885-AC61-4756-A041-6CD939D12BA3}">
      <dsp:nvSpPr>
        <dsp:cNvPr id="0" name=""/>
        <dsp:cNvSpPr/>
      </dsp:nvSpPr>
      <dsp:spPr>
        <a:xfrm>
          <a:off x="0" y="2444239"/>
          <a:ext cx="7543800" cy="15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600" kern="1200"/>
            <a:t>Camponeses, pequenos artesãos e escravos geralmente prisioneiros de guerra produzia alimentos para o próprio consumo entregava o excedente ao dominante.</a:t>
          </a:r>
        </a:p>
      </dsp:txBody>
      <dsp:txXfrm>
        <a:off x="0" y="2444239"/>
        <a:ext cx="7543800" cy="1536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DA6CC-D1A7-4F9D-B8F5-706B55815F22}">
      <dsp:nvSpPr>
        <dsp:cNvPr id="0" name=""/>
        <dsp:cNvSpPr/>
      </dsp:nvSpPr>
      <dsp:spPr>
        <a:xfrm>
          <a:off x="5505" y="183349"/>
          <a:ext cx="787007" cy="787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ED3B9-D4D5-4528-92F4-A70FC5E6E24C}">
      <dsp:nvSpPr>
        <dsp:cNvPr id="0" name=""/>
        <dsp:cNvSpPr/>
      </dsp:nvSpPr>
      <dsp:spPr>
        <a:xfrm>
          <a:off x="5505" y="1117390"/>
          <a:ext cx="2248593" cy="33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100" kern="1200"/>
            <a:t>Agricultura</a:t>
          </a:r>
        </a:p>
      </dsp:txBody>
      <dsp:txXfrm>
        <a:off x="5505" y="1117390"/>
        <a:ext cx="2248593" cy="337289"/>
      </dsp:txXfrm>
    </dsp:sp>
    <dsp:sp modelId="{D8F327B5-BB3A-48D7-809B-6C9A8B8CED53}">
      <dsp:nvSpPr>
        <dsp:cNvPr id="0" name=""/>
        <dsp:cNvSpPr/>
      </dsp:nvSpPr>
      <dsp:spPr>
        <a:xfrm>
          <a:off x="5505" y="1523067"/>
          <a:ext cx="2248593" cy="20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Cevada, trigo e tâmara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Desenvolvimento graças aos rios tigre e Eufrates</a:t>
          </a:r>
        </a:p>
      </dsp:txBody>
      <dsp:txXfrm>
        <a:off x="5505" y="1523067"/>
        <a:ext cx="2248593" cy="2079662"/>
      </dsp:txXfrm>
    </dsp:sp>
    <dsp:sp modelId="{552BBB24-3F71-4091-B46A-2EBF54F0E363}">
      <dsp:nvSpPr>
        <dsp:cNvPr id="0" name=""/>
        <dsp:cNvSpPr/>
      </dsp:nvSpPr>
      <dsp:spPr>
        <a:xfrm>
          <a:off x="2647603" y="183349"/>
          <a:ext cx="787007" cy="787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5FCCE-1B46-4F0B-82C7-0C87E56DD168}">
      <dsp:nvSpPr>
        <dsp:cNvPr id="0" name=""/>
        <dsp:cNvSpPr/>
      </dsp:nvSpPr>
      <dsp:spPr>
        <a:xfrm>
          <a:off x="2647603" y="1117390"/>
          <a:ext cx="2248593" cy="33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100" kern="1200"/>
            <a:t>Pecuária</a:t>
          </a:r>
        </a:p>
      </dsp:txBody>
      <dsp:txXfrm>
        <a:off x="2647603" y="1117390"/>
        <a:ext cx="2248593" cy="337289"/>
      </dsp:txXfrm>
    </dsp:sp>
    <dsp:sp modelId="{8314BEBB-A2EC-4301-BFC3-67A62F5FD057}">
      <dsp:nvSpPr>
        <dsp:cNvPr id="0" name=""/>
        <dsp:cNvSpPr/>
      </dsp:nvSpPr>
      <dsp:spPr>
        <a:xfrm>
          <a:off x="2647603" y="1523067"/>
          <a:ext cx="2248593" cy="20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Gado para puxar carros e arados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Bovino fornecia carne e leite, criação de asnos usados no transporte terrestre.</a:t>
          </a:r>
        </a:p>
      </dsp:txBody>
      <dsp:txXfrm>
        <a:off x="2647603" y="1523067"/>
        <a:ext cx="2248593" cy="2079662"/>
      </dsp:txXfrm>
    </dsp:sp>
    <dsp:sp modelId="{2D1126C3-E6BA-4B4C-B856-554F5F9EE731}">
      <dsp:nvSpPr>
        <dsp:cNvPr id="0" name=""/>
        <dsp:cNvSpPr/>
      </dsp:nvSpPr>
      <dsp:spPr>
        <a:xfrm>
          <a:off x="5289700" y="183349"/>
          <a:ext cx="787007" cy="787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7C72F-62AC-4A97-91F6-F378851B2DD6}">
      <dsp:nvSpPr>
        <dsp:cNvPr id="0" name=""/>
        <dsp:cNvSpPr/>
      </dsp:nvSpPr>
      <dsp:spPr>
        <a:xfrm>
          <a:off x="5289700" y="1117390"/>
          <a:ext cx="2248593" cy="33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100" kern="1200"/>
            <a:t>Atividades urbanas</a:t>
          </a:r>
        </a:p>
      </dsp:txBody>
      <dsp:txXfrm>
        <a:off x="5289700" y="1117390"/>
        <a:ext cx="2248593" cy="337289"/>
      </dsp:txXfrm>
    </dsp:sp>
    <dsp:sp modelId="{F434245D-2A7A-489F-8090-F139460A52EF}">
      <dsp:nvSpPr>
        <dsp:cNvPr id="0" name=""/>
        <dsp:cNvSpPr/>
      </dsp:nvSpPr>
      <dsp:spPr>
        <a:xfrm>
          <a:off x="5289700" y="1523067"/>
          <a:ext cx="2248593" cy="20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Oficinas de artesãos (alfaiates e tecelões) comerciantes trocavam produtos matéria prima (madeira, cobre, estanho e prata)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Ate o século VI a.C não havia moeda.</a:t>
          </a:r>
        </a:p>
      </dsp:txBody>
      <dsp:txXfrm>
        <a:off x="5289700" y="1523067"/>
        <a:ext cx="2248593" cy="2079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CCFC2-892C-45D4-9012-508141C9B147}">
      <dsp:nvSpPr>
        <dsp:cNvPr id="0" name=""/>
        <dsp:cNvSpPr/>
      </dsp:nvSpPr>
      <dsp:spPr>
        <a:xfrm>
          <a:off x="0" y="689"/>
          <a:ext cx="5098256" cy="1613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9B0A3-6F7F-45DD-9835-0C0662139B27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21118-7075-4701-AE31-8EA7A1A2DBB3}">
      <dsp:nvSpPr>
        <dsp:cNvPr id="0" name=""/>
        <dsp:cNvSpPr/>
      </dsp:nvSpPr>
      <dsp:spPr>
        <a:xfrm>
          <a:off x="1864015" y="689"/>
          <a:ext cx="3234240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Deuses e astrologia – politeístas tinham como deuses: Anu (deus do céu) Ishtar (deusa do amor) Shamash (deus do sol e da justiça</a:t>
          </a:r>
        </a:p>
      </dsp:txBody>
      <dsp:txXfrm>
        <a:off x="1864015" y="689"/>
        <a:ext cx="3234240" cy="1613866"/>
      </dsp:txXfrm>
    </dsp:sp>
    <dsp:sp modelId="{0F8DD20C-C65A-4D72-A6B2-91B69F0E59F9}">
      <dsp:nvSpPr>
        <dsp:cNvPr id="0" name=""/>
        <dsp:cNvSpPr/>
      </dsp:nvSpPr>
      <dsp:spPr>
        <a:xfrm>
          <a:off x="0" y="2018022"/>
          <a:ext cx="5098256" cy="1613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DC98E-93CF-45E0-9FD9-909C8D9CA951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448FB-1720-4E63-8AD1-245006A82A79}">
      <dsp:nvSpPr>
        <dsp:cNvPr id="0" name=""/>
        <dsp:cNvSpPr/>
      </dsp:nvSpPr>
      <dsp:spPr>
        <a:xfrm>
          <a:off x="1864015" y="2018022"/>
          <a:ext cx="3234240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Arquitetura – templos e palácios</a:t>
          </a:r>
          <a:endParaRPr lang="pt-BR" sz="1600" kern="1200" dirty="0"/>
        </a:p>
      </dsp:txBody>
      <dsp:txXfrm>
        <a:off x="1864015" y="2018022"/>
        <a:ext cx="3234240" cy="1613866"/>
      </dsp:txXfrm>
    </dsp:sp>
    <dsp:sp modelId="{4B11EEC3-F05A-47B6-B4D7-1E63697DF917}">
      <dsp:nvSpPr>
        <dsp:cNvPr id="0" name=""/>
        <dsp:cNvSpPr/>
      </dsp:nvSpPr>
      <dsp:spPr>
        <a:xfrm>
          <a:off x="0" y="4035355"/>
          <a:ext cx="5098256" cy="161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F9A1B-3962-4D5A-B1F2-20BFC644D4ED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481DC-3578-4507-B965-92DB0E4C9646}">
      <dsp:nvSpPr>
        <dsp:cNvPr id="0" name=""/>
        <dsp:cNvSpPr/>
      </dsp:nvSpPr>
      <dsp:spPr>
        <a:xfrm>
          <a:off x="1864015" y="4035355"/>
          <a:ext cx="3234240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Literatura – principal obra Epopéia de Gilgamesh registrado em escrita cuneiforme </a:t>
          </a:r>
          <a:endParaRPr lang="pt-BR" sz="1600" kern="1200" dirty="0"/>
        </a:p>
      </dsp:txBody>
      <dsp:txXfrm>
        <a:off x="1864015" y="4035355"/>
        <a:ext cx="3234240" cy="161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37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69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3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49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99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31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65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57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65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EA647A-A2F1-49AF-9F5B-81CC3766956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AC0E91-B14F-4917-A8B1-875C947D3CD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pesquisa.com/mesopotami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Agricultura" TargetMode="External"/><Relationship Id="rId3" Type="http://schemas.openxmlformats.org/officeDocument/2006/relationships/hyperlink" Target="http://pt.wikipedia.org/wiki/Estado" TargetMode="External"/><Relationship Id="rId7" Type="http://schemas.openxmlformats.org/officeDocument/2006/relationships/hyperlink" Target="http://pt.wikipedia.org/wiki/Egito" TargetMode="External"/><Relationship Id="rId2" Type="http://schemas.openxmlformats.org/officeDocument/2006/relationships/hyperlink" Target="http://pt.wikipedia.org/wiki/Modo_de_produ%C3%A7%C3%A3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China" TargetMode="External"/><Relationship Id="rId11" Type="http://schemas.openxmlformats.org/officeDocument/2006/relationships/hyperlink" Target="http://pt.wikipedia.org/wiki/Trabalho_compuls%C3%B3rio" TargetMode="External"/><Relationship Id="rId5" Type="http://schemas.openxmlformats.org/officeDocument/2006/relationships/hyperlink" Target="http://pt.wikipedia.org/wiki/%C3%8Dndia" TargetMode="External"/><Relationship Id="rId10" Type="http://schemas.openxmlformats.org/officeDocument/2006/relationships/hyperlink" Target="http://pt.wikipedia.org/wiki/Trabalho" TargetMode="External"/><Relationship Id="rId4" Type="http://schemas.openxmlformats.org/officeDocument/2006/relationships/hyperlink" Target="http://pt.wikipedia.org/wiki/%C3%81sia_Oriental" TargetMode="External"/><Relationship Id="rId9" Type="http://schemas.openxmlformats.org/officeDocument/2006/relationships/hyperlink" Target="http://pt.wikipedia.org/wiki/Campon%C3%AA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8458200" cy="12223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pt-BR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MESOPOTÂMIA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Profº</a:t>
            </a:r>
            <a:r>
              <a:rPr lang="pt-BR" dirty="0">
                <a:solidFill>
                  <a:schemeClr val="bg1"/>
                </a:solidFill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O Código de Hamurabi</a:t>
            </a:r>
          </a:p>
        </p:txBody>
      </p:sp>
      <p:pic>
        <p:nvPicPr>
          <p:cNvPr id="34818" name="Picture 2" descr="http://www.brasilescola.com/upload/e/Codigo%20de%20Hamurabi%20-%20BRESCOLA.jpg"/>
          <p:cNvPicPr>
            <a:picLocks noChangeAspect="1" noChangeArrowheads="1"/>
          </p:cNvPicPr>
          <p:nvPr/>
        </p:nvPicPr>
        <p:blipFill rotWithShape="1">
          <a:blip r:embed="rId2" cstate="print"/>
          <a:srcRect l="26080" r="36460" b="-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O Código de Hamurabi é um conjunto de leis criadas na </a:t>
            </a:r>
            <a:r>
              <a:rPr lang="pt-BR" dirty="0">
                <a:hlinkClick r:id="rId3"/>
              </a:rPr>
              <a:t>Mesopotâmia</a:t>
            </a:r>
            <a:r>
              <a:rPr lang="pt-BR" dirty="0"/>
              <a:t>, por volta do século XVIII </a:t>
            </a:r>
            <a:r>
              <a:rPr lang="pt-BR" dirty="0" err="1"/>
              <a:t>a.C</a:t>
            </a:r>
            <a:r>
              <a:rPr lang="pt-BR" dirty="0"/>
              <a:t>, pelo rei Hamurabi da primeira dinastia babilônica. O código é baseado na lei de talião, “olho por olho, dente por dente”.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6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b="1"/>
              <a:t>Leis e objetivos do código</a:t>
            </a:r>
            <a:endParaRPr lang="pt-BR" dirty="0"/>
          </a:p>
        </p:txBody>
      </p:sp>
      <p:pic>
        <p:nvPicPr>
          <p:cNvPr id="33794" name="Picture 2" descr="http://www.ebanataw.com.br/roberto/pericias/codigohamurabi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849" y="645106"/>
            <a:ext cx="3935810" cy="5247747"/>
          </a:xfrm>
          <a:prstGeom prst="rect">
            <a:avLst/>
          </a:prstGeom>
          <a:noFill/>
        </p:spPr>
      </p:pic>
      <p:cxnSp>
        <p:nvCxnSpPr>
          <p:cNvPr id="33797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100"/>
              <a:t>As 281 leis foram talhadas numa rocha de </a:t>
            </a:r>
            <a:r>
              <a:rPr lang="pt-BR" sz="1100" err="1"/>
              <a:t>diorito</a:t>
            </a:r>
            <a:r>
              <a:rPr lang="pt-BR" sz="1100"/>
              <a:t> de cor escura. Escrita em caracteres cuneiformes, as leis dispõem sobre regras e punições para eventos da vida cotidiana. Tinha como objetivo principal unificar o reino através de um código de leis comuns. Para isso, </a:t>
            </a:r>
            <a:r>
              <a:rPr lang="pt-BR" sz="1100" err="1"/>
              <a:t>Hamurabi</a:t>
            </a:r>
            <a:r>
              <a:rPr lang="pt-BR" sz="1100"/>
              <a:t> mandou espalhar cópias deste código em várias regiões do reino.</a:t>
            </a:r>
          </a:p>
          <a:p>
            <a:endParaRPr lang="pt-BR" sz="1100"/>
          </a:p>
          <a:p>
            <a:r>
              <a:rPr lang="pt-BR" sz="1100"/>
              <a:t>As leis apresentam punições para o não cumprimento das regras estabelecidas em várias áreas como, por exemplo, relações familiares, comércio, construção civil, agricultura, pecuária, etc. As punições ocorriam de acordo com a posição que a pessoa criminosa ocupava na hierarquia social.</a:t>
            </a:r>
            <a:br>
              <a:rPr lang="pt-BR" sz="1100"/>
            </a:br>
            <a:br>
              <a:rPr lang="pt-BR" sz="1100"/>
            </a:br>
            <a:r>
              <a:rPr lang="pt-BR" sz="1100"/>
              <a:t>O código é baseado na antiga Lei de talião, “olho por olho, dente por dente”. Logo, para cada ato fora da lei haveria uma punição, que acreditavam ser proporcional ao crime cometido. A pena de morte é a punição mais comum nas leis do código. Não havia a possibilidade de desculpas ou de desconhecimento das leis.</a:t>
            </a:r>
          </a:p>
        </p:txBody>
      </p:sp>
      <p:sp>
        <p:nvSpPr>
          <p:cNvPr id="33798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8" y="0"/>
            <a:ext cx="34930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5872" y="1111753"/>
            <a:ext cx="2790265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pt-BR" sz="2800" b="1">
                <a:solidFill>
                  <a:srgbClr val="FFFFFF"/>
                </a:solidFill>
              </a:rPr>
              <a:t>Algumas leis do Código de Hamurabi:</a:t>
            </a:r>
            <a:endParaRPr lang="pt-BR" sz="2800">
              <a:solidFill>
                <a:srgbClr val="FFFFFF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7654" y="1111753"/>
            <a:ext cx="3793047" cy="4628275"/>
          </a:xfrm>
        </p:spPr>
        <p:txBody>
          <a:bodyPr anchor="ctr">
            <a:normAutofit/>
          </a:bodyPr>
          <a:lstStyle/>
          <a:p>
            <a:b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  <a:t>- Se alguém enganar a outrem, difamando esta pessoa, e este outrem não puder provar, então aquele que enganou deverá ser condenado à morte.</a:t>
            </a:r>
            <a:b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  <a:t>- Se uma pessoa roubar a propriedade de um templo ou corte, ele será condenado à morte e também aquele que receber o produto do roubo deverá ser igualmente condenado à morte.</a:t>
            </a:r>
            <a:b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  <a:t>- Se uma pessoa roubar o filho menor de outra, o ladrão deverá ser condenado à morte.</a:t>
            </a:r>
            <a:b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  <a:t>- Se uma pessoa arrombar uma casa, deverá ser condenado à morte na parte da frente do local do arrombamento e ser enterrado.</a:t>
            </a:r>
            <a:b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  <a:t>- Se uma pessoa deixar entrar água, e esta alagar as plantações do vizinho, ele deverá pagar 10 gur de cereais por cada 10 gan de terra.</a:t>
            </a:r>
            <a:b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  <a:t>- Se um homem tomar uma mulher como esposa, mas não tiver relações com ela, esta mulher não será considerada esposa deste homem.</a:t>
            </a:r>
            <a:b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300">
                <a:solidFill>
                  <a:schemeClr val="tx1">
                    <a:lumMod val="85000"/>
                    <a:lumOff val="15000"/>
                  </a:schemeClr>
                </a:solidFill>
              </a:rPr>
              <a:t>- Se um homem adotar uma criança e der seu nome a ela como filho, criando-o, este filho quando crescer não poderá ser reclamado por outra pessoa.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Assírios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584" r="11019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Povo de forte espírito guerreiro</a:t>
            </a:r>
            <a:endParaRPr lang="pt-BR"/>
          </a:p>
          <a:p>
            <a:r>
              <a:rPr lang="pt-BR"/>
              <a:t>Os assírios organizaram um dos primeiros exércitos permanentes do mundo.</a:t>
            </a:r>
          </a:p>
          <a:p>
            <a:r>
              <a:rPr lang="pt-BR" dirty="0"/>
              <a:t>Um exercito bem equipado</a:t>
            </a:r>
            <a:endParaRPr lang="pt-BR"/>
          </a:p>
          <a:p>
            <a:r>
              <a:rPr lang="pt-BR" dirty="0"/>
              <a:t>Com guerreiros cruéis</a:t>
            </a:r>
            <a:endParaRPr lang="pt-BR"/>
          </a:p>
          <a:p>
            <a:r>
              <a:rPr lang="pt-BR"/>
              <a:t>Em 612 a.C os caldeus aliados aos Medos destruíram as principais cidades assírias.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Caldeus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425" r="19175" b="-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Babilônia – Independente</a:t>
            </a:r>
          </a:p>
          <a:p>
            <a:r>
              <a:rPr lang="pt-BR" dirty="0"/>
              <a:t>Dominada pelos Caldeus conhecidos como neobabilônicos.</a:t>
            </a:r>
            <a:endParaRPr lang="pt-BR"/>
          </a:p>
          <a:p>
            <a:r>
              <a:rPr lang="pt-BR" dirty="0"/>
              <a:t>Reconstruíram a cidade</a:t>
            </a:r>
            <a:endParaRPr lang="pt-BR"/>
          </a:p>
          <a:p>
            <a:r>
              <a:rPr lang="pt-BR"/>
              <a:t>Nabucodonosor </a:t>
            </a:r>
            <a:r>
              <a:rPr lang="pt-BR" dirty="0"/>
              <a:t>– construiu jardins suspensos e a torre de Babel.</a:t>
            </a:r>
            <a:endParaRPr lang="pt-BR"/>
          </a:p>
          <a:p>
            <a:r>
              <a:rPr lang="pt-BR"/>
              <a:t>Tomou Jerusalém </a:t>
            </a:r>
            <a:r>
              <a:rPr lang="pt-BR" dirty="0"/>
              <a:t>em 586 a.C – escravizou os hebreus – cativeiro da Babilônia.</a:t>
            </a:r>
            <a:endParaRPr lang="pt-BR"/>
          </a:p>
          <a:p>
            <a:r>
              <a:rPr lang="pt-BR" dirty="0"/>
              <a:t>539 a.C – Os persas conquistaram a Babilônia.</a:t>
            </a:r>
            <a:endParaRPr lang="pt-B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0E9A622-9996-4927-BBCD-AEE2687B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DE3FC3-BAC1-4105-9620-4FB64EDC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4427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9514A1F1-37C5-4BDE-A45F-C7C06F3E2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8" y="2653800"/>
            <a:ext cx="2801625" cy="3335519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Torre de Babel</a:t>
            </a:r>
          </a:p>
          <a:p>
            <a:r>
              <a:rPr lang="en-US" sz="1300" dirty="0">
                <a:solidFill>
                  <a:srgbClr val="FFFFFF"/>
                </a:solidFill>
              </a:rPr>
              <a:t>Jardins </a:t>
            </a:r>
            <a:r>
              <a:rPr lang="en-US" sz="1300" dirty="0" err="1">
                <a:solidFill>
                  <a:srgbClr val="FFFFFF"/>
                </a:solidFill>
              </a:rPr>
              <a:t>Suspensos</a:t>
            </a:r>
            <a:r>
              <a:rPr lang="en-US" sz="1300" dirty="0">
                <a:solidFill>
                  <a:srgbClr val="FFFFFF"/>
                </a:solidFill>
              </a:rPr>
              <a:t> da Babylonia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EF02B21-6D04-4A6A-B03E-CF7642D5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300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0114" r="19078" b="-2"/>
          <a:stretch/>
        </p:blipFill>
        <p:spPr bwMode="auto">
          <a:xfrm>
            <a:off x="3609120" y="-2655"/>
            <a:ext cx="2704983" cy="3358597"/>
          </a:xfrm>
          <a:prstGeom prst="rect">
            <a:avLst/>
          </a:prstGeom>
          <a:noFill/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7E39010-823C-439A-B438-FEEDF549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209" y="0"/>
            <a:ext cx="2707526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6299" r="3" b="17982"/>
          <a:stretch/>
        </p:blipFill>
        <p:spPr bwMode="auto">
          <a:xfrm>
            <a:off x="3609120" y="3504904"/>
            <a:ext cx="5530616" cy="335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sociedade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210312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Economia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332855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cultura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02414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5832" y="639097"/>
            <a:ext cx="25514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300">
                <a:solidFill>
                  <a:schemeClr val="tx1">
                    <a:lumMod val="85000"/>
                    <a:lumOff val="15000"/>
                  </a:schemeClr>
                </a:solidFill>
              </a:rPr>
              <a:t>zigurates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5499" y="1696153"/>
            <a:ext cx="5184163" cy="2942012"/>
          </a:xfrm>
          <a:prstGeom prst="rect">
            <a:avLst/>
          </a:prstGeom>
          <a:noFill/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Mesopotâmia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097" r="17603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Terras entre rios</a:t>
            </a:r>
          </a:p>
          <a:p>
            <a:r>
              <a:rPr lang="pt-BR" dirty="0"/>
              <a:t>Oriente Médio </a:t>
            </a:r>
            <a:endParaRPr lang="pt-BR"/>
          </a:p>
          <a:p>
            <a:r>
              <a:rPr lang="pt-BR"/>
              <a:t>Rios Tigres e Eufrates Deságuam no Golfo pérsico</a:t>
            </a:r>
          </a:p>
          <a:p>
            <a:r>
              <a:rPr lang="pt-BR" dirty="0"/>
              <a:t>Primeiras cidades – </a:t>
            </a:r>
            <a:r>
              <a:rPr lang="pt-BR"/>
              <a:t>Surgimento do Estado</a:t>
            </a:r>
          </a:p>
          <a:p>
            <a:r>
              <a:rPr lang="pt-BR" dirty="0"/>
              <a:t>Estado – </a:t>
            </a:r>
            <a:r>
              <a:rPr lang="pt-BR"/>
              <a:t>Provedor das Atividades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9628DDF-65BF-4C8D-9FE0-D02158378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116EFE6-AA29-4179-8372-BCE2CA97B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BDD6CA-80C0-4861-B6B6-E3B928D6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A7CE97B-56DB-468B-A006-749601440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71093C2-1867-442A-857B-E469565FB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aixaDeTexto 6"/>
          <p:cNvSpPr txBox="1"/>
          <p:nvPr/>
        </p:nvSpPr>
        <p:spPr>
          <a:xfrm>
            <a:off x="798897" y="5120640"/>
            <a:ext cx="75438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Anu  -  Ishtar - shamash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1017"/>
          <a:stretch/>
        </p:blipFill>
        <p:spPr bwMode="auto">
          <a:xfrm>
            <a:off x="20" y="10"/>
            <a:ext cx="2966005" cy="4744794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r="18983" b="4"/>
          <a:stretch/>
        </p:blipFill>
        <p:spPr bwMode="auto">
          <a:xfrm>
            <a:off x="3086676" y="-509"/>
            <a:ext cx="2967181" cy="47562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9426" r="15784" b="-4"/>
          <a:stretch/>
        </p:blipFill>
        <p:spPr bwMode="auto">
          <a:xfrm>
            <a:off x="6175663" y="1965"/>
            <a:ext cx="2968337" cy="4747788"/>
          </a:xfrm>
          <a:prstGeom prst="rect">
            <a:avLst/>
          </a:prstGeom>
          <a:noFill/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BB16461-D3DF-4836-B20B-4E94CAD20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600"/>
              <a:t>1 – Explique o que é modo de produção asiático.</a:t>
            </a:r>
          </a:p>
          <a:p>
            <a:r>
              <a:rPr lang="pt-BR" sz="1600"/>
              <a:t>2 – Responda A- como era a organização do poder nas cidades sumerianas?</a:t>
            </a:r>
          </a:p>
          <a:p>
            <a:r>
              <a:rPr lang="pt-BR" sz="1600"/>
              <a:t>B – Quais as principais realizações culturais dos sumerianos?</a:t>
            </a:r>
          </a:p>
          <a:p>
            <a:r>
              <a:rPr lang="pt-BR" sz="1600"/>
              <a:t>3 – Explique como se formou o primeiro império mesopotâmico sob o domínio dos acádios.</a:t>
            </a:r>
          </a:p>
          <a:p>
            <a:r>
              <a:rPr lang="pt-BR" sz="1600"/>
              <a:t>4 – Elabore um breve texto sobre o povo assírio, mencionando:</a:t>
            </a:r>
          </a:p>
          <a:p>
            <a:r>
              <a:rPr lang="pt-BR" sz="1600"/>
              <a:t>A – O militarismo e a violência</a:t>
            </a:r>
          </a:p>
          <a:p>
            <a:r>
              <a:rPr lang="pt-BR" sz="1600"/>
              <a:t>B – A derrota para os povos babilônicos (caldeus)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dirty="0"/>
              <a:t>1 – quais os grupos sociais da Mesopotâmia?</a:t>
            </a:r>
            <a:endParaRPr lang="pt-BR"/>
          </a:p>
          <a:p>
            <a:r>
              <a:rPr lang="pt-BR" dirty="0"/>
              <a:t>2 – Como era  a religião dos povos mesopotâmicos?</a:t>
            </a:r>
            <a:endParaRPr lang="pt-BR"/>
          </a:p>
          <a:p>
            <a:r>
              <a:rPr lang="pt-BR" dirty="0"/>
              <a:t>3 – O que era os </a:t>
            </a:r>
            <a:r>
              <a:rPr lang="pt-BR" dirty="0" err="1"/>
              <a:t>zigurates</a:t>
            </a:r>
            <a:r>
              <a:rPr lang="pt-BR" dirty="0"/>
              <a:t>?</a:t>
            </a:r>
            <a:endParaRPr lang="pt-BR"/>
          </a:p>
          <a:p>
            <a:r>
              <a:rPr lang="pt-BR" dirty="0"/>
              <a:t>4 – Faça uma dissertação </a:t>
            </a:r>
            <a:endParaRPr lang="pt-BR"/>
          </a:p>
          <a:p>
            <a:r>
              <a:rPr lang="pt-BR" dirty="0"/>
              <a:t>(aproximadamente 15 linhas)?</a:t>
            </a:r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De Olho Na Universidade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sz="1400" b="1"/>
              <a:t>1- ( UFRS) – O atual Iraque abrigou territorialmente a maior parte da Antiga Mesopotâmia ( terra entre rios), berço de ricas civilizações. Entre essa civilizações encontram-se os sumérios, os quais se caracterizavam por:</a:t>
            </a:r>
          </a:p>
          <a:p>
            <a:endParaRPr lang="pt-BR" sz="1400" b="1"/>
          </a:p>
          <a:p>
            <a:r>
              <a:rPr lang="pt-BR" sz="1400" b="1"/>
              <a:t>A – Apresentar uma comunidade constituída por clãs familiares independentes, onde a administração política descentralizada era exercida  pelos patriarcas das aldeias.</a:t>
            </a:r>
          </a:p>
          <a:p>
            <a:r>
              <a:rPr lang="pt-BR" sz="1400" b="1"/>
              <a:t>B – Constituir um império duradouro e unificado, imune, graças a suas defesas naturais e seus grandes exércitos, aos perigos inerentes às migrações de sociedade nômades.</a:t>
            </a:r>
          </a:p>
          <a:p>
            <a:r>
              <a:rPr lang="pt-BR" sz="1400" b="1"/>
              <a:t>C – representar uma sociedade liderada pela oligarquia mercantil e pelos proprietários de navios, cujo poder e riqueza advinham sobretudo do comércio e do domínio dos mares do Oriente médio.</a:t>
            </a:r>
          </a:p>
          <a:p>
            <a:r>
              <a:rPr lang="pt-BR" sz="1400" b="1"/>
              <a:t>D – provocar uma ruptura embrionária entre a dimensão divina e dimensão humana da figura real, dando que o “</a:t>
            </a:r>
            <a:r>
              <a:rPr lang="pt-BR" sz="1400" b="1" err="1"/>
              <a:t>Patesi</a:t>
            </a:r>
            <a:r>
              <a:rPr lang="pt-BR" sz="1400" b="1"/>
              <a:t>” não era o seu próprio deus, como no Egito, mas apenas seu representante.</a:t>
            </a:r>
          </a:p>
          <a:p>
            <a:r>
              <a:rPr lang="pt-BR" sz="1400" b="1"/>
              <a:t>E – formar um povo economicamente autossuficiente, que não praticava relações comerciais com o exterior.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08" y="905933"/>
            <a:ext cx="5584186" cy="5039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80506ED4-32CD-43AB-B344-A53FEC3B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C990AAD3-E6EC-436A-BA4C-86970DE3D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40263F3F-9FBA-4127-9F92-F86F77A17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http://www.portalsaofrancisco.com.br/alfa/codigo-de-hamurabi/imagens/codigo-de-hamurabi.jpg"/>
          <p:cNvPicPr>
            <a:picLocks noChangeAspect="1" noChangeArrowheads="1"/>
          </p:cNvPicPr>
          <p:nvPr/>
        </p:nvPicPr>
        <p:blipFill rotWithShape="1">
          <a:blip r:embed="rId2" cstate="print"/>
          <a:srcRect l="18200" r="3371" b="-1"/>
          <a:stretch/>
        </p:blipFill>
        <p:spPr bwMode="auto">
          <a:xfrm>
            <a:off x="20" y="10"/>
            <a:ext cx="5650970" cy="6340632"/>
          </a:xfrm>
          <a:prstGeom prst="rect">
            <a:avLst/>
          </a:prstGeom>
          <a:noFill/>
        </p:spPr>
      </p:pic>
      <p:pic>
        <p:nvPicPr>
          <p:cNvPr id="1026" name="Picture 2" descr="http://www1.folha.uol.com.br/folha/mundo/images/20030402-mapa_do_iraque.gif"/>
          <p:cNvPicPr>
            <a:picLocks noChangeAspect="1" noChangeArrowheads="1"/>
          </p:cNvPicPr>
          <p:nvPr/>
        </p:nvPicPr>
        <p:blipFill rotWithShape="1">
          <a:blip r:embed="rId3" cstate="print"/>
          <a:srcRect l="15110" r="13682"/>
          <a:stretch/>
        </p:blipFill>
        <p:spPr bwMode="auto">
          <a:xfrm>
            <a:off x="5650990" y="10"/>
            <a:ext cx="3493008" cy="6340632"/>
          </a:xfrm>
          <a:prstGeom prst="rect">
            <a:avLst/>
          </a:prstGeom>
          <a:noFill/>
        </p:spPr>
      </p:pic>
      <p:sp>
        <p:nvSpPr>
          <p:cNvPr id="1033" name="Rectangle 78">
            <a:extLst>
              <a:ext uri="{FF2B5EF4-FFF2-40B4-BE49-F238E27FC236}">
                <a16:creationId xmlns:a16="http://schemas.microsoft.com/office/drawing/2014/main" id="{ADD68E7F-659B-44FA-A7DB-573D131D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sz="4100"/>
              <a:t>Modo de produção asiático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5730" y="645106"/>
            <a:ext cx="3962048" cy="5247747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Terras usadas pelos pobres – mas o controlada pelas classes dirigentes</a:t>
            </a:r>
          </a:p>
          <a:p>
            <a:r>
              <a:rPr lang="pt-BR" dirty="0"/>
              <a:t>Classes dirigentes – Controla o Estado</a:t>
            </a:r>
            <a:endParaRPr lang="pt-BR"/>
          </a:p>
          <a:p>
            <a:r>
              <a:rPr lang="pt-BR" dirty="0"/>
              <a:t>A maior parte dos pobres servia a classe dirigente.</a:t>
            </a:r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8" y="0"/>
            <a:ext cx="34930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5872" y="1111753"/>
            <a:ext cx="2790265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pt-BR" sz="2800">
                <a:solidFill>
                  <a:srgbClr val="FFFFFF"/>
                </a:solidFill>
              </a:rPr>
              <a:t>O que é Modo de Produção asiático?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7654" y="1111753"/>
            <a:ext cx="3793047" cy="4628275"/>
          </a:xfrm>
        </p:spPr>
        <p:txBody>
          <a:bodyPr anchor="ctr">
            <a:normAutofit/>
          </a:bodyPr>
          <a:lstStyle/>
          <a:p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chamado </a:t>
            </a:r>
            <a:r>
              <a:rPr lang="pt-BR" sz="17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2" tooltip="Modo de produção"/>
              </a:rPr>
              <a:t>modo de produção</a:t>
            </a:r>
            <a:r>
              <a:rPr lang="pt-BR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asiático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que teria início em 2500 a.C., na Idade Antiga (antiguidade), caracteriza os primeiros 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 tooltip="Estado"/>
              </a:rPr>
              <a:t>Estados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surgidos na 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 tooltip="Ásia Oriental"/>
              </a:rPr>
              <a:t>Ásia Oriental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 tooltip="Índia"/>
              </a:rPr>
              <a:t>Índia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 tooltip="China"/>
              </a:rPr>
              <a:t>China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pt-BR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pt-BR" sz="17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7" tooltip="Egito"/>
              </a:rPr>
              <a:t>Egito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A 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8" tooltip="Agricultura"/>
              </a:rPr>
              <a:t>agricultura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base da economia desses Estados, era praticada por comunidades de 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9" tooltip="Camponês"/>
              </a:rPr>
              <a:t>camponeses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presos à terra, que não podiam abandonar seu local de 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10" tooltip="Trabalho"/>
              </a:rPr>
              <a:t>trabalho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e viviam submetidos a um regime de 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11" tooltip="Trabalho compulsório"/>
              </a:rPr>
              <a:t>trabalho compulsório</a:t>
            </a:r>
            <a:r>
              <a:rPr lang="pt-B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Na verdade, esses camponeses (ou aldeões) tinham acesso à coletividade das terras de sua comunidade, ou seja, pelo fato de pertencerem a tal comunidade, eles tinham o direito e o dever de cultivar as terras desta.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2946" y="905933"/>
            <a:ext cx="6742111" cy="5039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sumérios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Sumérios 3500 – 2550 criaram as primeiras cidades cada cidade tinha seu centro político, econômico e religioso.</a:t>
            </a:r>
          </a:p>
          <a:p>
            <a:r>
              <a:rPr lang="pt-BR" sz="1300">
                <a:solidFill>
                  <a:srgbClr val="FFFFFF"/>
                </a:solidFill>
              </a:rPr>
              <a:t>Desenvolvimento da Escrita e da roda</a:t>
            </a:r>
          </a:p>
          <a:p>
            <a:r>
              <a:rPr lang="pt-BR" sz="1300">
                <a:solidFill>
                  <a:srgbClr val="FFFFFF"/>
                </a:solidFill>
              </a:rPr>
              <a:t>Escrita cuneiforme  - 3500 a.C</a:t>
            </a:r>
          </a:p>
          <a:p>
            <a:r>
              <a:rPr lang="pt-BR" sz="1300">
                <a:solidFill>
                  <a:srgbClr val="FFFFFF"/>
                </a:solidFill>
              </a:rPr>
              <a:t>Roda   </a:t>
            </a:r>
          </a:p>
          <a:p>
            <a:endParaRPr lang="pt-BR" sz="130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56512" y="1899432"/>
            <a:ext cx="5098562" cy="3059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acádios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389" r="11748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Acádios</a:t>
            </a:r>
            <a:r>
              <a:rPr lang="pt-BR" dirty="0"/>
              <a:t> 2550 a.C – </a:t>
            </a:r>
            <a:r>
              <a:rPr lang="pt-BR" dirty="0" err="1"/>
              <a:t>Sargão</a:t>
            </a:r>
            <a:r>
              <a:rPr lang="pt-BR" dirty="0"/>
              <a:t> I o rei mais forte</a:t>
            </a:r>
            <a:endParaRPr lang="pt-BR"/>
          </a:p>
          <a:p>
            <a:r>
              <a:rPr lang="pt-BR" dirty="0"/>
              <a:t>Conquistaram a cidades sumerianas, fundaram o primeiro império, que durou por pouco tempo até 2150.</a:t>
            </a:r>
            <a:endParaRPr lang="pt-BR"/>
          </a:p>
          <a:p>
            <a:endParaRPr lang="pt-B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err="1"/>
              <a:t>Amorritas</a:t>
            </a:r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494" r="15437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err="1"/>
              <a:t>Amorritas</a:t>
            </a:r>
            <a:r>
              <a:rPr lang="pt-BR" dirty="0"/>
              <a:t> – 2000 chegaram a se estabeleceram na babilônia</a:t>
            </a:r>
            <a:endParaRPr lang="pt-BR"/>
          </a:p>
          <a:p>
            <a:r>
              <a:rPr lang="pt-BR" dirty="0"/>
              <a:t>O mais importante Rei babilônico foi </a:t>
            </a:r>
            <a:r>
              <a:rPr lang="pt-BR" err="1"/>
              <a:t>Hamurábi</a:t>
            </a:r>
            <a:r>
              <a:rPr lang="pt-BR" dirty="0"/>
              <a:t> (1728 – 1686)</a:t>
            </a:r>
            <a:endParaRPr lang="pt-BR"/>
          </a:p>
          <a:p>
            <a:r>
              <a:rPr lang="pt-BR" dirty="0"/>
              <a:t>Código de </a:t>
            </a:r>
            <a:r>
              <a:rPr lang="pt-BR" dirty="0" err="1"/>
              <a:t>Hamurábi</a:t>
            </a:r>
            <a:r>
              <a:rPr lang="pt-BR" dirty="0"/>
              <a:t> – Lei de Talião</a:t>
            </a:r>
            <a:endParaRPr lang="pt-BR"/>
          </a:p>
          <a:p>
            <a:r>
              <a:rPr lang="pt-BR" dirty="0"/>
              <a:t>Foi Derrubado pelos cassitas e Hititas</a:t>
            </a:r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Office PowerPoint</Application>
  <PresentationFormat>Apresentação na tela (4:3)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Calibri</vt:lpstr>
      <vt:lpstr>Calibri Light</vt:lpstr>
      <vt:lpstr>Retrospectiva</vt:lpstr>
      <vt:lpstr>        MESOPOTÂMIA</vt:lpstr>
      <vt:lpstr>Mesopotâmia</vt:lpstr>
      <vt:lpstr>Apresentação do PowerPoint</vt:lpstr>
      <vt:lpstr>Modo de produção asiático</vt:lpstr>
      <vt:lpstr>O que é Modo de Produção asiático?</vt:lpstr>
      <vt:lpstr>Apresentação do PowerPoint</vt:lpstr>
      <vt:lpstr>sumérios</vt:lpstr>
      <vt:lpstr>acádios</vt:lpstr>
      <vt:lpstr>Amorritas</vt:lpstr>
      <vt:lpstr>O Código de Hamurabi</vt:lpstr>
      <vt:lpstr>Leis e objetivos do código</vt:lpstr>
      <vt:lpstr>Algumas leis do Código de Hamurabi:</vt:lpstr>
      <vt:lpstr>Assírios</vt:lpstr>
      <vt:lpstr>Caldeus</vt:lpstr>
      <vt:lpstr>Apresentação do PowerPoint</vt:lpstr>
      <vt:lpstr>sociedade</vt:lpstr>
      <vt:lpstr>Economia</vt:lpstr>
      <vt:lpstr>cultura</vt:lpstr>
      <vt:lpstr>zigurates</vt:lpstr>
      <vt:lpstr>Apresentação do PowerPoint</vt:lpstr>
      <vt:lpstr>Questões</vt:lpstr>
      <vt:lpstr>Questões</vt:lpstr>
      <vt:lpstr>De Olho Na Universidade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MESOPOTÂMIA</dc:title>
  <dc:creator>BRUNO FERREIRA</dc:creator>
  <cp:lastModifiedBy>BRUNO FERREIRA</cp:lastModifiedBy>
  <cp:revision>2</cp:revision>
  <dcterms:created xsi:type="dcterms:W3CDTF">2019-06-28T02:20:31Z</dcterms:created>
  <dcterms:modified xsi:type="dcterms:W3CDTF">2019-07-01T03:21:55Z</dcterms:modified>
</cp:coreProperties>
</file>