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1"/>
  </p:notesMasterIdLst>
  <p:sldIdLst>
    <p:sldId id="257" r:id="rId2"/>
    <p:sldId id="283" r:id="rId3"/>
    <p:sldId id="298" r:id="rId4"/>
    <p:sldId id="794" r:id="rId5"/>
    <p:sldId id="299" r:id="rId6"/>
    <p:sldId id="795" r:id="rId7"/>
    <p:sldId id="796" r:id="rId8"/>
    <p:sldId id="797" r:id="rId9"/>
    <p:sldId id="264" r:id="rId10"/>
    <p:sldId id="799" r:id="rId11"/>
    <p:sldId id="800" r:id="rId12"/>
    <p:sldId id="801" r:id="rId13"/>
    <p:sldId id="803" r:id="rId14"/>
    <p:sldId id="804" r:id="rId15"/>
    <p:sldId id="805" r:id="rId16"/>
    <p:sldId id="802" r:id="rId17"/>
    <p:sldId id="297" r:id="rId18"/>
    <p:sldId id="273" r:id="rId19"/>
    <p:sldId id="28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252"/>
    <a:srgbClr val="FAA41F"/>
    <a:srgbClr val="676767"/>
    <a:srgbClr val="CDF8FB"/>
    <a:srgbClr val="A1F1F7"/>
    <a:srgbClr val="B4C7EE"/>
    <a:srgbClr val="FBC05F"/>
    <a:srgbClr val="92EFF6"/>
    <a:srgbClr val="507DD8"/>
    <a:srgbClr val="1F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16" y="25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F0BA-C877-C043-B5A2-FF6EB1C86642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7284-68B3-F749-8301-5D3E735F8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8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Aviso Legal: Os materiais e conteúdos disponibilizados pelo Poliedro são protegidos por direitos de propriedade intelectual (Lei nº 9.610/1998). É vedada a utilização para fins comerciais, bem como a cessão dos materiais a terceiros, a título gratuito ou não, sob pena de responsabilização civil e criminal nos termos da legislação aplicável.</a:t>
            </a:r>
          </a:p>
        </p:txBody>
      </p:sp>
    </p:spTree>
    <p:extLst>
      <p:ext uri="{BB962C8B-B14F-4D97-AF65-F5344CB8AC3E}">
        <p14:creationId xmlns:p14="http://schemas.microsoft.com/office/powerpoint/2010/main" val="308336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72-5F91-884D-8493-F54FF4F23F55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FE9-AB91-4044-9D3E-2722606CB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8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993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81000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5" y="-499"/>
            <a:ext cx="548352" cy="1096704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23152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2237" cy="1084474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36869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6" name="CaixaDeTexto 5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61775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as vi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96" y="6039757"/>
            <a:ext cx="2243294" cy="7034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8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 userDrawn="1"/>
        </p:nvSpPr>
        <p:spPr>
          <a:xfrm>
            <a:off x="1463041" y="5015602"/>
            <a:ext cx="2442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73262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2127250"/>
            <a:ext cx="2603500" cy="2603500"/>
          </a:xfrm>
          <a:prstGeom prst="rect">
            <a:avLst/>
          </a:prstGeom>
        </p:spPr>
      </p:pic>
      <p:sp>
        <p:nvSpPr>
          <p:cNvPr id="15" name="Título 10"/>
          <p:cNvSpPr>
            <a:spLocks noGrp="1"/>
          </p:cNvSpPr>
          <p:nvPr>
            <p:ph type="title" hasCustomPrompt="1"/>
          </p:nvPr>
        </p:nvSpPr>
        <p:spPr>
          <a:xfrm>
            <a:off x="2987153" y="4937631"/>
            <a:ext cx="6217693" cy="1325563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FAA41F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Assunto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2263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D21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64059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827756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30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827756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821279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01626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padrã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1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6445962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30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6445962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439485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2544057" y="6467611"/>
            <a:ext cx="512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4628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ransição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605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ttern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1112" y="-297961"/>
            <a:ext cx="3600000" cy="7453921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776872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11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2776872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770395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2770395" y="6543792"/>
            <a:ext cx="5109045" cy="31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5552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0"/>
          <p:cNvSpPr>
            <a:spLocks noGrp="1"/>
          </p:cNvSpPr>
          <p:nvPr>
            <p:ph type="title" hasCustomPrompt="1"/>
          </p:nvPr>
        </p:nvSpPr>
        <p:spPr>
          <a:xfrm>
            <a:off x="6856957" y="2823984"/>
            <a:ext cx="4484143" cy="1325563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Obrigado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2" y="2823984"/>
            <a:ext cx="3919879" cy="1325563"/>
          </a:xfrm>
          <a:prstGeom prst="rect">
            <a:avLst/>
          </a:prstGeom>
        </p:spPr>
      </p:pic>
      <p:sp>
        <p:nvSpPr>
          <p:cNvPr id="5" name="CaixaDeTexto 4"/>
          <p:cNvSpPr txBox="1"/>
          <p:nvPr userDrawn="1"/>
        </p:nvSpPr>
        <p:spPr>
          <a:xfrm>
            <a:off x="7286625" y="5792017"/>
            <a:ext cx="4704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458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48287"/>
            <a:ext cx="2133600" cy="2133600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2987153" y="2300213"/>
            <a:ext cx="6217693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AA41F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Assunto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2263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D21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69184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8760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6E72-5F91-884D-8493-F54FF4F23F55}" type="datetimeFigureOut">
              <a:rPr lang="pt-BR" smtClean="0"/>
              <a:t>06/03/2022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6FE9-AB91-4044-9D3E-2722606CB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16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6" r:id="rId3"/>
    <p:sldLayoutId id="2147483743" r:id="rId4"/>
    <p:sldLayoutId id="2147483738" r:id="rId5"/>
    <p:sldLayoutId id="2147483739" r:id="rId6"/>
    <p:sldLayoutId id="2147483742" r:id="rId7"/>
    <p:sldLayoutId id="2147483649" r:id="rId8"/>
    <p:sldLayoutId id="2147483660" r:id="rId9"/>
    <p:sldLayoutId id="2147483663" r:id="rId10"/>
    <p:sldLayoutId id="2147483662" r:id="rId11"/>
    <p:sldLayoutId id="2147483666" r:id="rId12"/>
    <p:sldLayoutId id="2147483667" r:id="rId13"/>
    <p:sldLayoutId id="2147483668" r:id="rId14"/>
    <p:sldLayoutId id="214748374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W0GQvONK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87153" y="4890963"/>
            <a:ext cx="6217693" cy="1325563"/>
          </a:xfrm>
        </p:spPr>
        <p:txBody>
          <a:bodyPr/>
          <a:lstStyle/>
          <a:p>
            <a:r>
              <a:rPr lang="pt-BR" dirty="0"/>
              <a:t>Durkheim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Capa</a:t>
            </a:r>
            <a:endParaRPr lang="pt-BR" sz="1243" dirty="0">
              <a:latin typeface="Kanit"/>
              <a:cs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217427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7">
            <a:extLst>
              <a:ext uri="{FF2B5EF4-FFF2-40B4-BE49-F238E27FC236}">
                <a16:creationId xmlns:a16="http://schemas.microsoft.com/office/drawing/2014/main" id="{A72A5C8A-C660-4E08-8E39-A799E44190AC}"/>
              </a:ext>
            </a:extLst>
          </p:cNvPr>
          <p:cNvSpPr txBox="1">
            <a:spLocks/>
          </p:cNvSpPr>
          <p:nvPr/>
        </p:nvSpPr>
        <p:spPr>
          <a:xfrm>
            <a:off x="839365" y="1681067"/>
            <a:ext cx="5157854" cy="823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812"/>
              <a:t>consciência particular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CE167CAA-2B75-4E17-B057-7C5E7716D223}"/>
              </a:ext>
            </a:extLst>
          </p:cNvPr>
          <p:cNvSpPr txBox="1">
            <a:spLocks/>
          </p:cNvSpPr>
          <p:nvPr/>
        </p:nvSpPr>
        <p:spPr>
          <a:xfrm>
            <a:off x="839365" y="2504806"/>
            <a:ext cx="5157854" cy="3684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altLang="pt-BR" sz="2109"/>
              <a:t>aquela que contém os estados que são pessoais a cada um de nós e que nos caracterizam enquanto indivíduos (personalidade individual)</a:t>
            </a:r>
          </a:p>
        </p:txBody>
      </p:sp>
      <p:sp>
        <p:nvSpPr>
          <p:cNvPr id="4" name="Espaço Reservado para Texto 9">
            <a:extLst>
              <a:ext uri="{FF2B5EF4-FFF2-40B4-BE49-F238E27FC236}">
                <a16:creationId xmlns:a16="http://schemas.microsoft.com/office/drawing/2014/main" id="{15303D0A-3987-49E4-AD60-C87B7F31DA40}"/>
              </a:ext>
            </a:extLst>
          </p:cNvPr>
          <p:cNvSpPr txBox="1">
            <a:spLocks/>
          </p:cNvSpPr>
          <p:nvPr/>
        </p:nvSpPr>
        <p:spPr>
          <a:xfrm>
            <a:off x="6172458" y="1681067"/>
            <a:ext cx="5182410" cy="823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812"/>
              <a:t>consciência coletiva</a:t>
            </a:r>
          </a:p>
        </p:txBody>
      </p:sp>
      <p:sp>
        <p:nvSpPr>
          <p:cNvPr id="5" name="Espaço Reservado para Conteúdo 10">
            <a:extLst>
              <a:ext uri="{FF2B5EF4-FFF2-40B4-BE49-F238E27FC236}">
                <a16:creationId xmlns:a16="http://schemas.microsoft.com/office/drawing/2014/main" id="{4B23CDB0-B5A4-4D29-BB76-E263A1A77054}"/>
              </a:ext>
            </a:extLst>
          </p:cNvPr>
          <p:cNvSpPr txBox="1">
            <a:spLocks/>
          </p:cNvSpPr>
          <p:nvPr/>
        </p:nvSpPr>
        <p:spPr>
          <a:xfrm>
            <a:off x="6172458" y="2504806"/>
            <a:ext cx="5182410" cy="3684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altLang="pt-BR" sz="2109"/>
              <a:t>é </a:t>
            </a:r>
            <a:r>
              <a:rPr lang="pt-BR" altLang="pt-BR" sz="2109" b="1"/>
              <a:t>o conjunto de crenças e de sentimentos comuns aos membros de uma sociedade</a:t>
            </a:r>
            <a:r>
              <a:rPr lang="pt-BR" altLang="pt-BR" sz="2109"/>
              <a:t>, sendo um sistema determinado que tem a sua vida própria, ou seja, independe dos indivíduos para existir. É toda a consciência social.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6F752C9-7B69-4DA9-925D-F5B8FA91DE1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>
                <a:solidFill>
                  <a:srgbClr val="FFC000"/>
                </a:solidFill>
              </a:rPr>
              <a:t>Consciência Particular e Coletiva</a:t>
            </a:r>
          </a:p>
        </p:txBody>
      </p:sp>
    </p:spTree>
    <p:extLst>
      <p:ext uri="{BB962C8B-B14F-4D97-AF65-F5344CB8AC3E}">
        <p14:creationId xmlns:p14="http://schemas.microsoft.com/office/powerpoint/2010/main" val="256415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80D06-1B7C-4E11-8792-C358E9A7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altLang="pt-BR" dirty="0">
                <a:solidFill>
                  <a:srgbClr val="FFC000"/>
                </a:solidFill>
              </a:rPr>
              <a:t>Consciência Coletiva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4B7CFE-C046-4695-857C-81334F04240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093" indent="-241093" algn="just" defTabSz="321457">
              <a:spcBef>
                <a:spcPts val="703"/>
              </a:spcBef>
              <a:buClr>
                <a:schemeClr val="accent1"/>
              </a:buClr>
              <a:buFont typeface="Arial"/>
              <a:buNone/>
            </a:pPr>
            <a:r>
              <a:rPr lang="pt-BR" altLang="pt-BR" sz="2109">
                <a:solidFill>
                  <a:srgbClr val="404040"/>
                </a:solidFill>
              </a:rPr>
              <a:t>	“O conjunto das crenças e dos sentimentos comuns à média dos membros de uma mesma sociedade forma um sistema determinado que tem sua vida própria; poderemos chamá-lo: a </a:t>
            </a:r>
            <a:r>
              <a:rPr lang="pt-BR" altLang="pt-BR" sz="2109" i="1">
                <a:solidFill>
                  <a:srgbClr val="404040"/>
                </a:solidFill>
              </a:rPr>
              <a:t>consciência coletiva</a:t>
            </a:r>
            <a:r>
              <a:rPr lang="pt-BR" altLang="pt-BR" sz="2109">
                <a:solidFill>
                  <a:srgbClr val="404040"/>
                </a:solidFill>
              </a:rPr>
              <a:t> ou </a:t>
            </a:r>
            <a:r>
              <a:rPr lang="pt-BR" altLang="pt-BR" sz="2109" i="1">
                <a:solidFill>
                  <a:srgbClr val="404040"/>
                </a:solidFill>
              </a:rPr>
              <a:t>comum</a:t>
            </a:r>
            <a:r>
              <a:rPr lang="pt-BR" altLang="pt-BR" sz="2109">
                <a:solidFill>
                  <a:srgbClr val="404040"/>
                </a:solidFill>
              </a:rPr>
              <a:t>.  Sem dúvida, ela não tem por substrato um órgão único; é, por definição, difusa em toda extensão da sociedade; (...) É a mesma no norte e no sul, nas grandes e pequenas cidades, nas diferentes profissões. Da mesma forma, não muda a cada geração, mas, ao contrário, liga umas às outras as gerações sucessivas”.</a:t>
            </a:r>
          </a:p>
          <a:p>
            <a:pPr marL="241093" indent="-241093" algn="r" defTabSz="321457">
              <a:spcBef>
                <a:spcPts val="703"/>
              </a:spcBef>
              <a:buClr>
                <a:schemeClr val="accent1"/>
              </a:buClr>
              <a:buFont typeface="Arial"/>
              <a:buNone/>
            </a:pPr>
            <a:r>
              <a:rPr lang="pt-BR" altLang="pt-BR" sz="2109">
                <a:solidFill>
                  <a:srgbClr val="404040"/>
                </a:solidFill>
              </a:rPr>
              <a:t>	(DURKHEIM, Émile. Da divisão do trabalho social).</a:t>
            </a:r>
          </a:p>
        </p:txBody>
      </p:sp>
    </p:spTree>
    <p:extLst>
      <p:ext uri="{BB962C8B-B14F-4D97-AF65-F5344CB8AC3E}">
        <p14:creationId xmlns:p14="http://schemas.microsoft.com/office/powerpoint/2010/main" val="188654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23549-2D4C-43D6-9A21-434CA38A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7" y="668694"/>
            <a:ext cx="10515503" cy="1326018"/>
          </a:xfrm>
        </p:spPr>
        <p:txBody>
          <a:bodyPr/>
          <a:lstStyle/>
          <a:p>
            <a:r>
              <a:rPr lang="pt-BR" altLang="pt-BR" dirty="0">
                <a:solidFill>
                  <a:srgbClr val="FFC000"/>
                </a:solidFill>
              </a:rPr>
              <a:t>Solidariedade</a:t>
            </a:r>
            <a:br>
              <a:rPr lang="pt-BR" altLang="pt-BR" dirty="0"/>
            </a:br>
            <a:r>
              <a:rPr lang="pt-BR" altLang="pt-BR" sz="2109" dirty="0"/>
              <a:t>a solidariedade social para Durkheim se daria pela consciência coletiva, pois essa seria responsável pela coesão (ligação) entre as pessoas. 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AA092D21-2EAA-44C8-8D91-743ACCB16C62}"/>
              </a:ext>
            </a:extLst>
          </p:cNvPr>
          <p:cNvSpPr txBox="1">
            <a:spLocks/>
          </p:cNvSpPr>
          <p:nvPr/>
        </p:nvSpPr>
        <p:spPr>
          <a:xfrm>
            <a:off x="839365" y="1681067"/>
            <a:ext cx="5157854" cy="823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dirty="0"/>
              <a:t>Mecânica</a:t>
            </a:r>
          </a:p>
        </p:txBody>
      </p:sp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0767B847-40CA-4B10-9C17-EC3E5E55EE01}"/>
              </a:ext>
            </a:extLst>
          </p:cNvPr>
          <p:cNvSpPr txBox="1">
            <a:spLocks/>
          </p:cNvSpPr>
          <p:nvPr/>
        </p:nvSpPr>
        <p:spPr>
          <a:xfrm>
            <a:off x="839365" y="2504806"/>
            <a:ext cx="5157854" cy="3684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Sociedade Simples</a:t>
            </a:r>
          </a:p>
          <a:p>
            <a:r>
              <a:rPr lang="pt-BR" altLang="pt-BR"/>
              <a:t>As funções sociais são semelhantes</a:t>
            </a:r>
          </a:p>
          <a:p>
            <a:r>
              <a:rPr lang="pt-BR" altLang="pt-BR"/>
              <a:t>Não há significativa divisão do trabalho</a:t>
            </a:r>
          </a:p>
          <a:p>
            <a:r>
              <a:rPr lang="pt-BR" altLang="pt-BR"/>
              <a:t>Predomínio de mecanismos de coerção violenta</a:t>
            </a:r>
            <a:endParaRPr lang="pt-BR" altLang="pt-BR" dirty="0"/>
          </a:p>
        </p:txBody>
      </p:sp>
      <p:sp>
        <p:nvSpPr>
          <p:cNvPr id="5" name="Espaço Reservado para Texto 5">
            <a:extLst>
              <a:ext uri="{FF2B5EF4-FFF2-40B4-BE49-F238E27FC236}">
                <a16:creationId xmlns:a16="http://schemas.microsoft.com/office/drawing/2014/main" id="{1BD379BF-47D9-40F0-86A3-62C3B5AB1D22}"/>
              </a:ext>
            </a:extLst>
          </p:cNvPr>
          <p:cNvSpPr txBox="1">
            <a:spLocks/>
          </p:cNvSpPr>
          <p:nvPr/>
        </p:nvSpPr>
        <p:spPr>
          <a:xfrm>
            <a:off x="6172458" y="1681067"/>
            <a:ext cx="5182410" cy="8237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dirty="0"/>
              <a:t>Orgânica</a:t>
            </a:r>
          </a:p>
        </p:txBody>
      </p:sp>
      <p:sp>
        <p:nvSpPr>
          <p:cNvPr id="6" name="Espaço Reservado para Conteúdo 6">
            <a:extLst>
              <a:ext uri="{FF2B5EF4-FFF2-40B4-BE49-F238E27FC236}">
                <a16:creationId xmlns:a16="http://schemas.microsoft.com/office/drawing/2014/main" id="{BB42BF6A-C929-412F-83CB-6B5E2448C3A2}"/>
              </a:ext>
            </a:extLst>
          </p:cNvPr>
          <p:cNvSpPr txBox="1">
            <a:spLocks/>
          </p:cNvSpPr>
          <p:nvPr/>
        </p:nvSpPr>
        <p:spPr>
          <a:xfrm>
            <a:off x="6172458" y="2504806"/>
            <a:ext cx="5182410" cy="3684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Sociedade complexas</a:t>
            </a:r>
          </a:p>
          <a:p>
            <a:r>
              <a:rPr lang="pt-BR" altLang="pt-BR"/>
              <a:t>As funções sociais são especializadas e interdependentes</a:t>
            </a:r>
          </a:p>
          <a:p>
            <a:r>
              <a:rPr lang="pt-BR" altLang="pt-BR"/>
              <a:t>Divisão do trabalho complexa</a:t>
            </a:r>
          </a:p>
          <a:p>
            <a:r>
              <a:rPr lang="pt-BR" altLang="pt-BR"/>
              <a:t>Predomínio de mecanismos de coerção formal</a:t>
            </a:r>
          </a:p>
          <a:p>
            <a:endParaRPr lang="pt-BR" altLang="pt-BR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528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B6D26-9137-40DD-8828-5B79B8C0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altLang="pt-BR" b="1" dirty="0">
                <a:solidFill>
                  <a:srgbClr val="FFC000"/>
                </a:solidFill>
              </a:rPr>
              <a:t>O Suicídio (1897)</a:t>
            </a:r>
            <a:endParaRPr lang="pt-BR" alt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DE2744-3236-4A5F-A96E-E3F354CC04F4}"/>
              </a:ext>
            </a:extLst>
          </p:cNvPr>
          <p:cNvSpPr txBox="1">
            <a:spLocks/>
          </p:cNvSpPr>
          <p:nvPr/>
        </p:nvSpPr>
        <p:spPr>
          <a:xfrm>
            <a:off x="780209" y="1253572"/>
            <a:ext cx="10515502" cy="4350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pt-BR" sz="2812"/>
              <a:t>O fenômeno apresenta padrões sociais</a:t>
            </a:r>
          </a:p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lang="pt-BR" sz="2812" b="1"/>
              <a:t>Tipologia: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812" b="1"/>
              <a:t>Suicídio Anômico </a:t>
            </a:r>
            <a:r>
              <a:rPr lang="pt-BR" sz="2812"/>
              <a:t>– decorrente de uma ruptura da ordem social;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812" b="1"/>
              <a:t>Suicídio Altruísta </a:t>
            </a:r>
            <a:r>
              <a:rPr lang="pt-BR" sz="2812"/>
              <a:t>– decorrente de fortes vínculos daquele indivíduo com o grupo social no qual está inserido;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812" b="1"/>
              <a:t>Suicídio  Egoísta </a:t>
            </a:r>
            <a:r>
              <a:rPr lang="pt-BR" sz="2812"/>
              <a:t>– decorrente da percepção da perda de vínculos de um indivíduo em relação ao grupo no qual está inserido; 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632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>
            <a:extLst>
              <a:ext uri="{FF2B5EF4-FFF2-40B4-BE49-F238E27FC236}">
                <a16:creationId xmlns:a16="http://schemas.microsoft.com/office/drawing/2014/main" id="{5E286E60-F608-4F88-A8C4-48794C3B5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53" y="87167"/>
            <a:ext cx="8150324" cy="649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1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icídio vira epidemia de extensão global, diz OMS">
            <a:extLst>
              <a:ext uri="{FF2B5EF4-FFF2-40B4-BE49-F238E27FC236}">
                <a16:creationId xmlns:a16="http://schemas.microsoft.com/office/drawing/2014/main" id="{4F8B5338-46C3-4738-8738-BFB484F8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70" y="0"/>
            <a:ext cx="6217105" cy="60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50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44">
            <a:extLst>
              <a:ext uri="{FF2B5EF4-FFF2-40B4-BE49-F238E27FC236}">
                <a16:creationId xmlns:a16="http://schemas.microsoft.com/office/drawing/2014/main" id="{68767FD3-5535-4284-BA45-29FA5E518AB5}"/>
              </a:ext>
            </a:extLst>
          </p:cNvPr>
          <p:cNvSpPr txBox="1">
            <a:spLocks/>
          </p:cNvSpPr>
          <p:nvPr/>
        </p:nvSpPr>
        <p:spPr>
          <a:xfrm>
            <a:off x="410022" y="577602"/>
            <a:ext cx="11371956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/>
              <a:buNone/>
            </a:pPr>
            <a:r>
              <a:rPr lang="pt-BR" sz="2000" dirty="0">
                <a:solidFill>
                  <a:srgbClr val="333333"/>
                </a:solidFill>
                <a:latin typeface="Open Sans"/>
              </a:rPr>
              <a:t>A concepção da Sociologia de Durkheim se baseia em uma teoria do fato social. Seu objetivo é demonstrar que pode e deve existir uma Sociologia objetiva e científica, conforme o modelo das outras ciências, tendo por objeto o fato social.</a:t>
            </a:r>
          </a:p>
          <a:p>
            <a:pPr marL="0" indent="0" algn="r" fontAlgn="base">
              <a:buFont typeface="Arial"/>
              <a:buNone/>
            </a:pPr>
            <a:r>
              <a:rPr lang="pt-BR" sz="1500" dirty="0">
                <a:solidFill>
                  <a:srgbClr val="333333"/>
                </a:solidFill>
                <a:latin typeface="Open Sans"/>
              </a:rPr>
              <a:t>ARON, R. As etapas do pensamento sociológico. São Paulo: Martins Fontes, 1995. p. 336.</a:t>
            </a:r>
          </a:p>
          <a:p>
            <a:pPr marL="0" indent="0" fontAlgn="base">
              <a:buFont typeface="Arial"/>
              <a:buNone/>
            </a:pPr>
            <a:endParaRPr lang="pt-BR" sz="2000" dirty="0">
              <a:solidFill>
                <a:srgbClr val="333333"/>
              </a:solidFill>
              <a:latin typeface="Open Sans"/>
            </a:endParaRPr>
          </a:p>
          <a:p>
            <a:pPr marL="0" indent="0" fontAlgn="base">
              <a:buFont typeface="Arial"/>
              <a:buNone/>
            </a:pPr>
            <a:r>
              <a:rPr lang="pt-BR" sz="2000" dirty="0">
                <a:solidFill>
                  <a:srgbClr val="333333"/>
                </a:solidFill>
                <a:latin typeface="Open Sans"/>
              </a:rPr>
              <a:t>Em vista do exposto, assinale a alternativa correta.</a:t>
            </a:r>
            <a:br>
              <a:rPr lang="pt-BR" sz="2000" dirty="0">
                <a:solidFill>
                  <a:srgbClr val="333333"/>
                </a:solidFill>
                <a:latin typeface="Open Sans"/>
              </a:rPr>
            </a:br>
            <a:endParaRPr lang="pt-BR" sz="2000" dirty="0">
              <a:solidFill>
                <a:srgbClr val="333333"/>
              </a:solidFill>
              <a:latin typeface="Open Sans"/>
            </a:endParaRPr>
          </a:p>
          <a:p>
            <a:pPr marL="0" indent="0" fontAlgn="base">
              <a:buFont typeface="Arial"/>
              <a:buNone/>
            </a:pPr>
            <a:r>
              <a:rPr lang="pt-BR" sz="2000" dirty="0">
                <a:solidFill>
                  <a:srgbClr val="333333"/>
                </a:solidFill>
                <a:latin typeface="Open Sans"/>
              </a:rPr>
              <a:t>a) Segundo Durkheim, a primeira regra, e a mais fundamental, é considerar os fatos sociais como coisas para serem analisadas.</a:t>
            </a:r>
          </a:p>
          <a:p>
            <a:pPr marL="0" indent="0" fontAlgn="base">
              <a:buFont typeface="Arial"/>
              <a:buNone/>
            </a:pPr>
            <a:r>
              <a:rPr lang="pt-BR" sz="2000" dirty="0">
                <a:solidFill>
                  <a:srgbClr val="333333"/>
                </a:solidFill>
                <a:latin typeface="Open Sans"/>
              </a:rPr>
              <a:t>b) Durkheim demonstrou que o fato social está desconectado dos padrões de comportamento culturais do indivíduo em sociedade e, portanto, deve ser usado para explicar apenas alguns tipos de sociedade.</a:t>
            </a:r>
          </a:p>
          <a:p>
            <a:pPr marL="0" indent="0" fontAlgn="base">
              <a:buFont typeface="Arial"/>
              <a:buNone/>
            </a:pPr>
            <a:r>
              <a:rPr lang="pt-BR" sz="2000" dirty="0">
                <a:solidFill>
                  <a:srgbClr val="333333"/>
                </a:solidFill>
                <a:latin typeface="Open Sans"/>
              </a:rPr>
              <a:t>c) O estado normal da sociedade para Durkheim é o estado de anomia, quando todos os indivíduos exercem bem os fatos sociais.</a:t>
            </a:r>
          </a:p>
          <a:p>
            <a:pPr marL="0" indent="0" fontAlgn="base">
              <a:buFont typeface="Arial"/>
              <a:buNone/>
            </a:pPr>
            <a:r>
              <a:rPr lang="pt-BR" sz="2000" dirty="0">
                <a:solidFill>
                  <a:srgbClr val="333333"/>
                </a:solidFill>
                <a:latin typeface="Open Sans"/>
              </a:rPr>
              <a:t>d) A solidariedade orgânica, para Durkheim, possui pequena divisão do trabalho social, como pode ser demonstrada pela análise dos fatos sociais da sociedade.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endParaRPr lang="pt-BR" sz="2000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40DBD79-86A5-4D39-8802-3856180A9777}"/>
              </a:ext>
            </a:extLst>
          </p:cNvPr>
          <p:cNvSpPr/>
          <p:nvPr/>
        </p:nvSpPr>
        <p:spPr>
          <a:xfrm>
            <a:off x="0" y="2979774"/>
            <a:ext cx="487260" cy="2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Marca UFU">
            <a:extLst>
              <a:ext uri="{FF2B5EF4-FFF2-40B4-BE49-F238E27FC236}">
                <a16:creationId xmlns:a16="http://schemas.microsoft.com/office/drawing/2014/main" id="{88195F3E-7311-408E-BCE4-D4227B22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719" y="40833"/>
            <a:ext cx="2012282" cy="3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86972-D70C-42B3-A4E3-40695605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300" dirty="0">
                <a:solidFill>
                  <a:srgbClr val="FF0000"/>
                </a:solidFill>
              </a:rPr>
              <a:t>Dica de vídeo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855257-0BF8-4950-99B7-93944F8A2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72" y="113788"/>
            <a:ext cx="3210928" cy="2130708"/>
          </a:xfrm>
          <a:prstGeom prst="rect">
            <a:avLst/>
          </a:prstGeom>
        </p:spPr>
      </p:pic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BDD342A5-9690-4671-86DA-FE75B9F8E74F}"/>
              </a:ext>
            </a:extLst>
          </p:cNvPr>
          <p:cNvSpPr txBox="1">
            <a:spLocks/>
          </p:cNvSpPr>
          <p:nvPr/>
        </p:nvSpPr>
        <p:spPr>
          <a:xfrm>
            <a:off x="2776872" y="3944296"/>
            <a:ext cx="8423905" cy="36176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2500">
                <a:latin typeface="Roboto"/>
              </a:rPr>
              <a:t>Sociologia - Émile Durkheim:</a:t>
            </a:r>
            <a:r>
              <a:rPr lang="pt-BR" sz="2500"/>
              <a:t> </a:t>
            </a:r>
            <a:r>
              <a:rPr lang="pt-BR" sz="2500"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https://www.youtube.com/watch?v=z9W0GQvONKc</a:t>
            </a:r>
            <a:endParaRPr lang="pt-BR" sz="25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56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i="1" dirty="0">
                <a:solidFill>
                  <a:srgbClr val="A6A9AA"/>
                </a:solidFill>
                <a:latin typeface="Kanit"/>
                <a:cs typeface="Kanit"/>
              </a:rPr>
              <a:t>Pattern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8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18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ECBDF7-9B98-47BC-90C0-687A8FD8B9F7}"/>
              </a:ext>
            </a:extLst>
          </p:cNvPr>
          <p:cNvSpPr txBox="1"/>
          <p:nvPr/>
        </p:nvSpPr>
        <p:spPr>
          <a:xfrm>
            <a:off x="2726820" y="900059"/>
            <a:ext cx="678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Orientação de estudos</a:t>
            </a:r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AB0A4F96-C93C-4352-88F4-A50FD7ADE8BA}"/>
              </a:ext>
            </a:extLst>
          </p:cNvPr>
          <p:cNvSpPr txBox="1">
            <a:spLocks/>
          </p:cNvSpPr>
          <p:nvPr/>
        </p:nvSpPr>
        <p:spPr>
          <a:xfrm>
            <a:off x="2614609" y="1709738"/>
            <a:ext cx="8423905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Ler</a:t>
            </a:r>
          </a:p>
          <a:p>
            <a:pPr marL="0" indent="0"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Livro de Sociologia</a:t>
            </a:r>
          </a:p>
          <a:p>
            <a:pPr marL="0" indent="0"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Capítulo 9 – páginas 109 a 120</a:t>
            </a:r>
          </a:p>
          <a:p>
            <a:pPr marL="0" indent="0">
              <a:buFont typeface="Arial"/>
              <a:buNone/>
            </a:pP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Assunto: A sociologia de Émile Durkheim</a:t>
            </a:r>
          </a:p>
          <a:p>
            <a:pPr marL="0" indent="0">
              <a:buFont typeface="Arial"/>
              <a:buNone/>
            </a:pPr>
            <a:endParaRPr lang="pt-BR" sz="25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Responder: </a:t>
            </a:r>
          </a:p>
          <a:p>
            <a:pPr marL="0" indent="0">
              <a:buFont typeface="Arial"/>
              <a:buNone/>
            </a:pPr>
            <a:r>
              <a:rPr lang="pt-BR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Sessão 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Revisando </a:t>
            </a:r>
            <a:r>
              <a:rPr lang="pt-BR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página 114 a 116, exercício 1 a 10</a:t>
            </a:r>
          </a:p>
          <a:p>
            <a:pPr marL="0" indent="0">
              <a:buFont typeface="Arial"/>
              <a:buNone/>
            </a:pPr>
            <a:endParaRPr lang="pt-BR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Lista extra no HD: </a:t>
            </a:r>
            <a:r>
              <a:rPr lang="pt-B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“Durkheim”</a:t>
            </a:r>
            <a:endParaRPr lang="pt-BR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957" y="2849384"/>
            <a:ext cx="4484143" cy="1325563"/>
          </a:xfrm>
        </p:spPr>
        <p:txBody>
          <a:bodyPr/>
          <a:lstStyle/>
          <a:p>
            <a:r>
              <a:rPr lang="pt-BR" b="1" dirty="0">
                <a:latin typeface="Kanit SemiBold" charset="0"/>
                <a:ea typeface="Kanit SemiBold" charset="0"/>
                <a:cs typeface="Kanit SemiBold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16349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2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Tipograﬁa e títulos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767FC03-A292-425C-A91D-207427A69B94}"/>
              </a:ext>
            </a:extLst>
          </p:cNvPr>
          <p:cNvSpPr txBox="1">
            <a:spLocks/>
          </p:cNvSpPr>
          <p:nvPr/>
        </p:nvSpPr>
        <p:spPr>
          <a:xfrm>
            <a:off x="600075" y="1511300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462907"/>
                </a:solidFill>
                <a:latin typeface="Roboto"/>
              </a:rPr>
              <a:t>A Europa é marcada por </a:t>
            </a:r>
            <a:r>
              <a:rPr lang="pt-BR" b="1" dirty="0">
                <a:solidFill>
                  <a:srgbClr val="462907"/>
                </a:solidFill>
                <a:latin typeface="Roboto"/>
              </a:rPr>
              <a:t>revoluções</a:t>
            </a:r>
            <a:r>
              <a:rPr lang="pt-BR" dirty="0">
                <a:solidFill>
                  <a:srgbClr val="462907"/>
                </a:solidFill>
                <a:latin typeface="Roboto"/>
              </a:rPr>
              <a:t> e </a:t>
            </a:r>
            <a:r>
              <a:rPr lang="pt-BR" b="1" dirty="0">
                <a:solidFill>
                  <a:srgbClr val="462907"/>
                </a:solidFill>
                <a:latin typeface="Roboto"/>
              </a:rPr>
              <a:t>crises</a:t>
            </a:r>
          </a:p>
          <a:p>
            <a:endParaRPr lang="pt-BR" b="1" dirty="0">
              <a:solidFill>
                <a:srgbClr val="462907"/>
              </a:solidFill>
              <a:latin typeface="Roboto"/>
            </a:endParaRPr>
          </a:p>
          <a:p>
            <a:r>
              <a:rPr lang="pt-BR" b="1" dirty="0">
                <a:solidFill>
                  <a:srgbClr val="462907"/>
                </a:solidFill>
                <a:latin typeface="Roboto"/>
              </a:rPr>
              <a:t>Industrialização</a:t>
            </a:r>
          </a:p>
          <a:p>
            <a:r>
              <a:rPr lang="pt-BR" b="1" dirty="0">
                <a:solidFill>
                  <a:srgbClr val="462907"/>
                </a:solidFill>
                <a:latin typeface="Roboto"/>
              </a:rPr>
              <a:t>Crescimento das cidades</a:t>
            </a:r>
          </a:p>
          <a:p>
            <a:r>
              <a:rPr lang="pt-BR" b="1" dirty="0">
                <a:solidFill>
                  <a:srgbClr val="462907"/>
                </a:solidFill>
                <a:latin typeface="Roboto"/>
              </a:rPr>
              <a:t>Desigualdade</a:t>
            </a:r>
            <a:endParaRPr lang="pt-BR" dirty="0"/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B45D0775-4A3A-48F2-86AE-FF1A9FDB6021}"/>
              </a:ext>
            </a:extLst>
          </p:cNvPr>
          <p:cNvSpPr txBox="1">
            <a:spLocks/>
          </p:cNvSpPr>
          <p:nvPr/>
        </p:nvSpPr>
        <p:spPr>
          <a:xfrm>
            <a:off x="5934075" y="1511300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Foco no “progresso da ciência” como transformação social.</a:t>
            </a:r>
          </a:p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9178E7-16CD-4E3A-8657-16813180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07" y="2715508"/>
            <a:ext cx="3131195" cy="289542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D32B290-A317-4D1C-9456-982CD88E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75" y="2478762"/>
            <a:ext cx="3465150" cy="21647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EF0F249-0973-49E9-B474-254D1DB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1" t="6239" r="2538" b="8704"/>
          <a:stretch/>
        </p:blipFill>
        <p:spPr>
          <a:xfrm>
            <a:off x="3343276" y="4079457"/>
            <a:ext cx="2642137" cy="1768222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1B137593-3B26-4D2D-BF0A-B72D0A3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09" y="314220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Lembrete - Contexto do XIX</a:t>
            </a:r>
          </a:p>
        </p:txBody>
      </p:sp>
    </p:spTree>
    <p:extLst>
      <p:ext uri="{BB962C8B-B14F-4D97-AF65-F5344CB8AC3E}">
        <p14:creationId xmlns:p14="http://schemas.microsoft.com/office/powerpoint/2010/main" val="61042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A73972-41B3-4D67-B6FA-0B85792A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352" y="1767519"/>
            <a:ext cx="2084918" cy="282666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D4DA30B-61D5-48AE-87EB-4FE4D5D217D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dirty="0">
                <a:solidFill>
                  <a:srgbClr val="FFC000"/>
                </a:solidFill>
              </a:rPr>
              <a:t>Lembrete Teorias deterministas </a:t>
            </a:r>
          </a:p>
        </p:txBody>
      </p:sp>
      <p:sp>
        <p:nvSpPr>
          <p:cNvPr id="8" name="Espaço Reservado para Conteúdo 10">
            <a:extLst>
              <a:ext uri="{FF2B5EF4-FFF2-40B4-BE49-F238E27FC236}">
                <a16:creationId xmlns:a16="http://schemas.microsoft.com/office/drawing/2014/main" id="{A673D6D0-3DC2-401E-A9ED-2E6D43012F01}"/>
              </a:ext>
            </a:extLst>
          </p:cNvPr>
          <p:cNvSpPr txBox="1">
            <a:spLocks/>
          </p:cNvSpPr>
          <p:nvPr/>
        </p:nvSpPr>
        <p:spPr>
          <a:xfrm>
            <a:off x="1870745" y="2505075"/>
            <a:ext cx="41268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>
                <a:latin typeface="Roboto"/>
              </a:rPr>
              <a:t>visando a garantir a ordem e evolução social, serve de base para o comportamento social e moral das pessoas.</a:t>
            </a:r>
            <a:endParaRPr lang="pt-BR" dirty="0">
              <a:latin typeface="Roboto"/>
            </a:endParaRPr>
          </a:p>
        </p:txBody>
      </p:sp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D12789C4-21BF-4C96-9D89-1813658BEC35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latin typeface="Roboto"/>
              </a:rPr>
              <a:t>Darwinismo Social</a:t>
            </a:r>
            <a:endParaRPr lang="pt-BR" dirty="0">
              <a:latin typeface="Roboto"/>
            </a:endParaRPr>
          </a:p>
        </p:txBody>
      </p:sp>
      <p:sp>
        <p:nvSpPr>
          <p:cNvPr id="10" name="Espaço Reservado para Conteúdo 12">
            <a:extLst>
              <a:ext uri="{FF2B5EF4-FFF2-40B4-BE49-F238E27FC236}">
                <a16:creationId xmlns:a16="http://schemas.microsoft.com/office/drawing/2014/main" id="{C49FB714-53E9-47C8-9C2A-AFBEEC79232E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378820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latin typeface="Roboto"/>
              </a:rPr>
              <a:t>tentativa de se aplicar o darwinismo nas sociedades humanas.</a:t>
            </a:r>
            <a:endParaRPr lang="pt-BR" dirty="0">
              <a:latin typeface="Roboto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C7FB4CB-ED58-4227-BCA0-84EE2E6B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8" y="2473880"/>
            <a:ext cx="2100998" cy="26984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082B8E0-9852-4840-830F-5336FC25C9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162" y="4817541"/>
            <a:ext cx="1836509" cy="1366363"/>
          </a:xfrm>
          <a:prstGeom prst="rect">
            <a:avLst/>
          </a:prstGeom>
        </p:spPr>
      </p:pic>
      <p:pic>
        <p:nvPicPr>
          <p:cNvPr id="13" name="Picture 2" descr="Darwinismo social e racismo ~ Criacionismo">
            <a:extLst>
              <a:ext uri="{FF2B5EF4-FFF2-40B4-BE49-F238E27FC236}">
                <a16:creationId xmlns:a16="http://schemas.microsoft.com/office/drawing/2014/main" id="{EBC5EF4D-FE21-4575-8FBB-78752F82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206" y="4029791"/>
            <a:ext cx="1549686" cy="147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9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7620000" y="2250108"/>
            <a:ext cx="4353952" cy="2059513"/>
          </a:xfrm>
          <a:prstGeom prst="rect">
            <a:avLst/>
          </a:prstGeom>
        </p:spPr>
        <p:txBody>
          <a:bodyPr vert="horz" wrap="square" lIns="0" tIns="9627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2">
              <a:spcBef>
                <a:spcPts val="76"/>
              </a:spcBef>
            </a:pPr>
            <a:r>
              <a:rPr lang="pt-BR" sz="7400" spc="-112" dirty="0">
                <a:solidFill>
                  <a:srgbClr val="F9A232"/>
                </a:solidFill>
                <a:latin typeface="Kanit SemiBold"/>
                <a:cs typeface="Kanit SemiBold"/>
              </a:rPr>
              <a:t>Émile Durkheim</a:t>
            </a:r>
            <a:endParaRPr lang="pt-BR" sz="7400" dirty="0">
              <a:latin typeface="Kanit SemiBold"/>
              <a:cs typeface="Kanit SemiBold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10281920" y="-308337"/>
            <a:ext cx="1910080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 err="1">
                <a:solidFill>
                  <a:srgbClr val="A6A9AA"/>
                </a:solidFill>
                <a:latin typeface="Kanit"/>
                <a:cs typeface="Kanit"/>
              </a:rPr>
              <a:t>P</a:t>
            </a:r>
            <a:r>
              <a:rPr lang="en-US" sz="1243" dirty="0" err="1">
                <a:solidFill>
                  <a:srgbClr val="A6A9AA"/>
                </a:solidFill>
                <a:latin typeface="Kanit"/>
                <a:cs typeface="Kanit"/>
              </a:rPr>
              <a:t>ágina</a:t>
            </a:r>
            <a:r>
              <a:rPr lang="en-US" sz="1243" dirty="0">
                <a:solidFill>
                  <a:srgbClr val="A6A9AA"/>
                </a:solidFill>
                <a:latin typeface="Kanit"/>
                <a:cs typeface="Kanit"/>
              </a:rPr>
              <a:t> de </a:t>
            </a:r>
            <a:r>
              <a:rPr lang="en-US" sz="1243" dirty="0" err="1">
                <a:solidFill>
                  <a:srgbClr val="A6A9AA"/>
                </a:solidFill>
                <a:latin typeface="Kanit"/>
                <a:cs typeface="Kanit"/>
              </a:rPr>
              <a:t>apresentação</a:t>
            </a:r>
            <a:endParaRPr lang="pt-BR" sz="1243" dirty="0">
              <a:latin typeface="Kanit"/>
              <a:cs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327821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0">
            <a:extLst>
              <a:ext uri="{FF2B5EF4-FFF2-40B4-BE49-F238E27FC236}">
                <a16:creationId xmlns:a16="http://schemas.microsoft.com/office/drawing/2014/main" id="{AA47334C-E62A-4F6E-91B9-E04183CD348D}"/>
              </a:ext>
            </a:extLst>
          </p:cNvPr>
          <p:cNvSpPr txBox="1">
            <a:spLocks/>
          </p:cNvSpPr>
          <p:nvPr/>
        </p:nvSpPr>
        <p:spPr>
          <a:xfrm>
            <a:off x="561975" y="5032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dirty="0">
                <a:solidFill>
                  <a:srgbClr val="FF0000"/>
                </a:solidFill>
              </a:rPr>
              <a:t>Émile Durkheim</a:t>
            </a:r>
          </a:p>
        </p:txBody>
      </p:sp>
      <p:sp>
        <p:nvSpPr>
          <p:cNvPr id="6" name="Subtítulo 11">
            <a:extLst>
              <a:ext uri="{FF2B5EF4-FFF2-40B4-BE49-F238E27FC236}">
                <a16:creationId xmlns:a16="http://schemas.microsoft.com/office/drawing/2014/main" id="{4EDB71FC-5981-47FB-B3F8-BA3282A8A68C}"/>
              </a:ext>
            </a:extLst>
          </p:cNvPr>
          <p:cNvSpPr txBox="1">
            <a:spLocks/>
          </p:cNvSpPr>
          <p:nvPr/>
        </p:nvSpPr>
        <p:spPr>
          <a:xfrm>
            <a:off x="633158" y="4392936"/>
            <a:ext cx="6280049" cy="1655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Nasce na França em 1858 e falece em 1917</a:t>
            </a:r>
          </a:p>
          <a:p>
            <a:r>
              <a:rPr lang="pt-BR" altLang="pt-BR"/>
              <a:t>A contribuição de Durkheim foi combinar trabalhos teóricos de formulação de conceitos e categorias de análise da sociedade com o trabalho empírico</a:t>
            </a:r>
          </a:p>
          <a:p>
            <a:r>
              <a:rPr lang="pt-BR" altLang="pt-BR"/>
              <a:t>Foi um dos primeiros a utilizar estatísticas para explicar os fatos sociais</a:t>
            </a:r>
          </a:p>
          <a:p>
            <a:endParaRPr lang="pt-BR" dirty="0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A798A0CC-2B79-4FB7-8AE1-1295C1E8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45" y="503238"/>
            <a:ext cx="3806118" cy="5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1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87E3A-AE85-46F3-9650-06A39F13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</a:rPr>
              <a:t>Sociologia como ciência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158DC-9DE9-4CBF-828D-549D150039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  <a:defRPr/>
            </a:pPr>
            <a:r>
              <a:rPr lang="pt-BR" sz="3375" b="1"/>
              <a:t>Objeto</a:t>
            </a:r>
            <a:r>
              <a:rPr lang="pt-BR" sz="3375"/>
              <a:t> de estudo da Sociologia - (o que estuda?)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3375"/>
              <a:t>Fatos Sociais.</a:t>
            </a:r>
          </a:p>
          <a:p>
            <a:pPr algn="just">
              <a:defRPr/>
            </a:pPr>
            <a:endParaRPr lang="pt-BR" sz="3375"/>
          </a:p>
          <a:p>
            <a:pPr marL="0" indent="0" algn="just">
              <a:buFont typeface="Arial"/>
              <a:buNone/>
              <a:defRPr/>
            </a:pPr>
            <a:r>
              <a:rPr lang="pt-BR" sz="3375" b="1"/>
              <a:t>Método</a:t>
            </a:r>
            <a:r>
              <a:rPr lang="pt-BR" sz="3375"/>
              <a:t> de estudo da Sociologia - (como se estuda?)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3375"/>
              <a:t>Objetividade. </a:t>
            </a:r>
          </a:p>
          <a:p>
            <a:pPr marL="0" indent="0" algn="just">
              <a:buFont typeface="Arial"/>
              <a:buNone/>
              <a:defRPr/>
            </a:pPr>
            <a:r>
              <a:rPr lang="pt-BR"/>
              <a:t>(imparcialidade/ neutralidade) que pode ser conquistada através de métodos de pesquisa típicos das ciências da natureza (biologia, física), como a estatística, métodos de observação e experimentação.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439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68287-769F-4FC0-8B5C-8448AEAB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altLang="pt-BR" b="1" dirty="0">
                <a:solidFill>
                  <a:srgbClr val="FF0000"/>
                </a:solidFill>
              </a:rPr>
              <a:t>Fatos Sociais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82277F-D27C-4E37-9FE9-DEA9794415CF}"/>
              </a:ext>
            </a:extLst>
          </p:cNvPr>
          <p:cNvSpPr txBox="1">
            <a:spLocks/>
          </p:cNvSpPr>
          <p:nvPr/>
        </p:nvSpPr>
        <p:spPr>
          <a:xfrm>
            <a:off x="838250" y="1504712"/>
            <a:ext cx="10515502" cy="4350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lang="pt-BR" sz="2109"/>
              <a:t>Três características definidoras: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109" b="1"/>
              <a:t>Exterioridade</a:t>
            </a:r>
            <a:r>
              <a:rPr lang="pt-BR" sz="2109"/>
              <a:t> – é exterior ao indivíduo, independe da nossa vontade.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109" b="1"/>
              <a:t>Coercitividade</a:t>
            </a:r>
            <a:r>
              <a:rPr lang="pt-BR" sz="2109"/>
              <a:t> – os fatos exercem pressão/ coerção para que você se adeque ao padrão.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109" b="1"/>
              <a:t>Generalidade</a:t>
            </a:r>
            <a:r>
              <a:rPr lang="pt-BR" sz="2109"/>
              <a:t> – algo que ocorre com certa frequência.</a:t>
            </a:r>
          </a:p>
          <a:p>
            <a:pPr algn="just">
              <a:lnSpc>
                <a:spcPct val="150000"/>
              </a:lnSpc>
              <a:defRPr/>
            </a:pPr>
            <a:endParaRPr lang="pt-BR" sz="2109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BR" sz="2109" b="1"/>
              <a:t>Exemplos:</a:t>
            </a:r>
            <a:r>
              <a:rPr lang="pt-BR" sz="2109"/>
              <a:t> idioma, moeda, papéis sociais, criminalidade, redes sociais, padrões de beleza, suicídio, etc.</a:t>
            </a:r>
          </a:p>
          <a:p>
            <a:pPr>
              <a:defRPr/>
            </a:pPr>
            <a:endParaRPr lang="pt-BR" sz="2109" dirty="0"/>
          </a:p>
        </p:txBody>
      </p:sp>
    </p:spTree>
    <p:extLst>
      <p:ext uri="{BB962C8B-B14F-4D97-AF65-F5344CB8AC3E}">
        <p14:creationId xmlns:p14="http://schemas.microsoft.com/office/powerpoint/2010/main" val="55686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819C6-161E-4162-B961-65D05285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altLang="pt-BR" b="1" dirty="0">
                <a:solidFill>
                  <a:srgbClr val="FF0000"/>
                </a:solidFill>
              </a:rPr>
              <a:t>Classificação dos Fatos Sociais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454A9-1691-40DE-BDAA-D3E20D37B08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pt-BR" sz="2812"/>
              <a:t>Durkheim: visão positivista e organicista;</a:t>
            </a:r>
          </a:p>
          <a:p>
            <a:pPr>
              <a:lnSpc>
                <a:spcPct val="110000"/>
              </a:lnSpc>
              <a:defRPr/>
            </a:pPr>
            <a:endParaRPr lang="pt-BR" sz="2812"/>
          </a:p>
          <a:p>
            <a:pPr algn="just">
              <a:lnSpc>
                <a:spcPct val="110000"/>
              </a:lnSpc>
              <a:defRPr/>
            </a:pPr>
            <a:r>
              <a:rPr lang="pt-BR" sz="2812" b="1"/>
              <a:t>Fato Social Normal</a:t>
            </a:r>
            <a:r>
              <a:rPr lang="pt-BR" sz="2812"/>
              <a:t> – aquele que se encontra generalizado </a:t>
            </a:r>
            <a:r>
              <a:rPr lang="pt-BR" sz="2812" b="1" u="sng"/>
              <a:t>E</a:t>
            </a:r>
            <a:r>
              <a:rPr lang="pt-BR" sz="2812" b="1"/>
              <a:t> cumpre uma função social.</a:t>
            </a:r>
          </a:p>
          <a:p>
            <a:pPr marL="0" indent="0" algn="just">
              <a:lnSpc>
                <a:spcPct val="110000"/>
              </a:lnSpc>
              <a:buFont typeface="Arial"/>
              <a:buNone/>
              <a:defRPr/>
            </a:pPr>
            <a:r>
              <a:rPr lang="pt-BR" sz="2812"/>
              <a:t>	</a:t>
            </a:r>
            <a:endParaRPr lang="pt-BR" sz="2531"/>
          </a:p>
          <a:p>
            <a:pPr algn="just">
              <a:lnSpc>
                <a:spcPct val="110000"/>
              </a:lnSpc>
              <a:defRPr/>
            </a:pPr>
            <a:r>
              <a:rPr lang="pt-BR" sz="2812" b="1"/>
              <a:t>Fato Social Patológico </a:t>
            </a:r>
            <a:r>
              <a:rPr lang="pt-BR" sz="2812"/>
              <a:t>– aqueles que desencadeiam crise ou enfraquecimento da ordem social e da moral vigente.</a:t>
            </a:r>
            <a:endParaRPr lang="pt-BR" sz="2812" b="1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26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0530374" y="-28801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i="1" dirty="0">
                <a:solidFill>
                  <a:schemeClr val="bg1">
                    <a:lumMod val="65000"/>
                  </a:schemeClr>
                </a:solidFill>
                <a:latin typeface="Kanit"/>
                <a:cs typeface="Kanit"/>
              </a:rPr>
              <a:t>Slide</a:t>
            </a:r>
            <a:r>
              <a:rPr lang="pt-BR" sz="1243" dirty="0">
                <a:solidFill>
                  <a:schemeClr val="bg1">
                    <a:lumMod val="65000"/>
                  </a:schemeClr>
                </a:solidFill>
                <a:latin typeface="Kanit"/>
                <a:cs typeface="Kanit"/>
              </a:rPr>
              <a:t> de transição</a:t>
            </a:r>
            <a:endParaRPr sz="1243" dirty="0">
              <a:solidFill>
                <a:schemeClr val="bg1">
                  <a:lumMod val="65000"/>
                </a:schemeClr>
              </a:solidFill>
              <a:latin typeface="Kanit"/>
              <a:cs typeface="Kanit"/>
            </a:endParaRPr>
          </a:p>
        </p:txBody>
      </p:sp>
      <p:sp>
        <p:nvSpPr>
          <p:cNvPr id="8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chemeClr val="bg1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9</a:t>
            </a:fld>
            <a:endParaRPr sz="1304" dirty="0">
              <a:solidFill>
                <a:schemeClr val="bg1"/>
              </a:solidFill>
              <a:latin typeface="Kanit Light"/>
              <a:cs typeface="Kanit Light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A8DA670B-9FBC-46BC-85E6-5299859607E6}"/>
              </a:ext>
            </a:extLst>
          </p:cNvPr>
          <p:cNvSpPr txBox="1">
            <a:spLocks/>
          </p:cNvSpPr>
          <p:nvPr/>
        </p:nvSpPr>
        <p:spPr>
          <a:xfrm>
            <a:off x="1523581" y="1397357"/>
            <a:ext cx="9144837" cy="238750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6187" b="1"/>
              <a:t>O que garante a integração e bom funcionamento da sociedade?</a:t>
            </a:r>
            <a:endParaRPr lang="pt-BR" dirty="0"/>
          </a:p>
        </p:txBody>
      </p:sp>
      <p:sp>
        <p:nvSpPr>
          <p:cNvPr id="9" name="Subtítulo 4">
            <a:extLst>
              <a:ext uri="{FF2B5EF4-FFF2-40B4-BE49-F238E27FC236}">
                <a16:creationId xmlns:a16="http://schemas.microsoft.com/office/drawing/2014/main" id="{22D512A1-BE0E-4E98-A688-08292DF576B3}"/>
              </a:ext>
            </a:extLst>
          </p:cNvPr>
          <p:cNvSpPr txBox="1">
            <a:spLocks/>
          </p:cNvSpPr>
          <p:nvPr/>
        </p:nvSpPr>
        <p:spPr>
          <a:xfrm>
            <a:off x="1523582" y="4379053"/>
            <a:ext cx="9144837" cy="1262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5500" b="1" dirty="0">
                <a:solidFill>
                  <a:srgbClr val="FFC000"/>
                </a:solidFill>
              </a:rPr>
              <a:t>Coesão Social </a:t>
            </a:r>
            <a:endParaRPr lang="pt-BR" sz="5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10009</TotalTime>
  <Words>946</Words>
  <Application>Microsoft Office PowerPoint</Application>
  <PresentationFormat>Widescreen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Kanit</vt:lpstr>
      <vt:lpstr>Kanit Light</vt:lpstr>
      <vt:lpstr>Kanit SemiBold</vt:lpstr>
      <vt:lpstr>Open Sans</vt:lpstr>
      <vt:lpstr>Roboto</vt:lpstr>
      <vt:lpstr>Wingdings</vt:lpstr>
      <vt:lpstr>Tema do Office</vt:lpstr>
      <vt:lpstr>Durkheim</vt:lpstr>
      <vt:lpstr>Lembrete - Contexto do XIX</vt:lpstr>
      <vt:lpstr>Apresentação do PowerPoint</vt:lpstr>
      <vt:lpstr>Apresentação do PowerPoint</vt:lpstr>
      <vt:lpstr>Apresentação do PowerPoint</vt:lpstr>
      <vt:lpstr>Sociologia como ciência</vt:lpstr>
      <vt:lpstr>Fatos Sociais</vt:lpstr>
      <vt:lpstr>Classificação dos Fatos Sociais</vt:lpstr>
      <vt:lpstr>Apresentação do PowerPoint</vt:lpstr>
      <vt:lpstr>Apresentação do PowerPoint</vt:lpstr>
      <vt:lpstr>Consciência Coletiva</vt:lpstr>
      <vt:lpstr>Solidariedade a solidariedade social para Durkheim se daria pela consciência coletiva, pois essa seria responsável pela coesão (ligação) entre as pessoas. </vt:lpstr>
      <vt:lpstr>O Suicídio (1897)</vt:lpstr>
      <vt:lpstr>Apresentação do PowerPoint</vt:lpstr>
      <vt:lpstr>Apresentação do PowerPoint</vt:lpstr>
      <vt:lpstr>Apresentação do PowerPoint</vt:lpstr>
      <vt:lpstr>Dica de vídeo</vt:lpstr>
      <vt:lpstr>Apresentação do PowerPoint</vt:lpstr>
      <vt:lpstr>Obrigado</vt:lpstr>
    </vt:vector>
  </TitlesOfParts>
  <Company>Sistema de Ensino Poliedro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Cristieli Aline da Rocha Mariano</dc:creator>
  <cp:lastModifiedBy>MARIALBA RITA MARETTI</cp:lastModifiedBy>
  <cp:revision>107</cp:revision>
  <dcterms:created xsi:type="dcterms:W3CDTF">2021-03-30T17:11:25Z</dcterms:created>
  <dcterms:modified xsi:type="dcterms:W3CDTF">2022-03-06T12:30:36Z</dcterms:modified>
</cp:coreProperties>
</file>