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2"/>
  </p:notesMasterIdLst>
  <p:sldIdLst>
    <p:sldId id="912" r:id="rId2"/>
    <p:sldId id="763" r:id="rId3"/>
    <p:sldId id="1151" r:id="rId4"/>
    <p:sldId id="1150" r:id="rId5"/>
    <p:sldId id="1159" r:id="rId6"/>
    <p:sldId id="1160" r:id="rId7"/>
    <p:sldId id="1152" r:id="rId8"/>
    <p:sldId id="967" r:id="rId9"/>
    <p:sldId id="1155" r:id="rId10"/>
    <p:sldId id="1149" r:id="rId11"/>
    <p:sldId id="1153" r:id="rId12"/>
    <p:sldId id="1154" r:id="rId13"/>
    <p:sldId id="1148" r:id="rId14"/>
    <p:sldId id="1157" r:id="rId15"/>
    <p:sldId id="1158" r:id="rId16"/>
    <p:sldId id="1156" r:id="rId17"/>
    <p:sldId id="767" r:id="rId18"/>
    <p:sldId id="768" r:id="rId19"/>
    <p:sldId id="1161" r:id="rId20"/>
    <p:sldId id="766" r:id="rId21"/>
    <p:sldId id="769" r:id="rId22"/>
    <p:sldId id="770" r:id="rId23"/>
    <p:sldId id="771" r:id="rId24"/>
    <p:sldId id="772" r:id="rId25"/>
    <p:sldId id="968" r:id="rId26"/>
    <p:sldId id="1162" r:id="rId27"/>
    <p:sldId id="1163" r:id="rId28"/>
    <p:sldId id="1164" r:id="rId29"/>
    <p:sldId id="1165" r:id="rId30"/>
    <p:sldId id="1166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617B-20E8-440E-8714-AA2B8D9C2BEF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10506-5B58-48B7-934C-7351DD9D970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0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9A445B-A419-4D29-9C94-534239C2E23A}" type="datetimeFigureOut">
              <a:rPr lang="pt-BR" smtClean="0"/>
              <a:pPr/>
              <a:t>24/09/2021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9A6FD99-D2AC-452C-A317-E40743199AE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BIOTECNOLOGIA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63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2" y="116632"/>
            <a:ext cx="7467600" cy="4873752"/>
          </a:xfrm>
        </p:spPr>
        <p:txBody>
          <a:bodyPr/>
          <a:lstStyle/>
          <a:p>
            <a:r>
              <a:rPr lang="pt-BR" b="1" dirty="0"/>
              <a:t>Célula tronco –indiferenciada:BIOSSEGURANÇA-2008</a:t>
            </a:r>
          </a:p>
          <a:p>
            <a:endParaRPr lang="pt-BR" dirty="0"/>
          </a:p>
        </p:txBody>
      </p:sp>
      <p:pic>
        <p:nvPicPr>
          <p:cNvPr id="35842" name="Picture 2" descr="Células-Tronco - Embrionárias e Adultas - Cola da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668357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IPCT – Instituto de Pesquisa com Células-tro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13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3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18" name="Picture 2" descr="Desdiferenciação celular – Wikipédia, a enciclopédia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763858" cy="415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112"/>
            <a:ext cx="30861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82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571500"/>
            <a:ext cx="7467600" cy="1143000"/>
          </a:xfrm>
        </p:spPr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452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Clonagem</a:t>
            </a:r>
            <a:r>
              <a:rPr lang="pt-BR" b="1" dirty="0" smtClean="0"/>
              <a:t>:</a:t>
            </a:r>
          </a:p>
          <a:p>
            <a:endParaRPr lang="pt-BR" b="1" dirty="0"/>
          </a:p>
          <a:p>
            <a:r>
              <a:rPr lang="pt-BR" dirty="0" smtClean="0"/>
              <a:t>g</a:t>
            </a:r>
            <a:r>
              <a:rPr lang="pt-BR" u="sng" dirty="0" smtClean="0"/>
              <a:t>ênica</a:t>
            </a:r>
            <a:r>
              <a:rPr lang="pt-BR" u="sng" dirty="0"/>
              <a:t>: </a:t>
            </a:r>
            <a:r>
              <a:rPr lang="pt-BR" dirty="0"/>
              <a:t>insere em um </a:t>
            </a:r>
            <a:r>
              <a:rPr lang="pt-BR" dirty="0" err="1"/>
              <a:t>microorg</a:t>
            </a:r>
            <a:r>
              <a:rPr lang="pt-BR" dirty="0"/>
              <a:t> (vírus ou </a:t>
            </a:r>
            <a:r>
              <a:rPr lang="pt-BR" dirty="0" err="1"/>
              <a:t>bact</a:t>
            </a:r>
            <a:r>
              <a:rPr lang="pt-BR" dirty="0"/>
              <a:t>) e </a:t>
            </a:r>
            <a:r>
              <a:rPr lang="pt-BR" dirty="0" err="1"/>
              <a:t>qdo</a:t>
            </a:r>
            <a:r>
              <a:rPr lang="pt-BR" dirty="0"/>
              <a:t> este se divide, duplica-clona o gene que pode ficar armazenado na </a:t>
            </a:r>
            <a:r>
              <a:rPr lang="pt-BR" dirty="0" err="1"/>
              <a:t>geneteca</a:t>
            </a:r>
            <a:r>
              <a:rPr lang="pt-BR" dirty="0"/>
              <a:t>, </a:t>
            </a:r>
            <a:endParaRPr lang="pt-BR" dirty="0" smtClean="0"/>
          </a:p>
          <a:p>
            <a:endParaRPr lang="pt-BR" u="sng" dirty="0"/>
          </a:p>
          <a:p>
            <a:endParaRPr lang="pt-BR" u="sng" dirty="0" smtClean="0"/>
          </a:p>
          <a:p>
            <a:r>
              <a:rPr lang="pt-BR" u="sng" dirty="0" smtClean="0"/>
              <a:t>individual</a:t>
            </a:r>
            <a:r>
              <a:rPr lang="pt-BR" u="sng" dirty="0"/>
              <a:t>: </a:t>
            </a:r>
            <a:r>
              <a:rPr lang="pt-BR" dirty="0"/>
              <a:t>célula somática A enucleada (extração do núcleo A), e implantação em óvulo B enucleado e gerado pelo indivíduo C. Gera indivíduo A com mitocôndria B.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Clonagem </a:t>
            </a:r>
            <a:r>
              <a:rPr lang="pt-BR" dirty="0" err="1"/>
              <a:t>terapeutica</a:t>
            </a:r>
            <a:r>
              <a:rPr lang="pt-BR" dirty="0"/>
              <a:t>: óvulo---blastocisto----</a:t>
            </a:r>
            <a:r>
              <a:rPr lang="pt-BR" dirty="0" err="1"/>
              <a:t>Embrioblasto</a:t>
            </a:r>
            <a:r>
              <a:rPr lang="pt-BR" dirty="0"/>
              <a:t>---implanta em tecido lesado (partenogênese ou transferência de núcleo)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20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4" name="Picture 2" descr="Os princípios da clonagem molecular: DNA recombin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1" y="548680"/>
            <a:ext cx="89154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80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9938" name="Picture 2" descr="Clonagem: o que é e quais as limitações? – Patologia e Sa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00" y="764704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3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7890" name="Picture 2" descr="https://www.coladaweb.com/wp-content/uploads/2021/06/20210609-clonag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5956920" cy="63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05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l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9837"/>
            <a:ext cx="4339343" cy="6688163"/>
          </a:xfrm>
        </p:spPr>
      </p:pic>
    </p:spTree>
    <p:extLst>
      <p:ext uri="{BB962C8B-B14F-4D97-AF65-F5344CB8AC3E}">
        <p14:creationId xmlns:p14="http://schemas.microsoft.com/office/powerpoint/2010/main" val="42540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285860"/>
            <a:ext cx="8407981" cy="4948811"/>
          </a:xfrm>
        </p:spPr>
      </p:pic>
    </p:spTree>
    <p:extLst>
      <p:ext uri="{BB962C8B-B14F-4D97-AF65-F5344CB8AC3E}">
        <p14:creationId xmlns:p14="http://schemas.microsoft.com/office/powerpoint/2010/main" val="2766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62" name="Picture 2" descr="Terapia gênica é revolucionária para doenças genéticas, mas custos são  inacessíveis - Jornal O Glo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854856" cy="531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3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435280" cy="6048672"/>
          </a:xfrm>
        </p:spPr>
        <p:txBody>
          <a:bodyPr>
            <a:normAutofit/>
          </a:bodyPr>
          <a:lstStyle/>
          <a:p>
            <a:r>
              <a:rPr lang="pt-BR" b="1" dirty="0" smtClean="0"/>
              <a:t>Tecnologia de </a:t>
            </a:r>
            <a:r>
              <a:rPr lang="pt-BR" b="1" dirty="0" err="1" smtClean="0"/>
              <a:t>DNArecombinate</a:t>
            </a:r>
            <a:endParaRPr lang="pt-BR" b="1" dirty="0" smtClean="0"/>
          </a:p>
          <a:p>
            <a:r>
              <a:rPr lang="pt-BR" b="1" dirty="0" smtClean="0"/>
              <a:t>Transgênico</a:t>
            </a:r>
            <a:r>
              <a:rPr lang="pt-BR" dirty="0" smtClean="0"/>
              <a:t>: org. geneticamente modificado, recebe gene por vetor, transformação e outros fatores. </a:t>
            </a:r>
            <a:r>
              <a:rPr lang="pt-BR" dirty="0" err="1" smtClean="0"/>
              <a:t>Bact</a:t>
            </a:r>
            <a:r>
              <a:rPr lang="pt-BR" dirty="0" smtClean="0"/>
              <a:t> insulina e </a:t>
            </a:r>
            <a:r>
              <a:rPr lang="pt-BR" dirty="0" err="1" smtClean="0"/>
              <a:t>glucagon</a:t>
            </a:r>
            <a:r>
              <a:rPr lang="pt-BR" dirty="0" smtClean="0"/>
              <a:t>, milho </a:t>
            </a:r>
            <a:r>
              <a:rPr lang="pt-BR" dirty="0" err="1" smtClean="0"/>
              <a:t>Bt</a:t>
            </a:r>
            <a:r>
              <a:rPr lang="pt-BR" dirty="0" smtClean="0"/>
              <a:t>-</a:t>
            </a:r>
          </a:p>
          <a:p>
            <a:r>
              <a:rPr lang="pt-BR" dirty="0" smtClean="0"/>
              <a:t> gene da resistência ao ataque de insetos (toxina </a:t>
            </a:r>
            <a:r>
              <a:rPr lang="pt-BR" dirty="0" err="1" smtClean="0"/>
              <a:t>Bt</a:t>
            </a:r>
            <a:r>
              <a:rPr lang="pt-BR" dirty="0" smtClean="0"/>
              <a:t> – </a:t>
            </a:r>
            <a:r>
              <a:rPr lang="pt-BR" dirty="0" err="1" smtClean="0"/>
              <a:t>Bacillus</a:t>
            </a:r>
            <a:r>
              <a:rPr lang="pt-BR" dirty="0" smtClean="0"/>
              <a:t> </a:t>
            </a:r>
            <a:r>
              <a:rPr lang="pt-BR" dirty="0" err="1" smtClean="0"/>
              <a:t>thuringiensis</a:t>
            </a:r>
            <a:r>
              <a:rPr lang="pt-BR" dirty="0" smtClean="0"/>
              <a:t>), soja resistente a </a:t>
            </a:r>
            <a:r>
              <a:rPr lang="pt-BR" dirty="0" err="1" smtClean="0"/>
              <a:t>glifosato</a:t>
            </a:r>
            <a:r>
              <a:rPr lang="pt-BR" dirty="0" smtClean="0"/>
              <a:t>, </a:t>
            </a:r>
            <a:r>
              <a:rPr lang="pt-BR" dirty="0" err="1" smtClean="0"/>
              <a:t>big-mause</a:t>
            </a:r>
            <a:r>
              <a:rPr lang="pt-BR" dirty="0" smtClean="0"/>
              <a:t>,  alimentos com </a:t>
            </a:r>
            <a:r>
              <a:rPr lang="pt-BR" dirty="0" err="1" smtClean="0"/>
              <a:t>bacterias</a:t>
            </a:r>
            <a:r>
              <a:rPr lang="pt-BR" dirty="0" smtClean="0"/>
              <a:t> </a:t>
            </a:r>
            <a:r>
              <a:rPr lang="pt-BR" dirty="0" err="1" smtClean="0"/>
              <a:t>vivasLei</a:t>
            </a:r>
            <a:r>
              <a:rPr lang="pt-BR" dirty="0" smtClean="0"/>
              <a:t> </a:t>
            </a:r>
            <a:r>
              <a:rPr lang="pt-BR" dirty="0" err="1" smtClean="0"/>
              <a:t>Biossegurança</a:t>
            </a:r>
            <a:endParaRPr lang="pt-BR" dirty="0" smtClean="0"/>
          </a:p>
          <a:p>
            <a:r>
              <a:rPr lang="pt-BR" b="1" dirty="0" smtClean="0"/>
              <a:t>Enzima de restrição=</a:t>
            </a:r>
            <a:r>
              <a:rPr lang="pt-BR" b="1" dirty="0" err="1" smtClean="0"/>
              <a:t>endonuclease</a:t>
            </a:r>
            <a:r>
              <a:rPr lang="pt-BR" b="1" dirty="0" smtClean="0"/>
              <a:t>=tesouras </a:t>
            </a:r>
            <a:r>
              <a:rPr lang="pt-BR" dirty="0" smtClean="0"/>
              <a:t>moleculares: cortam pedaços específicos de DNA (palíndromo)</a:t>
            </a:r>
          </a:p>
          <a:p>
            <a:r>
              <a:rPr lang="pt-BR" b="1" dirty="0" smtClean="0"/>
              <a:t>PCR</a:t>
            </a:r>
            <a:r>
              <a:rPr lang="pt-BR" dirty="0" smtClean="0"/>
              <a:t>: duplicação de DNA laboratório (usa enzima e nucleotídeo)</a:t>
            </a:r>
          </a:p>
          <a:p>
            <a:r>
              <a:rPr lang="pt-BR" b="1" dirty="0" smtClean="0"/>
              <a:t>PGH</a:t>
            </a:r>
            <a:r>
              <a:rPr lang="pt-BR" dirty="0" smtClean="0"/>
              <a:t>: </a:t>
            </a:r>
            <a:r>
              <a:rPr lang="pt-BR" dirty="0" err="1" smtClean="0"/>
              <a:t>sequenciou</a:t>
            </a:r>
            <a:r>
              <a:rPr lang="pt-BR" dirty="0" smtClean="0"/>
              <a:t> DNA humano, homem, 30-40.000 genes, 7% ativo, subsídio para outros estudos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9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trapia genic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34413" y="0"/>
            <a:ext cx="5222321" cy="6473825"/>
          </a:xfrm>
        </p:spPr>
      </p:pic>
    </p:spTree>
    <p:extLst>
      <p:ext uri="{BB962C8B-B14F-4D97-AF65-F5344CB8AC3E}">
        <p14:creationId xmlns:p14="http://schemas.microsoft.com/office/powerpoint/2010/main" val="36771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am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69323" y="285728"/>
            <a:ext cx="6911488" cy="6188097"/>
          </a:xfrm>
        </p:spPr>
      </p:pic>
    </p:spTree>
    <p:extLst>
      <p:ext uri="{BB962C8B-B14F-4D97-AF65-F5344CB8AC3E}">
        <p14:creationId xmlns:p14="http://schemas.microsoft.com/office/powerpoint/2010/main" val="27492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5400" dirty="0" smtClean="0"/>
              <a:t>Exame DNA-VNTR: </a:t>
            </a:r>
            <a:r>
              <a:rPr lang="pt-BR" sz="5400" dirty="0" err="1" smtClean="0"/>
              <a:t>sprinting</a:t>
            </a:r>
            <a:r>
              <a:rPr lang="pt-BR" sz="5400" dirty="0" smtClean="0"/>
              <a:t> e </a:t>
            </a:r>
            <a:r>
              <a:rPr lang="pt-BR" sz="5400" dirty="0" err="1" smtClean="0"/>
              <a:t>hibridiação</a:t>
            </a:r>
            <a:r>
              <a:rPr lang="pt-BR" sz="5400" dirty="0" smtClean="0"/>
              <a:t> do DNA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0052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Milena\Documents\Desktop\aulas\aulas digitais2008\Nova pasta\eletroforese e hibridação de d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162" y="96871"/>
            <a:ext cx="4383985" cy="6151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6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Milena\Documents\Desktop\aulas\aulas digitais2008\Nova pasta\teste de d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-41379"/>
            <a:ext cx="5000659" cy="7057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2" name="Picture 2" descr="Resultado de imagem para biorremediaçã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8"/>
            <a:ext cx="8136904" cy="503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3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As taxas de eficácia da vacina CoronaVac – Como ler infográf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387424"/>
            <a:ext cx="714375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55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3010" name="Picture 2" descr="Programa de Pós-Graduação em Microbiologia e Parasitologia Aplic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88832" cy="585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313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4034" name="Picture 2" descr="Como funciona a vacina Oxford-AstraZeneca - Saúde - Estad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112568" cy="68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14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6082" name="Picture 2" descr="Gráfico de como é feita a va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319588"/>
            <a:ext cx="6172200" cy="90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8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Enzimas de restrição - Só Biolog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8513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8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56784" cy="609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38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Enzimas de Restricao - Bioquímica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36705" cy="59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8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3794" name="Picture 2" descr="Resultado de imagem para crispr cas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930"/>
            <a:ext cx="5915000" cy="218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genetec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5" y="158550"/>
            <a:ext cx="4846754" cy="6315276"/>
          </a:xfrm>
        </p:spPr>
      </p:pic>
    </p:spTree>
    <p:extLst>
      <p:ext uri="{BB962C8B-B14F-4D97-AF65-F5344CB8AC3E}">
        <p14:creationId xmlns:p14="http://schemas.microsoft.com/office/powerpoint/2010/main" val="23668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2770" name="Picture 2" descr="Edição de genoma usando CRISPR-Cas9 | Biomedicina Padr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532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53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4820" name="Picture 4" descr="Resultado de imagem para transgênic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625783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6866" name="Picture 2" descr="Animais transgênicos podem ser aliados da saúde humana |  cientistasfeminis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2108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96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8801</TotalTime>
  <Words>191</Words>
  <Application>Microsoft Office PowerPoint</Application>
  <PresentationFormat>Apresentação na tela (4:3)</PresentationFormat>
  <Paragraphs>18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BIOTECNOLOGIA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ENEM 2009-BIOLOGIA</dc:title>
  <dc:creator>Milena</dc:creator>
  <cp:lastModifiedBy>MilenaBasso</cp:lastModifiedBy>
  <cp:revision>225</cp:revision>
  <dcterms:created xsi:type="dcterms:W3CDTF">2009-09-03T23:31:18Z</dcterms:created>
  <dcterms:modified xsi:type="dcterms:W3CDTF">2021-09-24T04:34:48Z</dcterms:modified>
</cp:coreProperties>
</file>