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6" r:id="rId2"/>
    <p:sldId id="266" r:id="rId3"/>
    <p:sldId id="260" r:id="rId4"/>
    <p:sldId id="261" r:id="rId5"/>
    <p:sldId id="257" r:id="rId6"/>
    <p:sldId id="258" r:id="rId7"/>
    <p:sldId id="259" r:id="rId8"/>
    <p:sldId id="262" r:id="rId9"/>
    <p:sldId id="265" r:id="rId10"/>
    <p:sldId id="264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7CE9DD-7E23-4BB3-BB8B-74A9BFB6C9D0}" v="4" dt="2019-08-20T02:49:30.7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Estilo Mé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9C9BF5-F9D5-481B-B48D-5E595A984533}" type="datetimeFigureOut">
              <a:rPr lang="pt-BR" smtClean="0"/>
              <a:t>18/08/2019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5497A8-F217-4BAA-96AC-A5C5AC7B0F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843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3EF20-D197-4C7B-BBE6-6F3E4E9E3E29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64BF-3DA1-4F56-A138-B176F3388A47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D0025-FFB8-4093-9DA5-3A01BE2DDAC7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95D0-88E1-49B5-A135-D444600E26B2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C091-6F6E-491C-835F-F339414E3232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EF0AE-9B4B-425D-B0E2-0E6425EECDD1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26EA-E04B-481F-AFA7-0B693C18D669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0BE40-3008-4709-AD2B-5048970D951E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FA9D2-EAC4-4D08-B535-95088AC91C81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4B79F-5532-413D-829D-5028FFBAF039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5639E-1358-4BA6-A70B-B57C552BD038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0172D-C277-4E00-BC3F-48900DBFB74E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9E4D7-DBB3-4934-B6B8-F704ACE7CDEA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39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C416C-3A92-4E7D-839C-AB706809DF82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39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24B4D-4CE4-42E6-9433-54CD2FA8F09C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39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8760E-5BAB-4EDD-9CAC-093C362509CE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39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9F017-C78D-4BC1-9F12-D224FBBB5BBB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8CEED06-FA5B-43E5-836C-DF4C8D745F8C}" type="datetime1">
              <a:rPr lang="en-US" smtClean="0"/>
              <a:t>8/18/2019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/>
              <a:t>aula 39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82BBCC-F2BF-4D0D-B443-226508BD0F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725B5D9-1D06-4159-9F1D-61BE5124B6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91F86E5-8419-4681-894B-3145657C9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4723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65CBBD-F2EB-42D1-80CF-276852347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CCAF3EB-65BA-4281-81CF-13F496EBB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 Cette cravate est à Vincent ? Oui, c’est ..........................................</a:t>
            </a:r>
          </a:p>
          <a:p>
            <a:pPr marL="0" indent="0">
              <a:buNone/>
            </a:pPr>
            <a:r>
              <a:rPr lang="fr-FR" dirty="0"/>
              <a:t> Cette feuille est à vous ? Oui, c’est ...........................................</a:t>
            </a:r>
          </a:p>
          <a:p>
            <a:pPr marL="0" indent="0">
              <a:buNone/>
            </a:pPr>
            <a:r>
              <a:rPr lang="fr-FR" dirty="0"/>
              <a:t> Ces sandales sont à nous ? Oui, ce sont ......................................</a:t>
            </a:r>
          </a:p>
          <a:p>
            <a:pPr marL="0" indent="0">
              <a:buNone/>
            </a:pPr>
            <a:r>
              <a:rPr lang="fr-FR" dirty="0"/>
              <a:t> Cet enfant est à vous ? Oui, c’est ...........................................</a:t>
            </a:r>
          </a:p>
          <a:p>
            <a:pPr marL="0" indent="0">
              <a:buNone/>
            </a:pPr>
            <a:r>
              <a:rPr lang="fr-FR" dirty="0"/>
              <a:t> Ce livre est à Diane ? Oui, c’est ........................................... 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4755D76-ED74-446C-A121-2F7F54783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6879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65CBBD-F2EB-42D1-80CF-276852347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CCAF3EB-65BA-4281-81CF-13F496EBB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 Cette cravate est à Vincent ? Oui, c’est </a:t>
            </a:r>
            <a:r>
              <a:rPr lang="fr-FR" b="1" i="1" dirty="0"/>
              <a:t>la sienne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 Cette feuille est à vous ? Oui, c’est </a:t>
            </a:r>
            <a:r>
              <a:rPr lang="fr-FR" b="1" i="1" dirty="0"/>
              <a:t>la mienne / la nôtre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 Ces sandales sont à nous ? Oui, ce sont </a:t>
            </a:r>
            <a:r>
              <a:rPr lang="fr-FR" b="1" i="1" dirty="0"/>
              <a:t>les nôtres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 Cet enfant est à vous ? Oui, c’est </a:t>
            </a:r>
            <a:r>
              <a:rPr lang="fr-FR" b="1" i="1" dirty="0"/>
              <a:t>le mien / le nôtre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 Ce livre est à Diane ? Oui, c’est </a:t>
            </a:r>
            <a:r>
              <a:rPr lang="fr-FR" b="1" i="1" dirty="0"/>
              <a:t>le sien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4755D76-ED74-446C-A121-2F7F54783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302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8466BB-AD35-4BEE-B43B-5813084A0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3F96557-87AD-41F9-B75C-9D55173FC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/>
              <a:t>Les</a:t>
            </a:r>
            <a:r>
              <a:rPr lang="pt-BR" dirty="0"/>
              <a:t> </a:t>
            </a:r>
            <a:r>
              <a:rPr lang="pt-BR" dirty="0" err="1"/>
              <a:t>Possessifs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749C7C0-7CC5-4F8F-8582-879181FD3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562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65CBBD-F2EB-42D1-80CF-276852347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CCAF3EB-65BA-4281-81CF-13F496EBB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Les adjectifs possessifs déterminent le nom (on parle aussi de déterminants possessifs), du point de vue de l'appartenance.</a:t>
            </a:r>
          </a:p>
          <a:p>
            <a:endParaRPr lang="fr-FR" dirty="0"/>
          </a:p>
          <a:p>
            <a:r>
              <a:rPr lang="fr-FR" dirty="0"/>
              <a:t>Ma chaise. </a:t>
            </a:r>
            <a:br>
              <a:rPr lang="fr-FR" dirty="0"/>
            </a:br>
            <a:r>
              <a:rPr lang="fr-FR" dirty="0"/>
              <a:t>Sa table. </a:t>
            </a:r>
            <a:br>
              <a:rPr lang="fr-FR" dirty="0"/>
            </a:br>
            <a:r>
              <a:rPr lang="fr-FR" dirty="0"/>
              <a:t>Nos cahiers.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4755D76-ED74-446C-A121-2F7F54783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624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65CBBD-F2EB-42D1-80CF-276852347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>
            <a:normAutofit/>
          </a:bodyPr>
          <a:lstStyle/>
          <a:p>
            <a:r>
              <a:rPr lang="pt-BR"/>
              <a:t>Cours de Français – Niveau Débutant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4755D76-ED74-446C-A121-2F7F54783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8951573" y="3225297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aula 39</a:t>
            </a:r>
          </a:p>
        </p:txBody>
      </p:sp>
      <p:graphicFrame>
        <p:nvGraphicFramePr>
          <p:cNvPr id="24" name="Espaço Reservado para Conteúdo 8">
            <a:extLst>
              <a:ext uri="{FF2B5EF4-FFF2-40B4-BE49-F238E27FC236}">
                <a16:creationId xmlns:a16="http://schemas.microsoft.com/office/drawing/2014/main" id="{10077DF6-C9BC-486F-8EEC-BDD70D250BB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46111" y="2656857"/>
          <a:ext cx="9404354" cy="3022894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685277">
                  <a:extLst>
                    <a:ext uri="{9D8B030D-6E8A-4147-A177-3AD203B41FA5}">
                      <a16:colId xmlns:a16="http://schemas.microsoft.com/office/drawing/2014/main" val="4133431220"/>
                    </a:ext>
                  </a:extLst>
                </a:gridCol>
                <a:gridCol w="2420012">
                  <a:extLst>
                    <a:ext uri="{9D8B030D-6E8A-4147-A177-3AD203B41FA5}">
                      <a16:colId xmlns:a16="http://schemas.microsoft.com/office/drawing/2014/main" val="310252861"/>
                    </a:ext>
                  </a:extLst>
                </a:gridCol>
                <a:gridCol w="2240171">
                  <a:extLst>
                    <a:ext uri="{9D8B030D-6E8A-4147-A177-3AD203B41FA5}">
                      <a16:colId xmlns:a16="http://schemas.microsoft.com/office/drawing/2014/main" val="228183861"/>
                    </a:ext>
                  </a:extLst>
                </a:gridCol>
                <a:gridCol w="2058894">
                  <a:extLst>
                    <a:ext uri="{9D8B030D-6E8A-4147-A177-3AD203B41FA5}">
                      <a16:colId xmlns:a16="http://schemas.microsoft.com/office/drawing/2014/main" val="1170435149"/>
                    </a:ext>
                  </a:extLst>
                </a:gridCol>
              </a:tblGrid>
              <a:tr h="43184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>
                          <a:solidFill>
                            <a:srgbClr val="FFFFFF"/>
                          </a:solidFill>
                          <a:effectLst/>
                          <a:latin typeface="noway"/>
                        </a:rPr>
                        <a:t>Personne</a:t>
                      </a:r>
                    </a:p>
                  </a:txBody>
                  <a:tcPr marL="177957" marR="106774" marT="106774" marB="106774" anchor="ctr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>
                          <a:solidFill>
                            <a:srgbClr val="FFFFFF"/>
                          </a:solidFill>
                          <a:effectLst/>
                          <a:latin typeface="noway"/>
                        </a:rPr>
                        <a:t>masculin</a:t>
                      </a:r>
                    </a:p>
                  </a:txBody>
                  <a:tcPr marL="177957" marR="106774" marT="106774" marB="106774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>
                          <a:solidFill>
                            <a:srgbClr val="FFFFFF"/>
                          </a:solidFill>
                          <a:effectLst/>
                          <a:latin typeface="noway"/>
                        </a:rPr>
                        <a:t>féminin</a:t>
                      </a:r>
                    </a:p>
                  </a:txBody>
                  <a:tcPr marL="177957" marR="106774" marT="106774" marB="106774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>
                          <a:solidFill>
                            <a:srgbClr val="FFFFFF"/>
                          </a:solidFill>
                          <a:effectLst/>
                          <a:latin typeface="noway"/>
                        </a:rPr>
                        <a:t>pluriel</a:t>
                      </a:r>
                    </a:p>
                  </a:txBody>
                  <a:tcPr marL="177957" marR="106774" marT="106774" marB="106774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6645288"/>
                  </a:ext>
                </a:extLst>
              </a:tr>
              <a:tr h="431842">
                <a:tc>
                  <a:txBody>
                    <a:bodyPr/>
                    <a:lstStyle/>
                    <a:p>
                      <a:pPr algn="l"/>
                      <a:r>
                        <a:rPr lang="pt-BR" sz="1200" b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pt-BR" sz="1200" b="0" baseline="30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re</a:t>
                      </a:r>
                      <a:r>
                        <a:rPr lang="pt-BR" sz="1200" b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personne du singulier</a:t>
                      </a:r>
                      <a:endParaRPr lang="pt-BR" sz="12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77957" marR="106774" marT="106774" marB="106774" anchor="ctr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2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mon</a:t>
                      </a:r>
                    </a:p>
                  </a:txBody>
                  <a:tcPr marL="177957" marR="106774" marT="106774" marB="106774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2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ma</a:t>
                      </a:r>
                    </a:p>
                  </a:txBody>
                  <a:tcPr marL="177957" marR="106774" marT="106774" marB="106774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2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mes</a:t>
                      </a:r>
                    </a:p>
                  </a:txBody>
                  <a:tcPr marL="177957" marR="106774" marT="106774" marB="106774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727111"/>
                  </a:ext>
                </a:extLst>
              </a:tr>
              <a:tr h="431842">
                <a:tc>
                  <a:txBody>
                    <a:bodyPr/>
                    <a:lstStyle/>
                    <a:p>
                      <a:pPr algn="l"/>
                      <a:r>
                        <a:rPr lang="pt-BR" sz="1200" b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pt-BR" sz="1200" b="0" baseline="30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e</a:t>
                      </a:r>
                      <a:r>
                        <a:rPr lang="pt-BR" sz="1200" b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personne du singulier</a:t>
                      </a:r>
                      <a:endParaRPr lang="pt-BR" sz="12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77957" marR="106774" marT="106774" marB="106774" anchor="ctr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2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ton</a:t>
                      </a:r>
                    </a:p>
                  </a:txBody>
                  <a:tcPr marL="177957" marR="106774" marT="106774" marB="106774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2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ta</a:t>
                      </a:r>
                    </a:p>
                  </a:txBody>
                  <a:tcPr marL="177957" marR="106774" marT="106774" marB="106774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2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tes</a:t>
                      </a:r>
                    </a:p>
                  </a:txBody>
                  <a:tcPr marL="177957" marR="106774" marT="106774" marB="106774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678547"/>
                  </a:ext>
                </a:extLst>
              </a:tr>
              <a:tr h="431842">
                <a:tc>
                  <a:txBody>
                    <a:bodyPr/>
                    <a:lstStyle/>
                    <a:p>
                      <a:pPr algn="l"/>
                      <a:r>
                        <a:rPr lang="pt-BR" sz="1200" b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pt-BR" sz="1200" b="0" baseline="30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e</a:t>
                      </a:r>
                      <a:r>
                        <a:rPr lang="pt-BR" sz="1200" b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personne du singulier</a:t>
                      </a:r>
                      <a:endParaRPr lang="pt-BR" sz="12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77957" marR="106774" marT="106774" marB="106774" anchor="ctr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2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son</a:t>
                      </a:r>
                    </a:p>
                  </a:txBody>
                  <a:tcPr marL="177957" marR="106774" marT="106774" marB="106774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2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sa</a:t>
                      </a:r>
                    </a:p>
                  </a:txBody>
                  <a:tcPr marL="177957" marR="106774" marT="106774" marB="106774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2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ses</a:t>
                      </a:r>
                    </a:p>
                  </a:txBody>
                  <a:tcPr marL="177957" marR="106774" marT="106774" marB="106774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231082"/>
                  </a:ext>
                </a:extLst>
              </a:tr>
              <a:tr h="431842">
                <a:tc>
                  <a:txBody>
                    <a:bodyPr/>
                    <a:lstStyle/>
                    <a:p>
                      <a:pPr algn="l"/>
                      <a:r>
                        <a:rPr lang="pt-BR" sz="1200" b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pt-BR" sz="1200" b="0" baseline="30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re</a:t>
                      </a:r>
                      <a:r>
                        <a:rPr lang="pt-BR" sz="1200" b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personne du pluriel</a:t>
                      </a:r>
                      <a:endParaRPr lang="pt-BR" sz="12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77957" marR="106774" marT="106774" marB="106774" anchor="ctr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2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notre</a:t>
                      </a:r>
                    </a:p>
                  </a:txBody>
                  <a:tcPr marL="177957" marR="106774" marT="106774" marB="106774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2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notre</a:t>
                      </a:r>
                    </a:p>
                  </a:txBody>
                  <a:tcPr marL="177957" marR="106774" marT="106774" marB="106774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2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nos</a:t>
                      </a:r>
                    </a:p>
                  </a:txBody>
                  <a:tcPr marL="177957" marR="106774" marT="106774" marB="106774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677152"/>
                  </a:ext>
                </a:extLst>
              </a:tr>
              <a:tr h="431842">
                <a:tc>
                  <a:txBody>
                    <a:bodyPr/>
                    <a:lstStyle/>
                    <a:p>
                      <a:pPr algn="l"/>
                      <a:r>
                        <a:rPr lang="pt-BR" sz="1200" b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pt-BR" sz="1200" b="0" baseline="30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e</a:t>
                      </a:r>
                      <a:r>
                        <a:rPr lang="pt-BR" sz="1200" b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personne du pluriel</a:t>
                      </a:r>
                      <a:endParaRPr lang="pt-BR" sz="12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77957" marR="106774" marT="106774" marB="106774" anchor="ctr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2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votre</a:t>
                      </a:r>
                    </a:p>
                  </a:txBody>
                  <a:tcPr marL="177957" marR="106774" marT="106774" marB="106774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2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votre</a:t>
                      </a:r>
                    </a:p>
                  </a:txBody>
                  <a:tcPr marL="177957" marR="106774" marT="106774" marB="106774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2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vos</a:t>
                      </a:r>
                    </a:p>
                  </a:txBody>
                  <a:tcPr marL="177957" marR="106774" marT="106774" marB="106774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37954"/>
                  </a:ext>
                </a:extLst>
              </a:tr>
              <a:tr h="431842">
                <a:tc>
                  <a:txBody>
                    <a:bodyPr/>
                    <a:lstStyle/>
                    <a:p>
                      <a:pPr algn="l"/>
                      <a:r>
                        <a:rPr lang="pt-BR" sz="1200" b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pt-BR" sz="1200" b="0" baseline="30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e</a:t>
                      </a:r>
                      <a:r>
                        <a:rPr lang="pt-BR" sz="1200" b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personne du pluriel</a:t>
                      </a:r>
                      <a:endParaRPr lang="pt-BR" sz="12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</a:txBody>
                  <a:tcPr marL="177957" marR="106774" marT="106774" marB="106774" anchor="ctr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2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leur</a:t>
                      </a:r>
                    </a:p>
                  </a:txBody>
                  <a:tcPr marL="177957" marR="106774" marT="106774" marB="106774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2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leur</a:t>
                      </a:r>
                    </a:p>
                  </a:txBody>
                  <a:tcPr marL="177957" marR="106774" marT="106774" marB="106774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2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leurs</a:t>
                      </a:r>
                    </a:p>
                  </a:txBody>
                  <a:tcPr marL="177957" marR="106774" marT="106774" marB="106774" anchor="ctr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0630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022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65CBBD-F2EB-42D1-80CF-276852347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CCAF3EB-65BA-4281-81CF-13F496EBB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Le pronom possessif sert à remplacer un nom précédé d'un adjectif possessif (mon, ton son...).</a:t>
            </a:r>
          </a:p>
          <a:p>
            <a:r>
              <a:rPr lang="fr-FR" b="1" dirty="0"/>
              <a:t>Il varie selon le genre et le nombre du nom qu'il remplace.</a:t>
            </a:r>
          </a:p>
          <a:p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4755D76-ED74-446C-A121-2F7F54783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381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65CBBD-F2EB-42D1-80CF-276852347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CCAF3EB-65BA-4281-81CF-13F496EBB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Voilà ma sœur -&gt; voilà la mienne   </a:t>
            </a:r>
          </a:p>
          <a:p>
            <a:endParaRPr lang="fr-FR" b="1" dirty="0"/>
          </a:p>
          <a:p>
            <a:r>
              <a:rPr lang="fr-FR" b="1" dirty="0"/>
              <a:t>Il a apporté ses livres -&gt; il a apporté les siens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4755D76-ED74-446C-A121-2F7F54783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669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65CBBD-F2EB-42D1-80CF-276852347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>
            <a:normAutofit/>
          </a:bodyPr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4755D76-ED74-446C-A121-2F7F54783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8951573" y="3225297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aula 39</a:t>
            </a:r>
          </a:p>
        </p:txBody>
      </p:sp>
      <p:graphicFrame>
        <p:nvGraphicFramePr>
          <p:cNvPr id="22" name="Espaço Reservado para Conteúdo 5">
            <a:extLst>
              <a:ext uri="{FF2B5EF4-FFF2-40B4-BE49-F238E27FC236}">
                <a16:creationId xmlns:a16="http://schemas.microsoft.com/office/drawing/2014/main" id="{BA8F6179-0BB0-4EEB-AE29-062E12684A3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46111" y="2485512"/>
          <a:ext cx="9404355" cy="3365583"/>
        </p:xfrm>
        <a:graphic>
          <a:graphicData uri="http://schemas.openxmlformats.org/drawingml/2006/table">
            <a:tbl>
              <a:tblPr firstRow="1" bandRow="1"/>
              <a:tblGrid>
                <a:gridCol w="2590745">
                  <a:extLst>
                    <a:ext uri="{9D8B030D-6E8A-4147-A177-3AD203B41FA5}">
                      <a16:colId xmlns:a16="http://schemas.microsoft.com/office/drawing/2014/main" val="4169718689"/>
                    </a:ext>
                  </a:extLst>
                </a:gridCol>
                <a:gridCol w="2590745">
                  <a:extLst>
                    <a:ext uri="{9D8B030D-6E8A-4147-A177-3AD203B41FA5}">
                      <a16:colId xmlns:a16="http://schemas.microsoft.com/office/drawing/2014/main" val="28354676"/>
                    </a:ext>
                  </a:extLst>
                </a:gridCol>
                <a:gridCol w="2148303">
                  <a:extLst>
                    <a:ext uri="{9D8B030D-6E8A-4147-A177-3AD203B41FA5}">
                      <a16:colId xmlns:a16="http://schemas.microsoft.com/office/drawing/2014/main" val="1210759315"/>
                    </a:ext>
                  </a:extLst>
                </a:gridCol>
                <a:gridCol w="2074562">
                  <a:extLst>
                    <a:ext uri="{9D8B030D-6E8A-4147-A177-3AD203B41FA5}">
                      <a16:colId xmlns:a16="http://schemas.microsoft.com/office/drawing/2014/main" val="3290567930"/>
                    </a:ext>
                  </a:extLst>
                </a:gridCol>
              </a:tblGrid>
              <a:tr h="803721">
                <a:tc>
                  <a:txBody>
                    <a:bodyPr/>
                    <a:lstStyle/>
                    <a:p>
                      <a:pPr algn="ctr"/>
                      <a:r>
                        <a:rPr lang="pt-BR" sz="2500" b="1">
                          <a:solidFill>
                            <a:srgbClr val="000000"/>
                          </a:solidFill>
                          <a:effectLst/>
                          <a:latin typeface="Helv"/>
                        </a:rPr>
                        <a:t>MASCULIN Singulier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b="1">
                          <a:solidFill>
                            <a:srgbClr val="000000"/>
                          </a:solidFill>
                          <a:effectLst/>
                          <a:latin typeface="Helv"/>
                        </a:rPr>
                        <a:t>MASCULIN Pluriel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b="1">
                          <a:solidFill>
                            <a:srgbClr val="000000"/>
                          </a:solidFill>
                          <a:effectLst/>
                          <a:latin typeface="Helv"/>
                        </a:rPr>
                        <a:t>FEMININ Singulier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500" b="1">
                          <a:solidFill>
                            <a:srgbClr val="000000"/>
                          </a:solidFill>
                          <a:effectLst/>
                          <a:latin typeface="Helv"/>
                        </a:rPr>
                        <a:t>FEMININ Pluriel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089016"/>
                  </a:ext>
                </a:extLst>
              </a:tr>
              <a:tr h="426977">
                <a:tc>
                  <a:txBody>
                    <a:bodyPr/>
                    <a:lstStyle/>
                    <a:p>
                      <a:r>
                        <a:rPr lang="pt-BR" sz="2500" b="1">
                          <a:solidFill>
                            <a:srgbClr val="000000"/>
                          </a:solidFill>
                          <a:effectLst/>
                          <a:latin typeface="Helv"/>
                        </a:rPr>
                        <a:t>le mien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500" b="1">
                          <a:solidFill>
                            <a:srgbClr val="000000"/>
                          </a:solidFill>
                          <a:effectLst/>
                          <a:latin typeface="Helv"/>
                        </a:rPr>
                        <a:t>les miens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500" b="1">
                          <a:solidFill>
                            <a:srgbClr val="000000"/>
                          </a:solidFill>
                          <a:effectLst/>
                          <a:latin typeface="Helv"/>
                        </a:rPr>
                        <a:t>la mienne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500" b="1">
                          <a:solidFill>
                            <a:srgbClr val="000000"/>
                          </a:solidFill>
                          <a:effectLst/>
                          <a:latin typeface="Helv"/>
                        </a:rPr>
                        <a:t>les miennes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88830"/>
                  </a:ext>
                </a:extLst>
              </a:tr>
              <a:tr h="426977">
                <a:tc>
                  <a:txBody>
                    <a:bodyPr/>
                    <a:lstStyle/>
                    <a:p>
                      <a:r>
                        <a:rPr lang="pt-BR" sz="2500" b="1">
                          <a:solidFill>
                            <a:srgbClr val="000000"/>
                          </a:solidFill>
                          <a:effectLst/>
                          <a:latin typeface="Helv"/>
                        </a:rPr>
                        <a:t>le tien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500" b="1">
                          <a:solidFill>
                            <a:srgbClr val="000000"/>
                          </a:solidFill>
                          <a:effectLst/>
                          <a:latin typeface="Helv"/>
                        </a:rPr>
                        <a:t>les tiens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500" b="1">
                          <a:solidFill>
                            <a:srgbClr val="000000"/>
                          </a:solidFill>
                          <a:effectLst/>
                          <a:latin typeface="Helv"/>
                        </a:rPr>
                        <a:t>la tienne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500" b="1">
                          <a:solidFill>
                            <a:srgbClr val="000000"/>
                          </a:solidFill>
                          <a:effectLst/>
                          <a:latin typeface="Helv"/>
                        </a:rPr>
                        <a:t>les tiennes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051571"/>
                  </a:ext>
                </a:extLst>
              </a:tr>
              <a:tr h="426977">
                <a:tc>
                  <a:txBody>
                    <a:bodyPr/>
                    <a:lstStyle/>
                    <a:p>
                      <a:r>
                        <a:rPr lang="pt-BR" sz="2500" b="1">
                          <a:solidFill>
                            <a:srgbClr val="000000"/>
                          </a:solidFill>
                          <a:effectLst/>
                          <a:latin typeface="Helv"/>
                        </a:rPr>
                        <a:t>le sien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500" b="1">
                          <a:solidFill>
                            <a:srgbClr val="000000"/>
                          </a:solidFill>
                          <a:effectLst/>
                          <a:latin typeface="Helv"/>
                        </a:rPr>
                        <a:t>les siens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500" b="1">
                          <a:solidFill>
                            <a:srgbClr val="000000"/>
                          </a:solidFill>
                          <a:effectLst/>
                          <a:latin typeface="Helv"/>
                        </a:rPr>
                        <a:t>la sienne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500" b="1">
                          <a:solidFill>
                            <a:srgbClr val="000000"/>
                          </a:solidFill>
                          <a:effectLst/>
                          <a:latin typeface="Helv"/>
                        </a:rPr>
                        <a:t>les siennes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558333"/>
                  </a:ext>
                </a:extLst>
              </a:tr>
              <a:tr h="426977">
                <a:tc>
                  <a:txBody>
                    <a:bodyPr/>
                    <a:lstStyle/>
                    <a:p>
                      <a:r>
                        <a:rPr lang="pt-BR" sz="2500" b="1">
                          <a:solidFill>
                            <a:srgbClr val="000000"/>
                          </a:solidFill>
                          <a:effectLst/>
                          <a:latin typeface="Helv"/>
                        </a:rPr>
                        <a:t>le nôtre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500" b="1">
                          <a:solidFill>
                            <a:srgbClr val="000000"/>
                          </a:solidFill>
                          <a:effectLst/>
                          <a:latin typeface="Helv"/>
                        </a:rPr>
                        <a:t>les nôtres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500" b="1">
                          <a:solidFill>
                            <a:srgbClr val="000000"/>
                          </a:solidFill>
                          <a:effectLst/>
                          <a:latin typeface="Helv"/>
                        </a:rPr>
                        <a:t>la nôtre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500" b="1">
                          <a:solidFill>
                            <a:srgbClr val="000000"/>
                          </a:solidFill>
                          <a:effectLst/>
                          <a:latin typeface="Helv"/>
                        </a:rPr>
                        <a:t>les nôtres</a:t>
                      </a:r>
                      <a:endParaRPr lang="pt-BR" sz="250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1594418"/>
                  </a:ext>
                </a:extLst>
              </a:tr>
              <a:tr h="426977">
                <a:tc>
                  <a:txBody>
                    <a:bodyPr/>
                    <a:lstStyle/>
                    <a:p>
                      <a:r>
                        <a:rPr lang="pt-BR" sz="2500" b="1">
                          <a:solidFill>
                            <a:srgbClr val="000000"/>
                          </a:solidFill>
                          <a:effectLst/>
                          <a:latin typeface="Helv"/>
                        </a:rPr>
                        <a:t>le vôtre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500" b="1">
                          <a:solidFill>
                            <a:srgbClr val="000000"/>
                          </a:solidFill>
                          <a:effectLst/>
                          <a:latin typeface="Helv"/>
                        </a:rPr>
                        <a:t>les vôtres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500" b="1">
                          <a:solidFill>
                            <a:srgbClr val="000000"/>
                          </a:solidFill>
                          <a:effectLst/>
                          <a:latin typeface="Helv"/>
                        </a:rPr>
                        <a:t>la vôtre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500" b="1">
                          <a:solidFill>
                            <a:srgbClr val="000000"/>
                          </a:solidFill>
                          <a:effectLst/>
                          <a:latin typeface="Helv"/>
                        </a:rPr>
                        <a:t>les vôtres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12579"/>
                  </a:ext>
                </a:extLst>
              </a:tr>
              <a:tr h="426977">
                <a:tc>
                  <a:txBody>
                    <a:bodyPr/>
                    <a:lstStyle/>
                    <a:p>
                      <a:r>
                        <a:rPr lang="pt-BR" sz="2500" b="1">
                          <a:solidFill>
                            <a:srgbClr val="000000"/>
                          </a:solidFill>
                          <a:effectLst/>
                          <a:latin typeface="Helv"/>
                        </a:rPr>
                        <a:t>le leur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500" b="1">
                          <a:solidFill>
                            <a:srgbClr val="000000"/>
                          </a:solidFill>
                          <a:effectLst/>
                          <a:latin typeface="Helv"/>
                        </a:rPr>
                        <a:t>les leurs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500" b="1">
                          <a:solidFill>
                            <a:srgbClr val="000000"/>
                          </a:solidFill>
                          <a:effectLst/>
                          <a:latin typeface="Helv"/>
                        </a:rPr>
                        <a:t>la leur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500" b="1">
                          <a:solidFill>
                            <a:srgbClr val="000000"/>
                          </a:solidFill>
                          <a:effectLst/>
                          <a:latin typeface="Helv"/>
                        </a:rPr>
                        <a:t>les leurs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3361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9701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65CBBD-F2EB-42D1-80CF-276852347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CCAF3EB-65BA-4281-81CF-13F496EBB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Complétez les phrases suivantes avec les pronoms possessifs qui conviennent.</a:t>
            </a:r>
          </a:p>
          <a:p>
            <a:pPr marL="0" indent="0">
              <a:buNone/>
            </a:pPr>
            <a:r>
              <a:rPr lang="fr-FR" dirty="0"/>
              <a:t> C’est le chapeau de </a:t>
            </a:r>
            <a:r>
              <a:rPr lang="fr-FR" dirty="0" err="1"/>
              <a:t>Mélisa</a:t>
            </a:r>
            <a:r>
              <a:rPr lang="fr-FR" dirty="0"/>
              <a:t> ? Oui, c’est le sien.</a:t>
            </a:r>
          </a:p>
          <a:p>
            <a:pPr marL="0" indent="0">
              <a:buNone/>
            </a:pPr>
            <a:r>
              <a:rPr lang="fr-FR" dirty="0"/>
              <a:t> Ces papiers (m) sont à la directrice ? Oui, ce sont.....................................</a:t>
            </a:r>
          </a:p>
          <a:p>
            <a:pPr marL="0" indent="0">
              <a:buNone/>
            </a:pPr>
            <a:r>
              <a:rPr lang="fr-FR" dirty="0"/>
              <a:t>Ces lunettes (f) sont à Marie ? Oui, ce sont ......................................</a:t>
            </a:r>
          </a:p>
          <a:p>
            <a:pPr marL="0" indent="0">
              <a:buNone/>
            </a:pPr>
            <a:r>
              <a:rPr lang="fr-FR" dirty="0"/>
              <a:t>Ce crayon est à toi ? Oui, c’est ..........................................</a:t>
            </a:r>
          </a:p>
          <a:p>
            <a:pPr marL="0" indent="0">
              <a:buNone/>
            </a:pPr>
            <a:r>
              <a:rPr lang="fr-FR" dirty="0"/>
              <a:t>Ces gants (m) sont aux enfants ? Oui, ce sont ...................................... 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4755D76-ED74-446C-A121-2F7F54783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184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65CBBD-F2EB-42D1-80CF-276852347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r>
              <a:rPr lang="pt-BR" dirty="0"/>
              <a:t> – </a:t>
            </a:r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CCAF3EB-65BA-4281-81CF-13F496EBB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Complétez les phrases suivantes avec les pronoms possessifs qui conviennent.</a:t>
            </a:r>
          </a:p>
          <a:p>
            <a:pPr marL="0" indent="0">
              <a:buNone/>
            </a:pPr>
            <a:r>
              <a:rPr lang="fr-FR" dirty="0"/>
              <a:t> C’est le chapeau de </a:t>
            </a:r>
            <a:r>
              <a:rPr lang="fr-FR" dirty="0" err="1"/>
              <a:t>Mélisa</a:t>
            </a:r>
            <a:r>
              <a:rPr lang="fr-FR" dirty="0"/>
              <a:t> ? Oui, c’est le sien.</a:t>
            </a:r>
          </a:p>
          <a:p>
            <a:pPr marL="0" indent="0">
              <a:buNone/>
            </a:pPr>
            <a:r>
              <a:rPr lang="fr-FR" dirty="0"/>
              <a:t> Ces papiers (m) sont à la directrice ? Oui, ce sont </a:t>
            </a:r>
            <a:r>
              <a:rPr lang="fr-FR" b="1" i="1" dirty="0"/>
              <a:t>les siens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Ces lunettes (f) sont à Marie ? Oui, ce sont </a:t>
            </a:r>
            <a:r>
              <a:rPr lang="fr-FR" b="1" i="1" dirty="0"/>
              <a:t>les siennes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Ce crayon est à toi ? Oui, c’est </a:t>
            </a:r>
            <a:r>
              <a:rPr lang="fr-FR" b="1" i="1" dirty="0"/>
              <a:t>le mien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Ces gants (m) sont aux enfants ? Oui, ce sont </a:t>
            </a:r>
            <a:r>
              <a:rPr lang="fr-FR" b="1" i="1" dirty="0"/>
              <a:t>les leurs</a:t>
            </a:r>
            <a:r>
              <a:rPr lang="fr-FR" dirty="0"/>
              <a:t> 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4755D76-ED74-446C-A121-2F7F54783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39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9127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512</Words>
  <Application>Microsoft Office PowerPoint</Application>
  <PresentationFormat>Widescreen</PresentationFormat>
  <Paragraphs>110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Century Gothic</vt:lpstr>
      <vt:lpstr>Helv</vt:lpstr>
      <vt:lpstr>noway</vt:lpstr>
      <vt:lpstr>Wingdings 3</vt:lpstr>
      <vt:lpstr>Íon</vt:lpstr>
      <vt:lpstr>Cours de Français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de Français</dc:title>
  <dc:creator>Noemia Cecilia Santos</dc:creator>
  <cp:lastModifiedBy>Noemia Cecilia Santos</cp:lastModifiedBy>
  <cp:revision>1</cp:revision>
  <dcterms:created xsi:type="dcterms:W3CDTF">2019-08-20T02:49:09Z</dcterms:created>
  <dcterms:modified xsi:type="dcterms:W3CDTF">2019-08-20T02:52:25Z</dcterms:modified>
</cp:coreProperties>
</file>