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5" r:id="rId11"/>
    <p:sldId id="273" r:id="rId12"/>
    <p:sldId id="269" r:id="rId13"/>
    <p:sldId id="266" r:id="rId14"/>
    <p:sldId id="267" r:id="rId15"/>
    <p:sldId id="268" r:id="rId16"/>
    <p:sldId id="274" r:id="rId17"/>
    <p:sldId id="272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7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349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43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73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3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5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38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89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13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46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34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BF3F-70F2-48B5-A5B8-AFD9450DFE8A}" type="datetimeFigureOut">
              <a:rPr lang="pt-BR" smtClean="0"/>
              <a:t>30/06/2020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BAA28-0CF2-4D34-BD0D-E93DBB62A638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0" y="5950048"/>
            <a:ext cx="2387600" cy="77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1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jpg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jpeg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jpeg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eg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3"/>
          <p:cNvSpPr/>
          <p:nvPr/>
        </p:nvSpPr>
        <p:spPr>
          <a:xfrm>
            <a:off x="-58057" y="1202530"/>
            <a:ext cx="12250057" cy="2771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1500" b="1" strike="noStrike" dirty="0" smtClean="0">
                <a:solidFill>
                  <a:srgbClr val="00B0F0"/>
                </a:solidFill>
                <a:latin typeface="Calibri"/>
                <a:ea typeface="DejaVu Sans"/>
              </a:rPr>
              <a:t>PROBABILIDADE</a:t>
            </a:r>
            <a:endParaRPr sz="2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518" y="3027256"/>
            <a:ext cx="4302906" cy="25172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406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423080" y="402514"/>
            <a:ext cx="113458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No lançamento de um dado não viciado, a probabilidade de ocorrência de um número par ou maior do que 3 é igual a: </a:t>
            </a:r>
          </a:p>
          <a:p>
            <a:endParaRPr lang="pt-BR" sz="2800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233484"/>
              </p:ext>
            </p:extLst>
          </p:nvPr>
        </p:nvGraphicFramePr>
        <p:xfrm>
          <a:off x="692789" y="1847102"/>
          <a:ext cx="723055" cy="4192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ção" r:id="rId3" imgW="317160" imgH="1841400" progId="Equation.3">
                  <p:embed/>
                </p:oleObj>
              </mc:Choice>
              <mc:Fallback>
                <p:oleObj name="Equação" r:id="rId3" imgW="317160" imgH="1841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2789" y="1847102"/>
                        <a:ext cx="723055" cy="41927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905" y="1762405"/>
            <a:ext cx="3562705" cy="268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2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 descr="http://www.abrapem.com.br/cms/uploads/userfiles/images/faculdades/ebmsp-log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1381" y="251420"/>
            <a:ext cx="5061735" cy="892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566670" y="1596980"/>
            <a:ext cx="111788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De acordo com o texto, 16% dos voluntários ingleses e 40% dos voluntários brasileiros </a:t>
            </a:r>
            <a:r>
              <a:rPr lang="pt-BR" sz="2400" dirty="0" smtClean="0"/>
              <a:t>possuíam </a:t>
            </a:r>
            <a:r>
              <a:rPr lang="pt-BR" sz="2400" dirty="0"/>
              <a:t>o gene do otimismo. Considerando-se, dentre os voluntários, um grupo de 500 pessoas na razão de três ingleses para cada dois brasileiros e escolhendo-se aleatoriamente um voluntário desse grupo, a probabilidade de ser inglês, ou ter o gene do otimismo é igual a</a:t>
            </a:r>
            <a:r>
              <a:rPr lang="pt-BR" sz="2400" dirty="0" smtClean="0"/>
              <a:t>:</a:t>
            </a:r>
          </a:p>
          <a:p>
            <a:endParaRPr lang="pt-BR" sz="2400" dirty="0"/>
          </a:p>
          <a:p>
            <a:r>
              <a:rPr lang="pt-BR" sz="2400" dirty="0"/>
              <a:t>A) 9,6% </a:t>
            </a:r>
            <a:br>
              <a:rPr lang="pt-BR" sz="2400" dirty="0"/>
            </a:br>
            <a:r>
              <a:rPr lang="pt-BR" sz="2400" dirty="0"/>
              <a:t>B) 16,0% </a:t>
            </a:r>
            <a:br>
              <a:rPr lang="pt-BR" sz="2400" dirty="0"/>
            </a:br>
            <a:r>
              <a:rPr lang="pt-BR" sz="2400" dirty="0"/>
              <a:t>C) 49,6% </a:t>
            </a:r>
            <a:br>
              <a:rPr lang="pt-BR" sz="2400" dirty="0"/>
            </a:br>
            <a:r>
              <a:rPr lang="pt-BR" sz="2400" dirty="0"/>
              <a:t>D) 56,0% </a:t>
            </a:r>
            <a:br>
              <a:rPr lang="pt-BR" sz="2400" dirty="0"/>
            </a:br>
            <a:r>
              <a:rPr lang="pt-BR" sz="2400" dirty="0"/>
              <a:t>E) 76,0%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133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283335" y="242209"/>
            <a:ext cx="11706896" cy="785794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PROBABILIDADE DA OCORRÊNCIA DE EVENTOS SUCESSIVOS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89397" y="1442434"/>
            <a:ext cx="112174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 um </a:t>
            </a:r>
            <a:r>
              <a:rPr lang="pt-BR" sz="2400" dirty="0" smtClean="0"/>
              <a:t>evento  </a:t>
            </a:r>
            <a:r>
              <a:rPr lang="pt-BR" sz="2400" dirty="0"/>
              <a:t>E é composto por k eventos sucessivos e independentes, de tal modo que</a:t>
            </a:r>
            <a:r>
              <a:rPr lang="pt-BR" sz="2400" dirty="0" smtClean="0"/>
              <a:t>:</a:t>
            </a:r>
          </a:p>
          <a:p>
            <a:endParaRPr lang="pt-BR" sz="2400" dirty="0"/>
          </a:p>
          <a:p>
            <a:r>
              <a:rPr lang="pt-BR" sz="2400" dirty="0"/>
              <a:t>- o primeiro evento é </a:t>
            </a:r>
            <a:r>
              <a:rPr lang="pt-BR" sz="2400" i="1" dirty="0" smtClean="0"/>
              <a:t>A, </a:t>
            </a:r>
            <a:r>
              <a:rPr lang="pt-BR" sz="2400" dirty="0"/>
              <a:t>e sua </a:t>
            </a:r>
            <a:r>
              <a:rPr lang="pt-BR" sz="2400" dirty="0" smtClean="0"/>
              <a:t>probabilidade de ocorrência </a:t>
            </a:r>
            <a:r>
              <a:rPr lang="pt-BR" sz="2400" dirty="0"/>
              <a:t>é P</a:t>
            </a:r>
            <a:r>
              <a:rPr lang="pt-BR" sz="2400" baseline="-25000" dirty="0"/>
              <a:t>1;</a:t>
            </a:r>
            <a:r>
              <a:rPr lang="pt-BR" sz="2400" dirty="0"/>
              <a:t> </a:t>
            </a:r>
          </a:p>
          <a:p>
            <a:r>
              <a:rPr lang="pt-BR" sz="2400" dirty="0"/>
              <a:t>- o segundo evento é </a:t>
            </a:r>
            <a:r>
              <a:rPr lang="pt-BR" sz="2400" dirty="0" smtClean="0"/>
              <a:t>B, </a:t>
            </a:r>
            <a:r>
              <a:rPr lang="pt-BR" sz="2400" dirty="0"/>
              <a:t>e sua probabilidade </a:t>
            </a:r>
            <a:r>
              <a:rPr lang="pt-BR" sz="2400" dirty="0" smtClean="0"/>
              <a:t>de ocorrência é </a:t>
            </a:r>
            <a:r>
              <a:rPr lang="pt-BR" sz="2400" dirty="0"/>
              <a:t>P</a:t>
            </a:r>
            <a:r>
              <a:rPr lang="pt-BR" sz="2400" baseline="-25000" dirty="0"/>
              <a:t>2;</a:t>
            </a:r>
            <a:endParaRPr lang="pt-BR" sz="2400" dirty="0"/>
          </a:p>
          <a:p>
            <a:r>
              <a:rPr lang="pt-BR" sz="2400" dirty="0" smtClean="0"/>
              <a:t>                   .           </a:t>
            </a:r>
            <a:r>
              <a:rPr lang="pt-BR" sz="2400" dirty="0"/>
              <a:t>.           .           .           .           .          .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o </a:t>
            </a:r>
            <a:r>
              <a:rPr lang="pt-BR" sz="2400" dirty="0"/>
              <a:t>k-</a:t>
            </a:r>
            <a:r>
              <a:rPr lang="pt-BR" sz="2400" dirty="0" err="1"/>
              <a:t>ésimo</a:t>
            </a:r>
            <a:r>
              <a:rPr lang="pt-BR" sz="2400" dirty="0"/>
              <a:t> evento é </a:t>
            </a:r>
            <a:r>
              <a:rPr lang="pt-BR" sz="2400" dirty="0" smtClean="0"/>
              <a:t>K,</a:t>
            </a:r>
            <a:r>
              <a:rPr lang="pt-BR" sz="2400" i="1" dirty="0" smtClean="0"/>
              <a:t> </a:t>
            </a:r>
            <a:r>
              <a:rPr lang="pt-BR" sz="2400" dirty="0"/>
              <a:t>e sua probabilidade </a:t>
            </a:r>
            <a:r>
              <a:rPr lang="pt-BR" sz="2400" dirty="0" smtClean="0"/>
              <a:t>de ocorrência é </a:t>
            </a:r>
            <a:r>
              <a:rPr lang="pt-BR" sz="2400" dirty="0" err="1"/>
              <a:t>P</a:t>
            </a:r>
            <a:r>
              <a:rPr lang="pt-BR" sz="2400" baseline="-25000" dirty="0" err="1"/>
              <a:t>k</a:t>
            </a:r>
            <a:r>
              <a:rPr lang="pt-BR" sz="2400" dirty="0"/>
              <a:t> . </a:t>
            </a:r>
            <a:endParaRPr lang="pt-BR" sz="24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528032" y="4108352"/>
            <a:ext cx="1029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Então, a probabilidade de ocorrência </a:t>
            </a:r>
            <a:r>
              <a:rPr lang="pt-BR" sz="2400" dirty="0" smtClean="0"/>
              <a:t>do evento </a:t>
            </a:r>
            <a:r>
              <a:rPr lang="pt-BR" sz="2400" dirty="0"/>
              <a:t>E, nessa </a:t>
            </a:r>
            <a:r>
              <a:rPr lang="pt-BR" sz="2400" dirty="0" smtClean="0"/>
              <a:t>ordem, é dada por</a:t>
            </a:r>
            <a:r>
              <a:rPr lang="pt-BR" sz="2400" dirty="0"/>
              <a:t>	</a:t>
            </a:r>
          </a:p>
          <a:p>
            <a:endParaRPr lang="pt-BR" sz="2400" dirty="0"/>
          </a:p>
        </p:txBody>
      </p:sp>
      <p:sp>
        <p:nvSpPr>
          <p:cNvPr id="8" name="Caixa de texto 8"/>
          <p:cNvSpPr txBox="1">
            <a:spLocks noChangeArrowheads="1"/>
          </p:cNvSpPr>
          <p:nvPr/>
        </p:nvSpPr>
        <p:spPr bwMode="auto">
          <a:xfrm>
            <a:off x="2275012" y="5137061"/>
            <a:ext cx="5800055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effectLst/>
                <a:latin typeface="Times New Roman"/>
                <a:ea typeface="Calibri"/>
                <a:cs typeface="Times New Roman"/>
              </a:rPr>
              <a:t>P(E) = P</a:t>
            </a:r>
            <a:r>
              <a:rPr lang="pt-BR" sz="3200" baseline="-25000" dirty="0">
                <a:effectLst/>
                <a:latin typeface="Times New Roman"/>
                <a:ea typeface="Calibri"/>
                <a:cs typeface="Times New Roman"/>
              </a:rPr>
              <a:t>1</a:t>
            </a:r>
            <a:r>
              <a:rPr lang="pt-BR" sz="3200" dirty="0">
                <a:effectLst/>
                <a:latin typeface="Times New Roman"/>
                <a:ea typeface="Calibri"/>
                <a:cs typeface="Times New Roman"/>
              </a:rPr>
              <a:t> . P</a:t>
            </a:r>
            <a:r>
              <a:rPr lang="pt-BR" sz="3200" baseline="-25000" dirty="0">
                <a:effectLst/>
                <a:latin typeface="Times New Roman"/>
                <a:ea typeface="Calibri"/>
                <a:cs typeface="Times New Roman"/>
              </a:rPr>
              <a:t>2 </a:t>
            </a:r>
            <a:r>
              <a:rPr lang="pt-BR" sz="3200" dirty="0">
                <a:effectLst/>
                <a:latin typeface="Times New Roman"/>
                <a:ea typeface="Calibri"/>
                <a:cs typeface="Times New Roman"/>
              </a:rPr>
              <a:t>.</a:t>
            </a:r>
            <a:r>
              <a:rPr lang="pt-BR" sz="3200" baseline="-250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pt-BR" sz="3200" dirty="0">
                <a:effectLst/>
                <a:latin typeface="Times New Roman"/>
                <a:ea typeface="Calibri"/>
                <a:cs typeface="Times New Roman"/>
              </a:rPr>
              <a:t>... . </a:t>
            </a:r>
            <a:r>
              <a:rPr lang="pt-BR" sz="3200" dirty="0" err="1">
                <a:effectLst/>
                <a:latin typeface="Times New Roman"/>
                <a:ea typeface="Calibri"/>
                <a:cs typeface="Times New Roman"/>
              </a:rPr>
              <a:t>P</a:t>
            </a:r>
            <a:r>
              <a:rPr lang="pt-BR" sz="3200" baseline="-25000" dirty="0" err="1">
                <a:effectLst/>
                <a:latin typeface="Times New Roman"/>
                <a:ea typeface="Calibri"/>
                <a:cs typeface="Times New Roman"/>
              </a:rPr>
              <a:t>k</a:t>
            </a:r>
            <a:endParaRPr lang="pt-BR" sz="3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9" name="Retângulo 8"/>
          <p:cNvSpPr/>
          <p:nvPr/>
        </p:nvSpPr>
        <p:spPr>
          <a:xfrm>
            <a:off x="3309870" y="5137061"/>
            <a:ext cx="3760631" cy="61979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052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444289" y="1521449"/>
            <a:ext cx="113549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O </a:t>
            </a:r>
            <a:r>
              <a:rPr lang="pt-BR" sz="2400" dirty="0"/>
              <a:t>encarregado do controle de qualidade de uma máquina verificou que, em média, para cada 8 peças perfeitas, a máquina produzia 3 com pequenos defeitos e 2 com defeitos graves. Num lote de 13 peças, cuja distribuição de defeitos é essa descrita, retiram-se 3 peças ao acaso. A probabilidade de que nenhuma delas seja perfeita é: </a:t>
            </a: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283608"/>
              </p:ext>
            </p:extLst>
          </p:nvPr>
        </p:nvGraphicFramePr>
        <p:xfrm>
          <a:off x="603574" y="3261573"/>
          <a:ext cx="751823" cy="3269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ção" r:id="rId3" imgW="469800" imgH="2044440" progId="Equation.3">
                  <p:embed/>
                </p:oleObj>
              </mc:Choice>
              <mc:Fallback>
                <p:oleObj name="Equação" r:id="rId3" imgW="469800" imgH="2044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574" y="3261573"/>
                        <a:ext cx="751823" cy="3269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292" y="151862"/>
            <a:ext cx="4536033" cy="14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800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335876" y="1467686"/>
            <a:ext cx="115460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Segundo dados divulgados pelo IBGE em 2009, a expectativa de vida no Brasil cresceu 3,3 anos de 1998 a 2008, chegando à média de 73 anos. A situação é mais favorável às mulheres, que aumentaram a expectativa de vida de 73,6 para 76,8, enquanto a dos homens foi de 65,9 para 69,3 anos. Sabe-se também que o aumento da esperança de vida reflete diferenças regionais marcantes. </a:t>
            </a:r>
          </a:p>
          <a:p>
            <a:pPr algn="just"/>
            <a:r>
              <a:rPr lang="pt-BR" sz="2000" dirty="0"/>
              <a:t>Supondo-se que, em determinada região, 40% de todos os homens com menos de 60 anos e 45% de todas as mulheres com menos de 60 anos alcançarão 80 anos de idade e, escolhendo-se aleatoriamente um casal que vive nessa região, ambos com 55 anos de idade, a probabilidade de que apenas um deles chegue aos 80 anos é de 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/>
              <a:t>A</a:t>
            </a:r>
            <a:r>
              <a:rPr lang="pt-BR" sz="2000" dirty="0" smtClean="0"/>
              <a:t>) </a:t>
            </a:r>
            <a:r>
              <a:rPr lang="pt-BR" sz="2000" dirty="0"/>
              <a:t>22% </a:t>
            </a:r>
          </a:p>
          <a:p>
            <a:pPr algn="just"/>
            <a:r>
              <a:rPr lang="pt-BR" sz="2000" dirty="0"/>
              <a:t>B</a:t>
            </a:r>
            <a:r>
              <a:rPr lang="pt-BR" sz="2000" dirty="0" smtClean="0"/>
              <a:t>) </a:t>
            </a:r>
            <a:r>
              <a:rPr lang="pt-BR" sz="2000" dirty="0"/>
              <a:t>27%  </a:t>
            </a:r>
          </a:p>
          <a:p>
            <a:pPr algn="just"/>
            <a:r>
              <a:rPr lang="pt-BR" sz="2000" dirty="0"/>
              <a:t>C</a:t>
            </a:r>
            <a:r>
              <a:rPr lang="pt-BR" sz="2000" dirty="0" smtClean="0"/>
              <a:t>) </a:t>
            </a:r>
            <a:r>
              <a:rPr lang="pt-BR" sz="2000" dirty="0"/>
              <a:t>47%</a:t>
            </a:r>
          </a:p>
          <a:p>
            <a:pPr algn="just"/>
            <a:r>
              <a:rPr lang="pt-BR" sz="2000" dirty="0"/>
              <a:t>D</a:t>
            </a:r>
            <a:r>
              <a:rPr lang="pt-BR" sz="2000" dirty="0" smtClean="0"/>
              <a:t>) </a:t>
            </a:r>
            <a:r>
              <a:rPr lang="pt-BR" sz="2000" dirty="0"/>
              <a:t>49%</a:t>
            </a:r>
          </a:p>
          <a:p>
            <a:pPr algn="just"/>
            <a:r>
              <a:rPr lang="pt-BR" sz="2000" dirty="0"/>
              <a:t>E</a:t>
            </a:r>
            <a:r>
              <a:rPr lang="pt-BR" sz="2000" dirty="0" smtClean="0"/>
              <a:t>) </a:t>
            </a:r>
            <a:r>
              <a:rPr lang="pt-BR" sz="2000" dirty="0"/>
              <a:t>53%</a:t>
            </a:r>
          </a:p>
        </p:txBody>
      </p:sp>
      <p:pic>
        <p:nvPicPr>
          <p:cNvPr id="5" name="Picture 4" descr="http://www.abrapem.com.br/cms/uploads/userfiles/images/faculdades/ebmsp-log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5504" y="251420"/>
            <a:ext cx="5510797" cy="972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792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382136" y="1469834"/>
            <a:ext cx="11532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O diretor de um colégio leu numa revista que os pés das mulheres estavam aumentando. Há alguns anos, a média do tamanho dos calçados das mulheres era de 35,5 e, hoje, é de 37,0. Embora não fosse uma informação científica, ele ficou curioso e fez uma pesquisa com as funcionárias do seu colégio, obtendo o quadro a seguir:</a:t>
            </a:r>
          </a:p>
        </p:txBody>
      </p:sp>
      <p:pic>
        <p:nvPicPr>
          <p:cNvPr id="8195" name="Imagem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747" y="3042082"/>
            <a:ext cx="6156938" cy="219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64019" y="5237580"/>
            <a:ext cx="115733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Escolhendo uma funcionária ao acaso e sabendo que ela tem calçado maior que 36,0 a probabilidade de ela calçar 38,0 é </a:t>
            </a:r>
          </a:p>
          <a:p>
            <a:endParaRPr lang="pt-BR" sz="2400" dirty="0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026795"/>
              </p:ext>
            </p:extLst>
          </p:nvPr>
        </p:nvGraphicFramePr>
        <p:xfrm>
          <a:off x="502518" y="6070925"/>
          <a:ext cx="840422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ção" r:id="rId4" imgW="2641320" imgH="393480" progId="Equation.3">
                  <p:embed/>
                </p:oleObj>
              </mc:Choice>
              <mc:Fallback>
                <p:oleObj name="Equação" r:id="rId4" imgW="26413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2518" y="6070925"/>
                        <a:ext cx="8404225" cy="706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78361"/>
            <a:ext cx="41767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210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685" y="178362"/>
            <a:ext cx="3548935" cy="85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34844" y="1043185"/>
            <a:ext cx="116038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Num blog </a:t>
            </a:r>
            <a:r>
              <a:rPr lang="pt-BR" dirty="0"/>
              <a:t>de variedades, músicas, mantras e informações diversas, foram postados “Contos de Halloween”. Após a leitura, os visitantes poderiam opinar, assinalando suas reações em: “Divertido”, “Assustador” ou “Chato”. Ao final de uma semana, o blog registrou que 500 visitantes distintos acessaram esta postagem. </a:t>
            </a:r>
          </a:p>
          <a:p>
            <a:pPr algn="just"/>
            <a:r>
              <a:rPr lang="pt-BR" dirty="0"/>
              <a:t>O gráfico a seguir apresenta o resultado da enquete.</a:t>
            </a:r>
          </a:p>
          <a:p>
            <a:pPr algn="just"/>
            <a:endParaRPr lang="pt-BR" dirty="0"/>
          </a:p>
        </p:txBody>
      </p:sp>
      <p:pic>
        <p:nvPicPr>
          <p:cNvPr id="7" name="Imagem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174" y="2202283"/>
            <a:ext cx="4843237" cy="248944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ixaDeTexto 7"/>
          <p:cNvSpPr txBox="1"/>
          <p:nvPr/>
        </p:nvSpPr>
        <p:spPr>
          <a:xfrm>
            <a:off x="347730" y="4653089"/>
            <a:ext cx="116553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administrador do blog irá sortear um livro entre os visitantes que opinaram na postagem “Contos de Halloween”. </a:t>
            </a:r>
          </a:p>
          <a:p>
            <a:pPr algn="just"/>
            <a:r>
              <a:rPr lang="pt-BR" dirty="0"/>
              <a:t>Sabendo que nenhum visitante votou mais de uma vez, a probabilidade de uma pessoa escolhida ao acaso entre as que opinaram ter assinalado que o conto “Contos de Halloween” é “Chato” é mais aproximada por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r>
              <a:rPr lang="pt-BR" dirty="0"/>
              <a:t>A) </a:t>
            </a:r>
            <a:r>
              <a:rPr lang="pt-BR" dirty="0" smtClean="0"/>
              <a:t>0,09                                B</a:t>
            </a:r>
            <a:r>
              <a:rPr lang="pt-BR" dirty="0"/>
              <a:t>) </a:t>
            </a:r>
            <a:r>
              <a:rPr lang="pt-BR" dirty="0" smtClean="0"/>
              <a:t>0,12                                C</a:t>
            </a:r>
            <a:r>
              <a:rPr lang="pt-BR" dirty="0"/>
              <a:t>) </a:t>
            </a:r>
            <a:r>
              <a:rPr lang="pt-BR" dirty="0" smtClean="0"/>
              <a:t>0,14                                     D</a:t>
            </a:r>
            <a:r>
              <a:rPr lang="pt-BR" dirty="0"/>
              <a:t>) </a:t>
            </a:r>
            <a:r>
              <a:rPr lang="pt-BR" dirty="0" smtClean="0"/>
              <a:t>0,15                                        E</a:t>
            </a:r>
            <a:r>
              <a:rPr lang="pt-BR" dirty="0"/>
              <a:t>) 0,18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704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78361"/>
            <a:ext cx="41767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25003" y="1493949"/>
            <a:ext cx="111917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O controle de qualidade de uma empresa fabricante de telefones celulares aponta que a probabilidade de um aparelho de determinado modelo apresentar defeito de fabricação é de 0,2%.</a:t>
            </a:r>
          </a:p>
          <a:p>
            <a:r>
              <a:rPr lang="pt-BR" sz="2000" dirty="0"/>
              <a:t>Se uma loja acaba de vender 4 aparelhos desse modelo para um cliente, qual é a probabilidade de esse cliente sair da loja com exatamente dois aparelhos defeituosos?</a:t>
            </a:r>
          </a:p>
          <a:p>
            <a:r>
              <a:rPr lang="pt-BR" sz="2000" dirty="0"/>
              <a:t> </a:t>
            </a:r>
          </a:p>
          <a:p>
            <a:r>
              <a:rPr lang="pt-BR" sz="2000" b="1" dirty="0"/>
              <a:t> </a:t>
            </a:r>
            <a:endParaRPr lang="pt-BR" sz="2000" dirty="0"/>
          </a:p>
          <a:p>
            <a:endParaRPr lang="pt-BR" sz="20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447110"/>
              </p:ext>
            </p:extLst>
          </p:nvPr>
        </p:nvGraphicFramePr>
        <p:xfrm>
          <a:off x="425003" y="3258355"/>
          <a:ext cx="2789900" cy="2228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ção" r:id="rId4" imgW="1485900" imgH="1181100" progId="Equation.3">
                  <p:embed/>
                </p:oleObj>
              </mc:Choice>
              <mc:Fallback>
                <p:oleObj name="Equação" r:id="rId4" imgW="1485900" imgH="1181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003" y="3258355"/>
                        <a:ext cx="2789900" cy="22280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245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3933372" y="242209"/>
            <a:ext cx="4238172" cy="785794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2514" y="1114094"/>
            <a:ext cx="11205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EVENTOS ALEATÓRIOS</a:t>
            </a:r>
            <a:r>
              <a:rPr lang="pt-BR" sz="2400" dirty="0" smtClean="0"/>
              <a:t>: São eventos cujos resultados são conhecidos apenas após a sua execução.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74914" y="1809596"/>
            <a:ext cx="1120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Ex</a:t>
            </a:r>
            <a:r>
              <a:rPr lang="pt-BR" sz="2400" dirty="0" smtClean="0"/>
              <a:t>.: O lançamento de um dado não viciado.</a:t>
            </a:r>
            <a:endParaRPr lang="pt-BR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515260" y="2401646"/>
            <a:ext cx="11205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EVENTOS DETERMINÍSTICOS</a:t>
            </a:r>
            <a:r>
              <a:rPr lang="pt-BR" sz="2400" dirty="0" smtClean="0"/>
              <a:t>: São eventos cujos resultados são conhecidos antes mesmo da sua execução.</a:t>
            </a: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82174" y="3094346"/>
            <a:ext cx="11205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Ex</a:t>
            </a:r>
            <a:r>
              <a:rPr lang="pt-BR" sz="2400" dirty="0" smtClean="0"/>
              <a:t>.: Determinar o tempo gasto por uma pessoa que percorrerá, em seu carro, uma distância de 1200km, com uma velocidade média de 50km/h.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508006" y="4005942"/>
            <a:ext cx="11205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EVENTOS EQUIPROVÁVEIS</a:t>
            </a:r>
            <a:r>
              <a:rPr lang="pt-BR" sz="2400" dirty="0" smtClean="0"/>
              <a:t>: São eventos que possuem a mesma chance, a mesma probabilidade de ocorrência.</a:t>
            </a:r>
            <a:endParaRPr lang="pt-BR" sz="2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82174" y="4776371"/>
            <a:ext cx="11205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Ex</a:t>
            </a:r>
            <a:r>
              <a:rPr lang="pt-BR" sz="2400" dirty="0" smtClean="0"/>
              <a:t>.: No lançamento de uma moeda não viciada, os eventos “OCORRER CARA” e “OCORRER COROA” são equiprováveis.</a:t>
            </a:r>
            <a:endParaRPr lang="pt-BR" sz="2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15260" y="5696854"/>
            <a:ext cx="116767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A probabilidade estuda a chance de ocorrência de eventos aleatórios e, na maioria das vezes, equiprováveis.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56106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609601" y="242209"/>
            <a:ext cx="11103428" cy="785794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PROBABILIDADE DA OCORRÊNCIA DE UM EVENTO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2514" y="1099346"/>
            <a:ext cx="11205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ESPAÇO AMOSTRAL(U)</a:t>
            </a:r>
            <a:r>
              <a:rPr lang="pt-BR" sz="2400" dirty="0" smtClean="0"/>
              <a:t>: Conjunto formado por todas as possibilidades de ocorrência de um evento.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74914" y="1780100"/>
            <a:ext cx="1120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Ex</a:t>
            </a:r>
            <a:r>
              <a:rPr lang="pt-BR" sz="2400" dirty="0" smtClean="0"/>
              <a:t>.: No lançamento de um dado não viciado: U = {1;2;3;4;5;6}</a:t>
            </a:r>
            <a:endParaRPr lang="pt-BR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515260" y="2329542"/>
            <a:ext cx="11205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EVENTO(E)</a:t>
            </a:r>
            <a:r>
              <a:rPr lang="pt-BR" sz="2400" dirty="0" smtClean="0"/>
              <a:t>: Subconjunto do espaço amostral, que satisfaz alguma condição estabelecida previamente.</a:t>
            </a: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74913" y="3086347"/>
            <a:ext cx="11205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Ex</a:t>
            </a:r>
            <a:r>
              <a:rPr lang="pt-BR" sz="2400" dirty="0" smtClean="0"/>
              <a:t>.: No lançamento de um dado não viciado, o evento “OCORRER UM NÚMERO PRIMO” é:                                                                   E = {2;3;5}</a:t>
            </a:r>
            <a:endParaRPr lang="pt-BR" sz="2400" dirty="0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101686"/>
              </p:ext>
            </p:extLst>
          </p:nvPr>
        </p:nvGraphicFramePr>
        <p:xfrm>
          <a:off x="1402914" y="4136244"/>
          <a:ext cx="2668625" cy="1397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Equação" r:id="rId3" imgW="799920" imgH="419040" progId="Equation.3">
                  <p:embed/>
                </p:oleObj>
              </mc:Choice>
              <mc:Fallback>
                <p:oleObj name="Equação" r:id="rId3" imgW="79992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2914" y="4136244"/>
                        <a:ext cx="2668625" cy="1397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tângulo 8"/>
          <p:cNvSpPr/>
          <p:nvPr/>
        </p:nvSpPr>
        <p:spPr>
          <a:xfrm>
            <a:off x="1325140" y="4054108"/>
            <a:ext cx="2743200" cy="1435948"/>
          </a:xfrm>
          <a:prstGeom prst="rect">
            <a:avLst/>
          </a:prstGeom>
          <a:noFill/>
          <a:ln w="38100" cmpd="thinThick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4529591" y="4464015"/>
            <a:ext cx="1378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OU</a:t>
            </a:r>
            <a:endParaRPr lang="pt-BR" sz="2400" b="1" dirty="0"/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893777"/>
              </p:ext>
            </p:extLst>
          </p:nvPr>
        </p:nvGraphicFramePr>
        <p:xfrm>
          <a:off x="5581876" y="4137536"/>
          <a:ext cx="6015038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ção" r:id="rId5" imgW="1803240" imgH="419040" progId="Equation.3">
                  <p:embed/>
                </p:oleObj>
              </mc:Choice>
              <mc:Fallback>
                <p:oleObj name="Equação" r:id="rId5" imgW="18032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81876" y="4137536"/>
                        <a:ext cx="6015038" cy="139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ângulo 11"/>
          <p:cNvSpPr/>
          <p:nvPr/>
        </p:nvSpPr>
        <p:spPr>
          <a:xfrm>
            <a:off x="5528164" y="4068565"/>
            <a:ext cx="6068750" cy="1435948"/>
          </a:xfrm>
          <a:prstGeom prst="rect">
            <a:avLst/>
          </a:prstGeom>
          <a:noFill/>
          <a:ln w="38100" cmpd="thinThick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4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 animBg="1"/>
      <p:bldP spid="10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491319" y="316089"/>
            <a:ext cx="11423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 smtClean="0"/>
              <a:t>Ex</a:t>
            </a:r>
            <a:r>
              <a:rPr lang="pt-BR" sz="2800" dirty="0" smtClean="0"/>
              <a:t>.: No lançamento de um dado não viciado, calcule a probabilidade de ocorrer: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11783" y="1244161"/>
            <a:ext cx="11423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a) </a:t>
            </a:r>
            <a:r>
              <a:rPr lang="pt-BR" sz="2800" dirty="0" smtClean="0"/>
              <a:t>O número 5;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95863" y="2072626"/>
            <a:ext cx="11423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b) </a:t>
            </a:r>
            <a:r>
              <a:rPr lang="pt-BR" sz="2800" dirty="0"/>
              <a:t>u</a:t>
            </a:r>
            <a:r>
              <a:rPr lang="pt-BR" sz="2800" dirty="0" smtClean="0"/>
              <a:t>m número par;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97035" y="2893647"/>
            <a:ext cx="11423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c</a:t>
            </a:r>
            <a:r>
              <a:rPr lang="pt-BR" sz="2800" b="1" dirty="0" smtClean="0"/>
              <a:t>) </a:t>
            </a:r>
            <a:r>
              <a:rPr lang="pt-BR" sz="2800" dirty="0"/>
              <a:t>u</a:t>
            </a:r>
            <a:r>
              <a:rPr lang="pt-BR" sz="2800" dirty="0" smtClean="0"/>
              <a:t>m número maior que 1;</a:t>
            </a:r>
            <a:endParaRPr lang="pt-BR" sz="28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76571" y="3679829"/>
            <a:ext cx="11423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d) </a:t>
            </a:r>
            <a:r>
              <a:rPr lang="pt-BR" sz="2800" dirty="0"/>
              <a:t>u</a:t>
            </a:r>
            <a:r>
              <a:rPr lang="pt-BR" sz="2800" dirty="0" smtClean="0"/>
              <a:t>m número primo;</a:t>
            </a:r>
            <a:endParaRPr lang="pt-BR" sz="2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491319" y="4495387"/>
            <a:ext cx="11423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e</a:t>
            </a:r>
            <a:r>
              <a:rPr lang="pt-BR" sz="2800" b="1" dirty="0" smtClean="0"/>
              <a:t>) </a:t>
            </a:r>
            <a:r>
              <a:rPr lang="pt-BR" sz="2800" dirty="0"/>
              <a:t>u</a:t>
            </a:r>
            <a:r>
              <a:rPr lang="pt-BR" sz="2800" dirty="0" smtClean="0"/>
              <a:t>m número natural;</a:t>
            </a:r>
            <a:endParaRPr lang="pt-BR" sz="28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11781" y="5283958"/>
            <a:ext cx="11423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f) </a:t>
            </a:r>
            <a:r>
              <a:rPr lang="pt-BR" sz="2800" dirty="0" smtClean="0"/>
              <a:t>o número 7.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7072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368300" y="1330976"/>
            <a:ext cx="11823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Rafael mora no Centro de uma cidade e decidiu se mudar, por recomendações médicas, para uma das regiões: Rural, Comercial, Residencial Urbano ou Residencial Suburbano. A principal recomendação médica foi com as temperaturas das “ilhas de calor” da região, que deveriam ser inferiores a </a:t>
            </a:r>
            <a:r>
              <a:rPr lang="pt-BR" sz="2400" dirty="0" smtClean="0"/>
              <a:t>31°C</a:t>
            </a:r>
            <a:r>
              <a:rPr lang="pt-BR" sz="2400" dirty="0"/>
              <a:t>. Tais temperaturas são apresentadas por gráfico: </a:t>
            </a:r>
          </a:p>
        </p:txBody>
      </p:sp>
      <p:pic>
        <p:nvPicPr>
          <p:cNvPr id="2050" name="Imagem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074" y="2809175"/>
            <a:ext cx="5837964" cy="24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52425" y="5281975"/>
            <a:ext cx="11560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Escolhendo, aleatoriamente, uma das outras </a:t>
            </a:r>
            <a:r>
              <a:rPr lang="pt-BR" sz="2400" dirty="0" err="1"/>
              <a:t>regiões</a:t>
            </a:r>
            <a:r>
              <a:rPr lang="pt-BR" sz="2400" dirty="0"/>
              <a:t> para morar, a probabilidade de ele escolher uma </a:t>
            </a:r>
            <a:r>
              <a:rPr lang="pt-BR" sz="2400" dirty="0" err="1"/>
              <a:t>região</a:t>
            </a:r>
            <a:r>
              <a:rPr lang="pt-BR" sz="2400" dirty="0"/>
              <a:t> que seja adequada </a:t>
            </a:r>
            <a:r>
              <a:rPr lang="pt-BR" sz="2400" dirty="0" err="1"/>
              <a:t>às</a:t>
            </a:r>
            <a:r>
              <a:rPr lang="pt-BR" sz="2400" dirty="0"/>
              <a:t> </a:t>
            </a:r>
            <a:r>
              <a:rPr lang="pt-BR" sz="2400" dirty="0" err="1"/>
              <a:t>recomendações</a:t>
            </a:r>
            <a:r>
              <a:rPr lang="pt-BR" sz="2400" dirty="0"/>
              <a:t> </a:t>
            </a:r>
            <a:r>
              <a:rPr lang="pt-BR" sz="2400" dirty="0" err="1"/>
              <a:t>médicas</a:t>
            </a:r>
            <a:r>
              <a:rPr lang="pt-BR" sz="2400" dirty="0"/>
              <a:t> é </a:t>
            </a:r>
          </a:p>
          <a:p>
            <a:pPr algn="just"/>
            <a:endParaRPr lang="pt-BR" sz="2400" dirty="0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908586"/>
              </p:ext>
            </p:extLst>
          </p:nvPr>
        </p:nvGraphicFramePr>
        <p:xfrm>
          <a:off x="686593" y="6015754"/>
          <a:ext cx="8242300" cy="70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ção" r:id="rId4" imgW="2590560" imgH="393480" progId="Equation.3">
                  <p:embed/>
                </p:oleObj>
              </mc:Choice>
              <mc:Fallback>
                <p:oleObj name="Equação" r:id="rId4" imgW="25905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6593" y="6015754"/>
                        <a:ext cx="8242300" cy="706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585" y="229877"/>
            <a:ext cx="41767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783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4" descr="http://www.abrapem.com.br/cms/uploads/userfiles/images/faculdades/ebmsp-log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2893" y="174146"/>
            <a:ext cx="4714006" cy="83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9" name="Imagem 82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000" y="1050009"/>
            <a:ext cx="4641850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271036" y="3618955"/>
            <a:ext cx="117063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No mundo virtual nomes viram </a:t>
            </a:r>
            <a:r>
              <a:rPr lang="pt-BR" i="1" dirty="0" err="1"/>
              <a:t>nicks</a:t>
            </a:r>
            <a:r>
              <a:rPr lang="pt-BR" dirty="0"/>
              <a:t>, a linguagem usada é a das abreviações e as descrições das pessoas não são muito confiáveis. O termo CATFISH é usado para referir-se às pessoas enganadas por outras no mundo virtual e é título de uma série televisiva inspirada nesse tipo de situação. </a:t>
            </a:r>
          </a:p>
          <a:p>
            <a:pPr algn="just"/>
            <a:r>
              <a:rPr lang="pt-BR" dirty="0"/>
              <a:t>Para criar um </a:t>
            </a:r>
            <a:r>
              <a:rPr lang="pt-BR" i="1" dirty="0" err="1"/>
              <a:t>nick</a:t>
            </a:r>
            <a:r>
              <a:rPr lang="pt-BR" dirty="0"/>
              <a:t>, a ser usado em um site de relacionamento, uma pessoa decidiu escolhê-lo dentre os anagramas do termo CATFISH. </a:t>
            </a:r>
          </a:p>
          <a:p>
            <a:pPr algn="just"/>
            <a:r>
              <a:rPr lang="pt-BR" dirty="0"/>
              <a:t>Sendo a escolha aleatória, a probabilidade P de o </a:t>
            </a:r>
            <a:r>
              <a:rPr lang="pt-BR" i="1" dirty="0" err="1"/>
              <a:t>nick</a:t>
            </a:r>
            <a:r>
              <a:rPr lang="pt-BR" i="1" dirty="0"/>
              <a:t> </a:t>
            </a:r>
            <a:r>
              <a:rPr lang="pt-BR" dirty="0"/>
              <a:t>começar e terminar com vogal é tal que </a:t>
            </a:r>
          </a:p>
          <a:p>
            <a:pPr algn="just"/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96212" y="5306095"/>
            <a:ext cx="3193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A) 2% ≤ P &lt; 4% </a:t>
            </a:r>
          </a:p>
          <a:p>
            <a:r>
              <a:rPr lang="pt-BR" dirty="0"/>
              <a:t>B) 4% ≤ P &lt; 6% </a:t>
            </a:r>
          </a:p>
          <a:p>
            <a:r>
              <a:rPr lang="pt-BR" dirty="0"/>
              <a:t>C) 6% ≤ P &lt; 8% </a:t>
            </a:r>
          </a:p>
          <a:p>
            <a:r>
              <a:rPr lang="pt-BR" dirty="0"/>
              <a:t>D) 8% ≤ P &lt; 10% </a:t>
            </a:r>
          </a:p>
          <a:p>
            <a:r>
              <a:rPr lang="pt-BR" dirty="0"/>
              <a:t>E) 10% ≤ P &lt; 12</a:t>
            </a:r>
            <a:r>
              <a:rPr lang="pt-BR" dirty="0" smtClean="0"/>
              <a:t>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999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1795330" y="160322"/>
            <a:ext cx="8601339" cy="785794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PROPRIEDADES DA PROBABILIDADE 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459001"/>
              </p:ext>
            </p:extLst>
          </p:nvPr>
        </p:nvGraphicFramePr>
        <p:xfrm>
          <a:off x="889688" y="1446568"/>
          <a:ext cx="10112375" cy="435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ção" r:id="rId3" imgW="3873240" imgH="1612800" progId="Equation.3">
                  <p:embed/>
                </p:oleObj>
              </mc:Choice>
              <mc:Fallback>
                <p:oleObj name="Equação" r:id="rId3" imgW="3873240" imgH="1612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688" y="1446568"/>
                        <a:ext cx="10112375" cy="435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78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395785" y="1761728"/>
            <a:ext cx="116688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No lançamento de uma "moeda viciada", a probabilidade de sair cara é 4 vezes a probabilidade de sair coroa. Isto significa dizer que, ao lançar-se essa moeda, a probabilidade de obter-se cara é: </a:t>
            </a:r>
            <a:endParaRPr lang="pt-BR" sz="2800" dirty="0" smtClean="0"/>
          </a:p>
          <a:p>
            <a:endParaRPr lang="pt-BR" sz="2800" dirty="0"/>
          </a:p>
          <a:p>
            <a:endParaRPr lang="pt-BR" sz="2800" dirty="0"/>
          </a:p>
          <a:p>
            <a:r>
              <a:rPr lang="pt-BR" sz="2800" dirty="0"/>
              <a:t> </a:t>
            </a:r>
          </a:p>
          <a:p>
            <a:pPr lvl="0"/>
            <a:r>
              <a:rPr lang="pt-BR" sz="2800" dirty="0" smtClean="0"/>
              <a:t>A) 80</a:t>
            </a:r>
            <a:r>
              <a:rPr lang="pt-BR" sz="2800" dirty="0"/>
              <a:t>%</a:t>
            </a:r>
          </a:p>
          <a:p>
            <a:pPr lvl="0"/>
            <a:r>
              <a:rPr lang="pt-BR" sz="2800" dirty="0" smtClean="0"/>
              <a:t>B) 78</a:t>
            </a:r>
            <a:r>
              <a:rPr lang="pt-BR" sz="2800" dirty="0"/>
              <a:t>%</a:t>
            </a:r>
          </a:p>
          <a:p>
            <a:pPr lvl="0"/>
            <a:r>
              <a:rPr lang="pt-BR" sz="2800" dirty="0" smtClean="0"/>
              <a:t>C) 75</a:t>
            </a:r>
            <a:r>
              <a:rPr lang="pt-BR" sz="2800" dirty="0"/>
              <a:t>%</a:t>
            </a:r>
          </a:p>
          <a:p>
            <a:pPr lvl="0"/>
            <a:r>
              <a:rPr lang="pt-BR" sz="2800" dirty="0" smtClean="0"/>
              <a:t>D) 72</a:t>
            </a:r>
            <a:r>
              <a:rPr lang="pt-BR" sz="2800" dirty="0"/>
              <a:t>%</a:t>
            </a:r>
          </a:p>
          <a:p>
            <a:pPr lvl="0"/>
            <a:r>
              <a:rPr lang="pt-BR" sz="2800" dirty="0" smtClean="0"/>
              <a:t>E) 60</a:t>
            </a:r>
            <a:r>
              <a:rPr lang="pt-BR" sz="2800" dirty="0"/>
              <a:t>%</a:t>
            </a:r>
          </a:p>
          <a:p>
            <a:endParaRPr lang="pt-BR" sz="28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975" y="2996850"/>
            <a:ext cx="4785131" cy="2959874"/>
          </a:xfrm>
          <a:prstGeom prst="rect">
            <a:avLst/>
          </a:prstGeom>
        </p:spPr>
      </p:pic>
      <p:pic>
        <p:nvPicPr>
          <p:cNvPr id="5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292" y="151862"/>
            <a:ext cx="4536033" cy="14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24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00" cmpd="tri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033682" y="242209"/>
            <a:ext cx="10002404" cy="785794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PROBABILIDADE DA UNIÃO ENTRE DOIS EVENTOS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Elipse 1"/>
          <p:cNvSpPr/>
          <p:nvPr/>
        </p:nvSpPr>
        <p:spPr>
          <a:xfrm>
            <a:off x="1468184" y="2107661"/>
            <a:ext cx="3037555" cy="2082549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3116680" y="2118392"/>
            <a:ext cx="3116687" cy="2082549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146215" y="1606132"/>
            <a:ext cx="5486405" cy="299237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254899" y="1082166"/>
            <a:ext cx="1262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U</a:t>
            </a:r>
            <a:endParaRPr lang="pt-BR" sz="28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1478938" y="2118392"/>
            <a:ext cx="1262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A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791255" y="2129123"/>
            <a:ext cx="1262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B</a:t>
            </a:r>
            <a:endParaRPr lang="pt-BR" sz="2800" b="1" dirty="0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100420"/>
              </p:ext>
            </p:extLst>
          </p:nvPr>
        </p:nvGraphicFramePr>
        <p:xfrm>
          <a:off x="7020369" y="1974575"/>
          <a:ext cx="4824054" cy="884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ção" r:id="rId3" imgW="2286000" imgH="419040" progId="Equation.3">
                  <p:embed/>
                </p:oleObj>
              </mc:Choice>
              <mc:Fallback>
                <p:oleObj name="Equação" r:id="rId3" imgW="22860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20369" y="1974575"/>
                        <a:ext cx="4824054" cy="884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648038"/>
              </p:ext>
            </p:extLst>
          </p:nvPr>
        </p:nvGraphicFramePr>
        <p:xfrm>
          <a:off x="6930884" y="3451363"/>
          <a:ext cx="5042315" cy="456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ção" r:id="rId5" imgW="2247840" imgH="203040" progId="Equation.3">
                  <p:embed/>
                </p:oleObj>
              </mc:Choice>
              <mc:Fallback>
                <p:oleObj name="Equação" r:id="rId5" imgW="2247840" imgH="203040" progId="Equation.3">
                  <p:embed/>
                  <p:pic>
                    <p:nvPicPr>
                      <p:cNvPr id="0" name="Obje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0884" y="3451363"/>
                        <a:ext cx="5042315" cy="4565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tângulo 12"/>
          <p:cNvSpPr/>
          <p:nvPr/>
        </p:nvSpPr>
        <p:spPr>
          <a:xfrm>
            <a:off x="6885964" y="3318690"/>
            <a:ext cx="5094001" cy="6967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89112" y="5102087"/>
            <a:ext cx="11502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FF0000"/>
                </a:solidFill>
              </a:rPr>
              <a:t>*</a:t>
            </a:r>
            <a:r>
              <a:rPr lang="pt-BR" sz="2200" b="1" u="sng" dirty="0" smtClean="0">
                <a:solidFill>
                  <a:srgbClr val="FF0000"/>
                </a:solidFill>
              </a:rPr>
              <a:t>OBS</a:t>
            </a:r>
            <a:r>
              <a:rPr lang="pt-BR" sz="2200" b="1" dirty="0" smtClean="0">
                <a:solidFill>
                  <a:srgbClr val="FF0000"/>
                </a:solidFill>
              </a:rPr>
              <a:t>.: Caso os eventos A e B sejam mutuamente exclusivos, ou seja, se não houver interseção, então:</a:t>
            </a:r>
            <a:endParaRPr lang="pt-BR" sz="2200" b="1" dirty="0">
              <a:solidFill>
                <a:srgbClr val="FF0000"/>
              </a:solidFill>
            </a:endParaRPr>
          </a:p>
        </p:txBody>
      </p:sp>
      <p:graphicFrame>
        <p:nvGraphicFramePr>
          <p:cNvPr id="15" name="Obje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297463"/>
              </p:ext>
            </p:extLst>
          </p:nvPr>
        </p:nvGraphicFramePr>
        <p:xfrm>
          <a:off x="3970265" y="5805903"/>
          <a:ext cx="34480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ção" r:id="rId7" imgW="1536480" imgH="203040" progId="Equation.3">
                  <p:embed/>
                </p:oleObj>
              </mc:Choice>
              <mc:Fallback>
                <p:oleObj name="Equação" r:id="rId7" imgW="1536480" imgH="203040" progId="Equation.3">
                  <p:embed/>
                  <p:pic>
                    <p:nvPicPr>
                      <p:cNvPr id="0" name="Objeto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265" y="5805903"/>
                        <a:ext cx="34480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tângulo 15"/>
          <p:cNvSpPr/>
          <p:nvPr/>
        </p:nvSpPr>
        <p:spPr>
          <a:xfrm>
            <a:off x="3809905" y="5670951"/>
            <a:ext cx="3816722" cy="6967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41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 animBg="1"/>
      <p:bldP spid="7" grpId="0"/>
      <p:bldP spid="8" grpId="0"/>
      <p:bldP spid="9" grpId="0"/>
      <p:bldP spid="13" grpId="0" animBg="1"/>
      <p:bldP spid="14" grpId="0"/>
      <p:bldP spid="1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1102</Words>
  <Application>Microsoft Office PowerPoint</Application>
  <PresentationFormat>Personalizar</PresentationFormat>
  <Paragraphs>83</Paragraphs>
  <Slides>17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9" baseType="lpstr">
      <vt:lpstr>Tema do Office</vt:lpstr>
      <vt:lpstr>Equação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Professor Graca</dc:creator>
  <cp:lastModifiedBy>Michele</cp:lastModifiedBy>
  <cp:revision>44</cp:revision>
  <dcterms:created xsi:type="dcterms:W3CDTF">2016-05-19T12:44:48Z</dcterms:created>
  <dcterms:modified xsi:type="dcterms:W3CDTF">2020-06-30T19:52:38Z</dcterms:modified>
</cp:coreProperties>
</file>