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72" r:id="rId11"/>
    <p:sldId id="267" r:id="rId12"/>
    <p:sldId id="271" r:id="rId13"/>
    <p:sldId id="266" r:id="rId14"/>
    <p:sldId id="274" r:id="rId15"/>
    <p:sldId id="275" r:id="rId16"/>
    <p:sldId id="276" r:id="rId17"/>
    <p:sldId id="279" r:id="rId18"/>
    <p:sldId id="277" r:id="rId19"/>
    <p:sldId id="278" r:id="rId20"/>
    <p:sldId id="270" r:id="rId21"/>
    <p:sldId id="27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91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59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3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12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1" y="344624"/>
            <a:ext cx="5344886" cy="1325563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25625"/>
            <a:ext cx="5344886" cy="435133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0"/>
          </p:nvPr>
        </p:nvSpPr>
        <p:spPr>
          <a:xfrm>
            <a:off x="6357257" y="733698"/>
            <a:ext cx="5170339" cy="54432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em Curva 4"/>
          <p:cNvCxnSpPr/>
          <p:nvPr userDrawn="1"/>
        </p:nvCxnSpPr>
        <p:spPr>
          <a:xfrm rot="5400000">
            <a:off x="3138949" y="3473245"/>
            <a:ext cx="5914103" cy="12700"/>
          </a:xfrm>
          <a:prstGeom prst="curvedConnector3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76474"/>
            <a:ext cx="174171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83143" y="92869"/>
            <a:ext cx="24023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66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57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30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5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51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0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3865-5F3D-443A-B720-742EF32EB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2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Tipagem</a:t>
            </a:r>
            <a:r>
              <a:rPr lang="pt-BR" dirty="0" smtClean="0"/>
              <a:t> </a:t>
            </a:r>
            <a:r>
              <a:rPr lang="pt-BR" dirty="0" err="1" smtClean="0"/>
              <a:t>Sanguinea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Sist. ABO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667999" y="4944141"/>
            <a:ext cx="1106129" cy="1655762"/>
          </a:xfrm>
        </p:spPr>
        <p:txBody>
          <a:bodyPr/>
          <a:lstStyle/>
          <a:p>
            <a:r>
              <a:rPr lang="pt-BR" dirty="0" err="1" smtClean="0"/>
              <a:t>zyzo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8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8526607" cy="1325563"/>
          </a:xfrm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63524"/>
            <a:ext cx="5344886" cy="4313439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Compreender o sistema ABO é fundamental para evitar possíveis danos à saúde no momento de uma transfusão sanguínea. Imagine, por exemplo, que uma pessoa com sangue tipo A receba sangue do tipo B. Essa ação poderia ocasionar a morte do indivíduo, uma vez que podem ser formados aglomerados de hemácias que obstruem a passagem do sangue. Isso ocorre porque:</a:t>
            </a:r>
          </a:p>
          <a:p>
            <a:endParaRPr lang="pt-BR" dirty="0" smtClean="0"/>
          </a:p>
          <a:p>
            <a:endParaRPr lang="pt-BR" dirty="0">
              <a:solidFill>
                <a:srgbClr val="FFC000"/>
              </a:solidFill>
            </a:endParaRP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157733" y="344624"/>
            <a:ext cx="5369864" cy="4265475"/>
          </a:xfrm>
        </p:spPr>
        <p:txBody>
          <a:bodyPr>
            <a:normAutofit fontScale="47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3800" dirty="0" smtClean="0"/>
              <a:t>a</a:t>
            </a:r>
            <a:r>
              <a:rPr lang="pt-BR" sz="3800" dirty="0"/>
              <a:t>) as hemácias do doador possuem aglutininas </a:t>
            </a:r>
            <a:r>
              <a:rPr lang="pt-BR" sz="3800" dirty="0" err="1"/>
              <a:t>anti-A</a:t>
            </a:r>
            <a:r>
              <a:rPr lang="pt-BR" sz="3800" dirty="0"/>
              <a:t>, que atacam a hemácia do receptor.</a:t>
            </a:r>
          </a:p>
          <a:p>
            <a:r>
              <a:rPr lang="pt-BR" sz="3800" dirty="0">
                <a:solidFill>
                  <a:srgbClr val="FFFF00"/>
                </a:solidFill>
              </a:rPr>
              <a:t>b) no plasma do receptor existem aglutininas </a:t>
            </a:r>
            <a:r>
              <a:rPr lang="pt-BR" sz="3800" dirty="0" err="1">
                <a:solidFill>
                  <a:srgbClr val="FFFF00"/>
                </a:solidFill>
              </a:rPr>
              <a:t>anti-B</a:t>
            </a:r>
            <a:r>
              <a:rPr lang="pt-BR" sz="3800" dirty="0">
                <a:solidFill>
                  <a:srgbClr val="FFFF00"/>
                </a:solidFill>
              </a:rPr>
              <a:t>, que atacam </a:t>
            </a:r>
            <a:r>
              <a:rPr lang="pt-BR" sz="3800" dirty="0"/>
              <a:t>as hemácias do doador.</a:t>
            </a:r>
          </a:p>
          <a:p>
            <a:r>
              <a:rPr lang="pt-BR" sz="3800" dirty="0"/>
              <a:t>c) no plasma do doador existe aglutininas </a:t>
            </a:r>
            <a:r>
              <a:rPr lang="pt-BR" sz="3800" dirty="0" err="1"/>
              <a:t>anti-B</a:t>
            </a:r>
            <a:r>
              <a:rPr lang="pt-BR" sz="3800" dirty="0"/>
              <a:t>, que atacam as hemácias do receptor.</a:t>
            </a:r>
          </a:p>
          <a:p>
            <a:r>
              <a:rPr lang="pt-BR" sz="3800" dirty="0"/>
              <a:t>d) as hemácias do doador possuem aglutinogênios B, que reagem com os aglutinogênios A das hemácias do receptor.</a:t>
            </a:r>
          </a:p>
          <a:p>
            <a:r>
              <a:rPr lang="pt-BR" sz="3800" dirty="0"/>
              <a:t>e) no plasma do doador existem aglutininas </a:t>
            </a:r>
            <a:r>
              <a:rPr lang="pt-BR" sz="3800" dirty="0" err="1"/>
              <a:t>anti-A</a:t>
            </a:r>
            <a:r>
              <a:rPr lang="pt-BR" sz="3800" dirty="0"/>
              <a:t> e </a:t>
            </a:r>
            <a:r>
              <a:rPr lang="pt-BR" sz="3800" dirty="0" err="1"/>
              <a:t>anti-B</a:t>
            </a:r>
            <a:r>
              <a:rPr lang="pt-BR" sz="3800" dirty="0"/>
              <a:t>, que atacam as hemácias do receptor.</a:t>
            </a:r>
          </a:p>
          <a:p>
            <a:pPr lvl="1"/>
            <a:endParaRPr lang="pt-BR" sz="3400" dirty="0" smtClean="0"/>
          </a:p>
        </p:txBody>
      </p:sp>
      <p:pic>
        <p:nvPicPr>
          <p:cNvPr id="5" name="Cronômetro de 1 minuto sem alar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8607" y="4838699"/>
            <a:ext cx="4968989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986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(FUVEST) Um banco de sangue possui 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5 </a:t>
            </a:r>
            <a:r>
              <a:rPr lang="pt-BR" dirty="0">
                <a:solidFill>
                  <a:srgbClr val="FFFF00"/>
                </a:solidFill>
              </a:rPr>
              <a:t>litros </a:t>
            </a:r>
            <a:r>
              <a:rPr lang="pt-BR" dirty="0" smtClean="0">
                <a:solidFill>
                  <a:srgbClr val="FFFF00"/>
                </a:solidFill>
              </a:rPr>
              <a:t>de tipo </a:t>
            </a:r>
            <a:r>
              <a:rPr lang="pt-BR" dirty="0">
                <a:solidFill>
                  <a:srgbClr val="FFFF00"/>
                </a:solidFill>
              </a:rPr>
              <a:t>AB,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3 </a:t>
            </a:r>
            <a:r>
              <a:rPr lang="pt-BR" dirty="0">
                <a:solidFill>
                  <a:srgbClr val="FFFF00"/>
                </a:solidFill>
              </a:rPr>
              <a:t>litros tipo A,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8 </a:t>
            </a:r>
            <a:r>
              <a:rPr lang="pt-BR" dirty="0">
                <a:solidFill>
                  <a:srgbClr val="FFFF00"/>
                </a:solidFill>
              </a:rPr>
              <a:t>litros tipo B e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2 </a:t>
            </a:r>
            <a:r>
              <a:rPr lang="pt-BR" dirty="0">
                <a:solidFill>
                  <a:srgbClr val="FFFF00"/>
                </a:solidFill>
              </a:rPr>
              <a:t>litros tipo O. 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/>
              <a:t>Para </a:t>
            </a:r>
            <a:r>
              <a:rPr lang="pt-BR" dirty="0"/>
              <a:t>transfusões em indivíduos dos tipos O, A, B e AB estão disponíveis, respectivamente: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357257" y="838201"/>
            <a:ext cx="5170339" cy="3714750"/>
          </a:xfrm>
        </p:spPr>
        <p:txBody>
          <a:bodyPr>
            <a:normAutofit/>
          </a:bodyPr>
          <a:lstStyle/>
          <a:p>
            <a:r>
              <a:rPr lang="pt-BR" dirty="0"/>
              <a:t>a) 2, 5, 10 e 18 litros;</a:t>
            </a:r>
            <a:br>
              <a:rPr lang="pt-BR" dirty="0"/>
            </a:br>
            <a:r>
              <a:rPr lang="pt-BR" dirty="0"/>
              <a:t>b) 2, 3, 5 e 8 litros;</a:t>
            </a:r>
            <a:br>
              <a:rPr lang="pt-BR" dirty="0"/>
            </a:br>
            <a:r>
              <a:rPr lang="pt-BR" dirty="0"/>
              <a:t>c) 2, 3, 8 e 16 litros;</a:t>
            </a:r>
            <a:br>
              <a:rPr lang="pt-BR" dirty="0"/>
            </a:br>
            <a:r>
              <a:rPr lang="pt-BR" dirty="0"/>
              <a:t>d) 18, 8, 13 e 5 litros;</a:t>
            </a:r>
            <a:br>
              <a:rPr lang="pt-BR" dirty="0"/>
            </a:br>
            <a:r>
              <a:rPr lang="pt-BR" dirty="0"/>
              <a:t>e) 7, 5, 10 e 11 litros.</a:t>
            </a:r>
          </a:p>
          <a:p>
            <a:endParaRPr lang="pt-BR" dirty="0"/>
          </a:p>
        </p:txBody>
      </p:sp>
      <p:pic>
        <p:nvPicPr>
          <p:cNvPr id="5" name="Cronômetro de 1 minuto sem alar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8607" y="4838699"/>
            <a:ext cx="4968989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8176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(FUVEST) Um banco de sangue possui 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5 </a:t>
            </a:r>
            <a:r>
              <a:rPr lang="pt-BR" dirty="0">
                <a:solidFill>
                  <a:srgbClr val="FFFF00"/>
                </a:solidFill>
              </a:rPr>
              <a:t>litros </a:t>
            </a:r>
            <a:r>
              <a:rPr lang="pt-BR" dirty="0" smtClean="0">
                <a:solidFill>
                  <a:srgbClr val="FFFF00"/>
                </a:solidFill>
              </a:rPr>
              <a:t>de tipo </a:t>
            </a:r>
            <a:r>
              <a:rPr lang="pt-BR" dirty="0">
                <a:solidFill>
                  <a:srgbClr val="FFFF00"/>
                </a:solidFill>
              </a:rPr>
              <a:t>AB,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3 </a:t>
            </a:r>
            <a:r>
              <a:rPr lang="pt-BR" dirty="0">
                <a:solidFill>
                  <a:srgbClr val="FFFF00"/>
                </a:solidFill>
              </a:rPr>
              <a:t>litros tipo A,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8 </a:t>
            </a:r>
            <a:r>
              <a:rPr lang="pt-BR" dirty="0">
                <a:solidFill>
                  <a:srgbClr val="FFFF00"/>
                </a:solidFill>
              </a:rPr>
              <a:t>litros tipo B e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2 </a:t>
            </a:r>
            <a:r>
              <a:rPr lang="pt-BR" dirty="0">
                <a:solidFill>
                  <a:srgbClr val="FFFF00"/>
                </a:solidFill>
              </a:rPr>
              <a:t>litros tipo O. 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/>
              <a:t>Para </a:t>
            </a:r>
            <a:r>
              <a:rPr lang="pt-BR" dirty="0"/>
              <a:t>transfusões em indivíduos dos tipos O, A, B e AB estão disponíveis, respectivamente: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357257" y="1142999"/>
            <a:ext cx="5170339" cy="327660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a) 2, 5, 10 e 18 litros;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b) 2, 3, 5 e 8 litros;</a:t>
            </a:r>
            <a:br>
              <a:rPr lang="pt-BR" dirty="0"/>
            </a:br>
            <a:r>
              <a:rPr lang="pt-BR" dirty="0"/>
              <a:t>c) 2, 3, 8 e 16 litros;</a:t>
            </a:r>
            <a:br>
              <a:rPr lang="pt-BR" dirty="0"/>
            </a:br>
            <a:r>
              <a:rPr lang="pt-BR" dirty="0"/>
              <a:t>d) 18, 8, 13 e 5 litros;</a:t>
            </a:r>
            <a:br>
              <a:rPr lang="pt-BR" dirty="0"/>
            </a:br>
            <a:r>
              <a:rPr lang="pt-BR" dirty="0"/>
              <a:t>e) 7, 5, 10 e 11 litros.</a:t>
            </a:r>
          </a:p>
          <a:p>
            <a:endParaRPr lang="pt-BR" dirty="0"/>
          </a:p>
        </p:txBody>
      </p:sp>
      <p:pic>
        <p:nvPicPr>
          <p:cNvPr id="5" name="Cronômetro de 1 minuto sem alar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8607" y="4838699"/>
            <a:ext cx="4968989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034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8526607" cy="1325563"/>
          </a:xfrm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333500"/>
            <a:ext cx="5344886" cy="48434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UNESP - 2018/2 - 1ª fase - O heredograma mostra os tipos sanguíneos do sistema ABO de alguns familiares de </a:t>
            </a:r>
            <a:r>
              <a:rPr lang="pt-BR" sz="2800" dirty="0"/>
              <a:t>João e de Maria</a:t>
            </a:r>
            <a:r>
              <a:rPr lang="pt-BR" sz="2800" dirty="0" smtClean="0"/>
              <a:t>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157733" y="514350"/>
            <a:ext cx="5369864" cy="5662613"/>
          </a:xfrm>
        </p:spPr>
        <p:txBody>
          <a:bodyPr>
            <a:normAutofit/>
          </a:bodyPr>
          <a:lstStyle/>
          <a:p>
            <a:pPr lvl="1"/>
            <a:r>
              <a:rPr lang="pt-BR" sz="2400" dirty="0"/>
              <a:t>A probabilidade de João e Maria terem uma criança com o mesmo tipo sanguíneo da mãe de Maria é</a:t>
            </a:r>
            <a:endParaRPr lang="pt-BR" sz="2400" dirty="0">
              <a:solidFill>
                <a:srgbClr val="FFC000"/>
              </a:solidFill>
            </a:endParaRPr>
          </a:p>
          <a:p>
            <a:pPr lvl="1"/>
            <a:r>
              <a:rPr lang="pt-BR" sz="2400" dirty="0" smtClean="0"/>
              <a:t>A</a:t>
            </a:r>
            <a:r>
              <a:rPr lang="pt-BR" sz="2400" dirty="0"/>
              <a:t>) 1/8.</a:t>
            </a:r>
            <a:br>
              <a:rPr lang="pt-BR" sz="2400" dirty="0"/>
            </a:br>
            <a:r>
              <a:rPr lang="pt-BR" sz="2400" dirty="0"/>
              <a:t>(B) 1/2.</a:t>
            </a:r>
            <a:br>
              <a:rPr lang="pt-BR" sz="2400" dirty="0"/>
            </a:br>
            <a:r>
              <a:rPr lang="pt-BR" sz="2400" dirty="0"/>
              <a:t>(C) 1/4.</a:t>
            </a:r>
            <a:br>
              <a:rPr lang="pt-BR" sz="2400" dirty="0"/>
            </a:br>
            <a:r>
              <a:rPr lang="pt-BR" sz="2400" dirty="0"/>
              <a:t>(D) 1/16.</a:t>
            </a:r>
            <a:br>
              <a:rPr lang="pt-BR" sz="2400" dirty="0"/>
            </a:br>
            <a:r>
              <a:rPr lang="pt-BR" sz="2400" dirty="0"/>
              <a:t>(E) 1/32.</a:t>
            </a:r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8" y="4020243"/>
            <a:ext cx="5000625" cy="2362200"/>
          </a:xfrm>
          <a:prstGeom prst="rect">
            <a:avLst/>
          </a:prstGeom>
        </p:spPr>
      </p:pic>
      <p:pic>
        <p:nvPicPr>
          <p:cNvPr id="10" name="y2mate.com - 3 Minute Timer_UIrLyE7iz50_10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8899" y="3755231"/>
            <a:ext cx="5411688" cy="21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809" y="355342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89814" y="3589245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91207" y="3646027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3436" y="1692926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65784" y="1692344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43017" y="3635543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39610" y="1801931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74966" y="2479611"/>
            <a:ext cx="64575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87262" y="174087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96971" y="2479610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536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809" y="355342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89814" y="3589245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91207" y="3646027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3436" y="1692926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65784" y="1692344"/>
            <a:ext cx="9643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endParaRPr lang="pt-BR" sz="3200" baseline="30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43017" y="3635543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39610" y="1801931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74966" y="2479611"/>
            <a:ext cx="64575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87262" y="1740879"/>
            <a:ext cx="78707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96971" y="2479610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480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809" y="355342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89814" y="3589245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91207" y="3646027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3436" y="1692926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65784" y="1692344"/>
            <a:ext cx="9643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endParaRPr lang="pt-BR" sz="3200" baseline="30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43017" y="3635543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39610" y="1801931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74966" y="2479611"/>
            <a:ext cx="64575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87262" y="1740879"/>
            <a:ext cx="78707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96971" y="2479610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146634" y="4547539"/>
            <a:ext cx="5765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1- P(João = </a:t>
            </a:r>
            <a:r>
              <a:rPr lang="pt-BR" sz="2800" dirty="0" err="1" smtClean="0">
                <a:solidFill>
                  <a:schemeClr val="bg1"/>
                </a:solidFill>
              </a:rPr>
              <a:t>Ibi</a:t>
            </a:r>
            <a:r>
              <a:rPr lang="pt-BR" sz="2800" dirty="0" smtClean="0">
                <a:solidFill>
                  <a:schemeClr val="bg1"/>
                </a:solidFill>
              </a:rPr>
              <a:t>) ?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2- P Maria = </a:t>
            </a:r>
            <a:r>
              <a:rPr lang="pt-BR" sz="2800" dirty="0" err="1" smtClean="0">
                <a:solidFill>
                  <a:schemeClr val="bg1"/>
                </a:solidFill>
              </a:rPr>
              <a:t>Iai</a:t>
            </a:r>
            <a:r>
              <a:rPr lang="pt-BR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3- P(João x Maria = </a:t>
            </a:r>
            <a:r>
              <a:rPr lang="pt-BR" sz="2800" dirty="0" err="1" smtClean="0">
                <a:solidFill>
                  <a:schemeClr val="bg1"/>
                </a:solidFill>
              </a:rPr>
              <a:t>IaIb</a:t>
            </a:r>
            <a:r>
              <a:rPr lang="pt-BR" sz="2800" dirty="0" smtClean="0">
                <a:solidFill>
                  <a:schemeClr val="bg1"/>
                </a:solidFill>
              </a:rPr>
              <a:t>) = ?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0433" y="697902"/>
            <a:ext cx="3900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1- P(João = </a:t>
            </a:r>
            <a:r>
              <a:rPr lang="pt-BR" sz="3200" dirty="0" err="1">
                <a:solidFill>
                  <a:schemeClr val="bg1"/>
                </a:solidFill>
              </a:rPr>
              <a:t>Ibi</a:t>
            </a:r>
            <a:r>
              <a:rPr lang="pt-BR" sz="3200" dirty="0">
                <a:solidFill>
                  <a:schemeClr val="bg1"/>
                </a:solidFill>
              </a:rPr>
              <a:t>) ?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69279"/>
              </p:ext>
            </p:extLst>
          </p:nvPr>
        </p:nvGraphicFramePr>
        <p:xfrm>
          <a:off x="700913" y="1946583"/>
          <a:ext cx="4160457" cy="267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19">
                  <a:extLst>
                    <a:ext uri="{9D8B030D-6E8A-4147-A177-3AD203B41FA5}">
                      <a16:colId xmlns:a16="http://schemas.microsoft.com/office/drawing/2014/main" val="4258477566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3756222902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2577131843"/>
                    </a:ext>
                  </a:extLst>
                </a:gridCol>
              </a:tblGrid>
              <a:tr h="890572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Ib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6738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Ibi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07011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Ibi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5513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55166" y="5282205"/>
            <a:ext cx="185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R = 1/2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23823" y="759457"/>
            <a:ext cx="499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2- P(Maria = </a:t>
            </a:r>
            <a:r>
              <a:rPr lang="pt-BR" sz="2800" dirty="0" err="1" smtClean="0">
                <a:solidFill>
                  <a:schemeClr val="bg1"/>
                </a:solidFill>
              </a:rPr>
              <a:t>Iai</a:t>
            </a:r>
            <a:r>
              <a:rPr lang="pt-BR" sz="2800" dirty="0" smtClean="0">
                <a:solidFill>
                  <a:schemeClr val="bg1"/>
                </a:solidFill>
              </a:rPr>
              <a:t>) = ?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67993"/>
              </p:ext>
            </p:extLst>
          </p:nvPr>
        </p:nvGraphicFramePr>
        <p:xfrm>
          <a:off x="6742895" y="1946583"/>
          <a:ext cx="4160457" cy="267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19">
                  <a:extLst>
                    <a:ext uri="{9D8B030D-6E8A-4147-A177-3AD203B41FA5}">
                      <a16:colId xmlns:a16="http://schemas.microsoft.com/office/drawing/2014/main" val="4258477566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3756222902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2577131843"/>
                    </a:ext>
                  </a:extLst>
                </a:gridCol>
              </a:tblGrid>
              <a:tr h="890572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6738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07011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55132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56012" y="5282205"/>
            <a:ext cx="185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R = 1/2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5871" y="1152965"/>
            <a:ext cx="5363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1- P(João </a:t>
            </a:r>
            <a:r>
              <a:rPr lang="pt-BR" sz="2400" dirty="0" smtClean="0">
                <a:solidFill>
                  <a:schemeClr val="bg1"/>
                </a:solidFill>
              </a:rPr>
              <a:t>x Maria = </a:t>
            </a:r>
            <a:r>
              <a:rPr lang="pt-BR" sz="2400" dirty="0" err="1" smtClean="0">
                <a:solidFill>
                  <a:schemeClr val="bg1"/>
                </a:solidFill>
              </a:rPr>
              <a:t>IaIb</a:t>
            </a:r>
            <a:r>
              <a:rPr lang="pt-BR" sz="2400" dirty="0" smtClean="0">
                <a:solidFill>
                  <a:schemeClr val="bg1"/>
                </a:solidFill>
              </a:rPr>
              <a:t>) = ?</a:t>
            </a:r>
            <a:endParaRPr lang="pt-B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27495"/>
              </p:ext>
            </p:extLst>
          </p:nvPr>
        </p:nvGraphicFramePr>
        <p:xfrm>
          <a:off x="700913" y="1946583"/>
          <a:ext cx="4160457" cy="267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19">
                  <a:extLst>
                    <a:ext uri="{9D8B030D-6E8A-4147-A177-3AD203B41FA5}">
                      <a16:colId xmlns:a16="http://schemas.microsoft.com/office/drawing/2014/main" val="4258477566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3756222902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2577131843"/>
                    </a:ext>
                  </a:extLst>
                </a:gridCol>
              </a:tblGrid>
              <a:tr h="890572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6738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 smtClean="0"/>
                        <a:t>Ib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IaIb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07011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5513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55166" y="5282205"/>
            <a:ext cx="185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R = 1/4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19147" y="1728169"/>
            <a:ext cx="60535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Resultado final </a:t>
            </a:r>
          </a:p>
          <a:p>
            <a:endParaRPr lang="pt-BR" sz="2800" b="1" dirty="0" smtClean="0">
              <a:solidFill>
                <a:srgbClr val="FFFF00"/>
              </a:solidFill>
            </a:endParaRPr>
          </a:p>
          <a:p>
            <a:r>
              <a:rPr lang="pt-BR" sz="2800" b="1" dirty="0">
                <a:solidFill>
                  <a:srgbClr val="FFFF00"/>
                </a:solidFill>
              </a:rPr>
              <a:t> </a:t>
            </a:r>
            <a:r>
              <a:rPr lang="pt-BR" sz="2800" b="1" dirty="0" smtClean="0">
                <a:solidFill>
                  <a:srgbClr val="FFFF00"/>
                </a:solidFill>
              </a:rPr>
              <a:t>R final = P(1) x P(2) x P(3) = ?</a:t>
            </a:r>
          </a:p>
          <a:p>
            <a:endParaRPr lang="pt-BR" sz="2800" b="1" dirty="0">
              <a:solidFill>
                <a:srgbClr val="FFFF00"/>
              </a:solidFill>
            </a:endParaRPr>
          </a:p>
          <a:p>
            <a:endParaRPr lang="pt-BR" sz="2800" b="1" dirty="0" smtClean="0">
              <a:solidFill>
                <a:srgbClr val="FFFF00"/>
              </a:solidFill>
            </a:endParaRPr>
          </a:p>
          <a:p>
            <a:r>
              <a:rPr lang="pt-BR" sz="2800" b="1" dirty="0" smtClean="0">
                <a:solidFill>
                  <a:srgbClr val="FFFF00"/>
                </a:solidFill>
              </a:rPr>
              <a:t>R = ½ x ½ x ¼ = 1/16</a:t>
            </a:r>
            <a:endParaRPr lang="pt-BR" sz="2800" b="1" dirty="0">
              <a:solidFill>
                <a:srgbClr val="FFFF00"/>
              </a:solidFill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8526607" cy="1325563"/>
          </a:xfrm>
        </p:spPr>
        <p:txBody>
          <a:bodyPr/>
          <a:lstStyle/>
          <a:p>
            <a:r>
              <a:rPr lang="pt-BR" dirty="0" err="1" smtClean="0"/>
              <a:t>Tipagem</a:t>
            </a:r>
            <a:r>
              <a:rPr lang="pt-BR" dirty="0" smtClean="0"/>
              <a:t> </a:t>
            </a:r>
            <a:r>
              <a:rPr lang="pt-BR" dirty="0" err="1" smtClean="0"/>
              <a:t>Sanguinea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63524"/>
            <a:ext cx="5344886" cy="4313439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Muito frequente em todos os vestibulares e ENEM</a:t>
            </a:r>
          </a:p>
          <a:p>
            <a:r>
              <a:rPr lang="pt-BR" dirty="0" smtClean="0"/>
              <a:t>Com </a:t>
            </a:r>
            <a:r>
              <a:rPr lang="pt-BR" dirty="0" err="1" smtClean="0"/>
              <a:t>tipagem</a:t>
            </a:r>
            <a:r>
              <a:rPr lang="pt-BR" dirty="0" smtClean="0"/>
              <a:t> sanguínea se consegue mensurar muito bem o nível de genética I que o candidato possui, já que para a sua compreensão e resolução de exercícios, temos de abordar vários aspectos da genética mendeliana</a:t>
            </a:r>
          </a:p>
          <a:p>
            <a:endParaRPr lang="pt-BR" dirty="0" smtClean="0"/>
          </a:p>
          <a:p>
            <a:endParaRPr lang="pt-BR" dirty="0">
              <a:solidFill>
                <a:srgbClr val="FFC000"/>
              </a:solidFill>
            </a:endParaRP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157733" y="1670187"/>
            <a:ext cx="5369864" cy="4506776"/>
          </a:xfrm>
        </p:spPr>
        <p:txBody>
          <a:bodyPr/>
          <a:lstStyle/>
          <a:p>
            <a:pPr lvl="1"/>
            <a:r>
              <a:rPr lang="pt-BR" dirty="0" smtClean="0"/>
              <a:t>Existem mais de uma dezena de possibilidades de se </a:t>
            </a:r>
            <a:r>
              <a:rPr lang="pt-BR" dirty="0" err="1" smtClean="0"/>
              <a:t>tipar</a:t>
            </a:r>
            <a:r>
              <a:rPr lang="pt-BR" dirty="0" smtClean="0"/>
              <a:t> o sangue de um paciente, porém, nos </a:t>
            </a:r>
            <a:r>
              <a:rPr lang="pt-BR" dirty="0" err="1" smtClean="0"/>
              <a:t>nos</a:t>
            </a:r>
            <a:r>
              <a:rPr lang="pt-BR" dirty="0" smtClean="0"/>
              <a:t> ateremos a 3</a:t>
            </a:r>
          </a:p>
          <a:p>
            <a:pPr lvl="2"/>
            <a:r>
              <a:rPr lang="pt-BR" dirty="0" smtClean="0"/>
              <a:t>Sist. ABO</a:t>
            </a:r>
          </a:p>
          <a:p>
            <a:pPr lvl="2"/>
            <a:r>
              <a:rPr lang="pt-BR" dirty="0" smtClean="0"/>
              <a:t>Sist. RH</a:t>
            </a:r>
          </a:p>
          <a:p>
            <a:pPr lvl="2"/>
            <a:r>
              <a:rPr lang="pt-BR" dirty="0" smtClean="0"/>
              <a:t>Sist. MN</a:t>
            </a:r>
          </a:p>
        </p:txBody>
      </p:sp>
    </p:spTree>
    <p:extLst>
      <p:ext uri="{BB962C8B-B14F-4D97-AF65-F5344CB8AC3E}">
        <p14:creationId xmlns:p14="http://schemas.microsoft.com/office/powerpoint/2010/main" val="2149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8526607" cy="1325563"/>
          </a:xfrm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333500"/>
            <a:ext cx="5344886" cy="48434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UNESP - 2018/2 - 1ª fase - O heredograma mostra os tipos sanguíneos do sistema ABO de alguns familiares de </a:t>
            </a:r>
            <a:r>
              <a:rPr lang="pt-BR" sz="2800" dirty="0"/>
              <a:t>João e de Maria</a:t>
            </a:r>
            <a:r>
              <a:rPr lang="pt-BR" sz="2800" dirty="0" smtClean="0"/>
              <a:t>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157733" y="514350"/>
            <a:ext cx="5369864" cy="5662613"/>
          </a:xfrm>
        </p:spPr>
        <p:txBody>
          <a:bodyPr>
            <a:normAutofit/>
          </a:bodyPr>
          <a:lstStyle/>
          <a:p>
            <a:pPr lvl="1"/>
            <a:r>
              <a:rPr lang="pt-BR" sz="2400" dirty="0"/>
              <a:t>A probabilidade de João e Maria terem uma criança com o mesmo tipo sanguíneo da mãe de Maria é</a:t>
            </a:r>
            <a:endParaRPr lang="pt-BR" sz="2400" dirty="0">
              <a:solidFill>
                <a:srgbClr val="FFC000"/>
              </a:solidFill>
            </a:endParaRPr>
          </a:p>
          <a:p>
            <a:pPr lvl="1"/>
            <a:r>
              <a:rPr lang="pt-BR" sz="2400" dirty="0" smtClean="0"/>
              <a:t>A</a:t>
            </a:r>
            <a:r>
              <a:rPr lang="pt-BR" sz="2400" dirty="0"/>
              <a:t>) 1/8.</a:t>
            </a:r>
            <a:br>
              <a:rPr lang="pt-BR" sz="2400" dirty="0"/>
            </a:br>
            <a:r>
              <a:rPr lang="pt-BR" sz="2400" dirty="0"/>
              <a:t>(B) 1/2.</a:t>
            </a:r>
            <a:br>
              <a:rPr lang="pt-BR" sz="2400" dirty="0"/>
            </a:br>
            <a:r>
              <a:rPr lang="pt-BR" sz="2400" dirty="0"/>
              <a:t>(C) 1/4.</a:t>
            </a:r>
            <a:br>
              <a:rPr lang="pt-BR" sz="2400" dirty="0"/>
            </a:br>
            <a:r>
              <a:rPr lang="pt-BR" sz="2400" dirty="0">
                <a:solidFill>
                  <a:srgbClr val="FFFF00"/>
                </a:solidFill>
              </a:rPr>
              <a:t>(D) 1/16.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(E) 1/32.</a:t>
            </a:r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8" y="4020243"/>
            <a:ext cx="5000625" cy="2362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2" y="3276207"/>
            <a:ext cx="4609498" cy="33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13800" dirty="0" smtClean="0"/>
              <a:t>FIM</a:t>
            </a:r>
            <a:endParaRPr lang="pt-BR" sz="138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7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1- Sistema ABO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Descoberto </a:t>
            </a:r>
            <a:r>
              <a:rPr lang="pt-BR" dirty="0"/>
              <a:t>pelo </a:t>
            </a:r>
            <a:r>
              <a:rPr lang="pt-BR" dirty="0" smtClean="0"/>
              <a:t>Karl </a:t>
            </a:r>
            <a:r>
              <a:rPr lang="pt-BR" dirty="0" err="1" smtClean="0"/>
              <a:t>Landsteiner</a:t>
            </a:r>
            <a:r>
              <a:rPr lang="pt-BR" dirty="0" smtClean="0"/>
              <a:t>, médico austríaco(1900)</a:t>
            </a:r>
          </a:p>
          <a:p>
            <a:r>
              <a:rPr lang="pt-BR" dirty="0" smtClean="0"/>
              <a:t>Percebeu que o sangue de algumas pessoas, quando </a:t>
            </a:r>
            <a:r>
              <a:rPr lang="pt-BR" dirty="0" err="1" smtClean="0"/>
              <a:t>miturados</a:t>
            </a:r>
            <a:r>
              <a:rPr lang="pt-BR" dirty="0" smtClean="0"/>
              <a:t>, formavam aglutinados, como se o sangue estivesse talhado</a:t>
            </a:r>
          </a:p>
          <a:p>
            <a:r>
              <a:rPr lang="pt-BR" dirty="0"/>
              <a:t>Descobriu-se portanto que haviam 4 tipos diferentes ( A, B, AB e O)</a:t>
            </a:r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Isso explicava porque muitos pacientes acabavam morrendo após uma transfusão na época</a:t>
            </a:r>
          </a:p>
          <a:p>
            <a:r>
              <a:rPr lang="pt-BR" dirty="0" err="1" smtClean="0"/>
              <a:t>Import^ncia</a:t>
            </a:r>
            <a:endParaRPr lang="pt-BR" dirty="0" smtClean="0"/>
          </a:p>
          <a:p>
            <a:pPr lvl="1"/>
            <a:r>
              <a:rPr lang="pt-BR" dirty="0" smtClean="0"/>
              <a:t>Transfusões</a:t>
            </a:r>
          </a:p>
          <a:p>
            <a:pPr lvl="1"/>
            <a:r>
              <a:rPr lang="pt-BR" dirty="0" smtClean="0"/>
              <a:t>Identificação forense</a:t>
            </a:r>
          </a:p>
          <a:p>
            <a:pPr lvl="1"/>
            <a:r>
              <a:rPr lang="pt-BR" dirty="0" smtClean="0"/>
              <a:t>Doenças Hemolíticas</a:t>
            </a:r>
          </a:p>
          <a:p>
            <a:pPr lvl="1"/>
            <a:r>
              <a:rPr lang="pt-BR" dirty="0" err="1" smtClean="0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05605" y="288566"/>
            <a:ext cx="10515600" cy="1325563"/>
          </a:xfrm>
        </p:spPr>
        <p:txBody>
          <a:bodyPr/>
          <a:lstStyle/>
          <a:p>
            <a:r>
              <a:rPr lang="pt-BR" dirty="0" smtClean="0"/>
              <a:t>1- Sistema ABO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5" y="2025570"/>
            <a:ext cx="10359793" cy="446782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706721" y="841125"/>
            <a:ext cx="197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Aglutinogênio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129128" y="841125"/>
            <a:ext cx="14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Aglutinina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Seta em Curva para a Direita 10"/>
          <p:cNvSpPr/>
          <p:nvPr/>
        </p:nvSpPr>
        <p:spPr>
          <a:xfrm>
            <a:off x="6125060" y="900349"/>
            <a:ext cx="486137" cy="167885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a Direita 11"/>
          <p:cNvSpPr/>
          <p:nvPr/>
        </p:nvSpPr>
        <p:spPr>
          <a:xfrm>
            <a:off x="8642991" y="900349"/>
            <a:ext cx="486137" cy="167885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1- Sistema ABO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2583"/>
            <a:ext cx="10363200" cy="49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de transfusão </a:t>
            </a:r>
            <a:r>
              <a:rPr lang="pt-BR" dirty="0" err="1" smtClean="0"/>
              <a:t>sanguinea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Todo o processo de transfusão está baseado na relação </a:t>
            </a:r>
            <a:r>
              <a:rPr lang="pt-BR" dirty="0" err="1" smtClean="0"/>
              <a:t>anglutinogênio</a:t>
            </a:r>
            <a:r>
              <a:rPr lang="pt-BR" dirty="0" smtClean="0"/>
              <a:t>/ aglutinina.</a:t>
            </a:r>
          </a:p>
          <a:p>
            <a:r>
              <a:rPr lang="pt-BR" dirty="0" smtClean="0"/>
              <a:t>Desta maneira temos:</a:t>
            </a:r>
          </a:p>
          <a:p>
            <a:pPr lvl="1"/>
            <a:r>
              <a:rPr lang="pt-BR" dirty="0" smtClean="0"/>
              <a:t>Tipo O – doador universal</a:t>
            </a:r>
          </a:p>
          <a:p>
            <a:pPr lvl="1"/>
            <a:r>
              <a:rPr lang="pt-BR" dirty="0" smtClean="0"/>
              <a:t>Tipo AB – Receptor universal</a:t>
            </a:r>
          </a:p>
          <a:p>
            <a:pPr lvl="1"/>
            <a:r>
              <a:rPr lang="pt-BR" dirty="0" smtClean="0"/>
              <a:t>e cada um doa pra </a:t>
            </a:r>
            <a:r>
              <a:rPr lang="pt-BR" dirty="0" err="1" smtClean="0"/>
              <a:t>sí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04" y="2147013"/>
            <a:ext cx="3449255" cy="3433924"/>
          </a:xfr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5209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Laboratório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determinação do sangue de um indivíduo é feita à partir da colocação de dois soro equino ( </a:t>
            </a:r>
            <a:r>
              <a:rPr lang="pt-BR" dirty="0" err="1" smtClean="0"/>
              <a:t>Anti</a:t>
            </a:r>
            <a:r>
              <a:rPr lang="pt-BR" dirty="0" smtClean="0"/>
              <a:t> A e </a:t>
            </a:r>
            <a:r>
              <a:rPr lang="pt-BR" dirty="0" err="1" smtClean="0"/>
              <a:t>Anti</a:t>
            </a:r>
            <a:r>
              <a:rPr lang="pt-BR" dirty="0" smtClean="0"/>
              <a:t> B) sobre a duas gotas de sangue do paciente. </a:t>
            </a:r>
          </a:p>
          <a:p>
            <a:r>
              <a:rPr lang="pt-BR" dirty="0" smtClean="0"/>
              <a:t>O soro possui anticorpos que irão </a:t>
            </a:r>
            <a:r>
              <a:rPr lang="pt-BR" dirty="0" err="1" smtClean="0"/>
              <a:t>reagiar</a:t>
            </a:r>
            <a:r>
              <a:rPr lang="pt-BR" dirty="0" smtClean="0"/>
              <a:t> contra antígenos específicos do </a:t>
            </a:r>
            <a:r>
              <a:rPr lang="pt-BR" dirty="0" err="1" smtClean="0"/>
              <a:t>snague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7" y="1178096"/>
            <a:ext cx="3912433" cy="4920471"/>
          </a:xfr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833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8526607" cy="1325563"/>
          </a:xfrm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63524"/>
            <a:ext cx="5344886" cy="4313439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Compreender o sistema ABO é fundamental para evitar possíveis danos à saúde no momento de uma transfusão sanguínea. Imagine, por exemplo, que uma pessoa com sangue tipo A receba sangue do tipo B. Essa ação poderia ocasionar a morte do indivíduo, uma vez que podem ser formados aglomerados de hemácias que obstruem a passagem do sangue. Isso ocorre porque:</a:t>
            </a:r>
          </a:p>
          <a:p>
            <a:endParaRPr lang="pt-BR" dirty="0" smtClean="0"/>
          </a:p>
          <a:p>
            <a:endParaRPr lang="pt-BR" dirty="0">
              <a:solidFill>
                <a:srgbClr val="FFC000"/>
              </a:solidFill>
            </a:endParaRP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157733" y="344624"/>
            <a:ext cx="5369864" cy="4265475"/>
          </a:xfrm>
        </p:spPr>
        <p:txBody>
          <a:bodyPr>
            <a:normAutofit fontScale="47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3800" dirty="0" smtClean="0"/>
              <a:t>a</a:t>
            </a:r>
            <a:r>
              <a:rPr lang="pt-BR" sz="3800" dirty="0"/>
              <a:t>) as hemácias do doador possuem aglutininas </a:t>
            </a:r>
            <a:r>
              <a:rPr lang="pt-BR" sz="3800" dirty="0" err="1"/>
              <a:t>anti-A</a:t>
            </a:r>
            <a:r>
              <a:rPr lang="pt-BR" sz="3800" dirty="0"/>
              <a:t>, que atacam a hemácia do receptor.</a:t>
            </a:r>
          </a:p>
          <a:p>
            <a:r>
              <a:rPr lang="pt-BR" sz="3800" dirty="0"/>
              <a:t>b) no plasma do receptor existem aglutininas </a:t>
            </a:r>
            <a:r>
              <a:rPr lang="pt-BR" sz="3800" dirty="0" err="1"/>
              <a:t>anti-B</a:t>
            </a:r>
            <a:r>
              <a:rPr lang="pt-BR" sz="3800" dirty="0"/>
              <a:t>, que atacam as hemácias do doador.</a:t>
            </a:r>
          </a:p>
          <a:p>
            <a:r>
              <a:rPr lang="pt-BR" sz="3800" dirty="0"/>
              <a:t>c) no plasma do doador existe aglutininas </a:t>
            </a:r>
            <a:r>
              <a:rPr lang="pt-BR" sz="3800" dirty="0" err="1"/>
              <a:t>anti-B</a:t>
            </a:r>
            <a:r>
              <a:rPr lang="pt-BR" sz="3800" dirty="0"/>
              <a:t>, que atacam as hemácias do receptor.</a:t>
            </a:r>
          </a:p>
          <a:p>
            <a:r>
              <a:rPr lang="pt-BR" sz="3800" dirty="0"/>
              <a:t>d) as hemácias do doador possuem aglutinogênios B, que reagem com os aglutinogênios A das hemácias do receptor.</a:t>
            </a:r>
          </a:p>
          <a:p>
            <a:r>
              <a:rPr lang="pt-BR" sz="3800" dirty="0"/>
              <a:t>e) no plasma do doador existem aglutininas </a:t>
            </a:r>
            <a:r>
              <a:rPr lang="pt-BR" sz="3800" dirty="0" err="1"/>
              <a:t>anti-A</a:t>
            </a:r>
            <a:r>
              <a:rPr lang="pt-BR" sz="3800" dirty="0"/>
              <a:t> e </a:t>
            </a:r>
            <a:r>
              <a:rPr lang="pt-BR" sz="3800" dirty="0" err="1"/>
              <a:t>anti-B</a:t>
            </a:r>
            <a:r>
              <a:rPr lang="pt-BR" sz="3800" dirty="0"/>
              <a:t>, que atacam as hemácias do receptor.</a:t>
            </a:r>
          </a:p>
          <a:p>
            <a:pPr lvl="1"/>
            <a:endParaRPr lang="pt-BR" sz="3400" dirty="0" smtClean="0"/>
          </a:p>
        </p:txBody>
      </p:sp>
      <p:pic>
        <p:nvPicPr>
          <p:cNvPr id="5" name="Cronômetro de 1 minuto sem alar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8607" y="4838699"/>
            <a:ext cx="4968989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theme/theme1.xml><?xml version="1.0" encoding="utf-8"?>
<a:theme xmlns:a="http://schemas.openxmlformats.org/drawingml/2006/main" name="lousa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aaaa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1052</Words>
  <Application>Microsoft Office PowerPoint</Application>
  <PresentationFormat>Widescreen</PresentationFormat>
  <Paragraphs>151</Paragraphs>
  <Slides>21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Segoe Print</vt:lpstr>
      <vt:lpstr>lousa ppt</vt:lpstr>
      <vt:lpstr>Tipagem Sanguinea Sist. ABO</vt:lpstr>
      <vt:lpstr>Tipagem Sanguinea</vt:lpstr>
      <vt:lpstr>1- Sistema ABO</vt:lpstr>
      <vt:lpstr>1- Sistema ABO</vt:lpstr>
      <vt:lpstr>1- Sistema ABO</vt:lpstr>
      <vt:lpstr>Quadro de transfusão sanguinea</vt:lpstr>
      <vt:lpstr>Laboratório</vt:lpstr>
      <vt:lpstr>Exercícios</vt:lpstr>
      <vt:lpstr>Exercícios</vt:lpstr>
      <vt:lpstr>Exercícios</vt:lpstr>
      <vt:lpstr>Exercício</vt:lpstr>
      <vt:lpstr>Exercício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FIM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Tipagem Sanguinea Sist. ABO</dc:title>
  <dc:creator>luis filho</dc:creator>
  <cp:lastModifiedBy>luis filho</cp:lastModifiedBy>
  <cp:revision>17</cp:revision>
  <dcterms:created xsi:type="dcterms:W3CDTF">2020-04-20T03:48:54Z</dcterms:created>
  <dcterms:modified xsi:type="dcterms:W3CDTF">2020-04-22T02:31:51Z</dcterms:modified>
</cp:coreProperties>
</file>