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a Bertozzi" initials="C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A43"/>
    <a:srgbClr val="1B2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3" autoAdjust="0"/>
    <p:restoredTop sz="93896" autoAdjust="0"/>
  </p:normalViewPr>
  <p:slideViewPr>
    <p:cSldViewPr snapToGrid="0">
      <p:cViewPr varScale="1">
        <p:scale>
          <a:sx n="70" d="100"/>
          <a:sy n="70" d="100"/>
        </p:scale>
        <p:origin x="53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9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47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54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40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52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55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71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92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95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65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49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55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="" xmlns:a16="http://schemas.microsoft.com/office/drawing/2014/main" id="{ABCA1AAB-F93D-46F7-9BE9-A856EC2F2712}"/>
              </a:ext>
            </a:extLst>
          </p:cNvPr>
          <p:cNvGrpSpPr/>
          <p:nvPr/>
        </p:nvGrpSpPr>
        <p:grpSpPr>
          <a:xfrm>
            <a:off x="20" y="10"/>
            <a:ext cx="12191980" cy="6857990"/>
            <a:chOff x="20" y="10"/>
            <a:chExt cx="12191980" cy="6857990"/>
          </a:xfrm>
        </p:grpSpPr>
        <p:pic>
          <p:nvPicPr>
            <p:cNvPr id="11" name="Imagem 10" descr="Uma imagem contendo interior, parede, objeto, escuro&#10;&#10;Descrição gerada com alta confiança">
              <a:extLst>
                <a:ext uri="{FF2B5EF4-FFF2-40B4-BE49-F238E27FC236}">
                  <a16:creationId xmlns="" xmlns:a16="http://schemas.microsoft.com/office/drawing/2014/main" id="{EEB6CB6A-90C9-4402-8CD1-90B3FA205E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14" r="9091" b="21609"/>
            <a:stretch/>
          </p:blipFill>
          <p:spPr>
            <a:xfrm>
              <a:off x="20" y="10"/>
              <a:ext cx="12191980" cy="6857990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="" xmlns:a16="http://schemas.microsoft.com/office/drawing/2014/main" id="{338972D8-C23F-4434-9DEE-9594B60A5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990" y="457200"/>
              <a:ext cx="6232021" cy="3425116"/>
            </a:xfrm>
            <a:prstGeom prst="rect">
              <a:avLst/>
            </a:prstGeom>
          </p:spPr>
        </p:pic>
      </p:grpSp>
      <p:sp>
        <p:nvSpPr>
          <p:cNvPr id="32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251489"/>
            <a:ext cx="12188824" cy="2077327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1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 bwMode="white">
          <a:xfrm>
            <a:off x="0" y="4126832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 bwMode="white">
          <a:xfrm>
            <a:off x="0" y="6448927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6B58509-61AE-4F34-AE01-101F6620A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384" y="4514546"/>
            <a:ext cx="10918056" cy="1848476"/>
          </a:xfrm>
        </p:spPr>
        <p:txBody>
          <a:bodyPr>
            <a:normAutofit fontScale="85000" lnSpcReduction="20000"/>
          </a:bodyPr>
          <a:lstStyle/>
          <a:p>
            <a:r>
              <a:rPr lang="pt-BR" sz="5200" b="1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PRIMEIRA ONDA FEMINISTA</a:t>
            </a:r>
            <a:endParaRPr lang="pt-BR" sz="5200" b="1" dirty="0">
              <a:solidFill>
                <a:srgbClr val="1B2758"/>
              </a:solidFill>
              <a:latin typeface="Trajan Pro" panose="02020502050506020301" pitchFamily="18" charset="0"/>
            </a:endParaRPr>
          </a:p>
          <a:p>
            <a:r>
              <a:rPr lang="pt-BR" sz="2800" b="1" dirty="0" smtClean="0">
                <a:solidFill>
                  <a:srgbClr val="1B2758"/>
                </a:solidFill>
                <a:latin typeface="Trajan Pro" panose="02020502050506020301" pitchFamily="18" charset="0"/>
              </a:rPr>
              <a:t>SÉC. XIX E INÍCIO DO SÉC. XX - </a:t>
            </a:r>
            <a:r>
              <a:rPr lang="pt-BR" sz="2800" b="1" dirty="0">
                <a:solidFill>
                  <a:srgbClr val="1B2758"/>
                </a:solidFill>
                <a:latin typeface="Trajan Pro" panose="02020502050506020301" pitchFamily="18" charset="0"/>
              </a:rPr>
              <a:t>AULA </a:t>
            </a:r>
            <a:r>
              <a:rPr lang="pt-BR" sz="2800" b="1" dirty="0" smtClean="0">
                <a:solidFill>
                  <a:srgbClr val="1B2758"/>
                </a:solidFill>
                <a:latin typeface="Trajan Pro" panose="02020502050506020301" pitchFamily="18" charset="0"/>
              </a:rPr>
              <a:t>2</a:t>
            </a:r>
            <a:endParaRPr lang="pt-BR" sz="2800" b="1" dirty="0">
              <a:solidFill>
                <a:srgbClr val="1B2758"/>
              </a:solidFill>
              <a:latin typeface="Trajan Pro" panose="02020502050506020301" pitchFamily="18" charset="0"/>
            </a:endParaRPr>
          </a:p>
          <a:p>
            <a:endParaRPr lang="pt-BR" sz="2800" b="1" dirty="0">
              <a:solidFill>
                <a:srgbClr val="1B2758"/>
              </a:solidFill>
              <a:latin typeface="Trajan Pro" panose="02020502050506020301" pitchFamily="18" charset="0"/>
            </a:endParaRPr>
          </a:p>
          <a:p>
            <a:pPr algn="r"/>
            <a:r>
              <a:rPr lang="pt-BR" sz="2800" b="1" dirty="0">
                <a:solidFill>
                  <a:srgbClr val="1B2758"/>
                </a:solidFill>
                <a:latin typeface="Trajan Pro" panose="02020502050506020301" pitchFamily="18" charset="0"/>
              </a:rPr>
              <a:t>PROF: ANA CAROLINE CAMPAGNOLO</a:t>
            </a:r>
          </a:p>
        </p:txBody>
      </p:sp>
    </p:spTree>
    <p:extLst>
      <p:ext uri="{BB962C8B-B14F-4D97-AF65-F5344CB8AC3E}">
        <p14:creationId xmlns:p14="http://schemas.microsoft.com/office/powerpoint/2010/main" val="20616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="" xmlns:a16="http://schemas.microsoft.com/office/drawing/2014/main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7B2705C0-EE27-4E03-9CEE-64975E179759}"/>
              </a:ext>
            </a:extLst>
          </p:cNvPr>
          <p:cNvSpPr txBox="1"/>
          <p:nvPr/>
        </p:nvSpPr>
        <p:spPr>
          <a:xfrm>
            <a:off x="189875" y="175452"/>
            <a:ext cx="590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INTRODUÇÃO </a:t>
            </a:r>
            <a:endParaRPr lang="pt-BR" sz="48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E7FD5253-4371-4B7E-9F3D-FFF56BFBCA0A}"/>
              </a:ext>
            </a:extLst>
          </p:cNvPr>
          <p:cNvSpPr txBox="1"/>
          <p:nvPr/>
        </p:nvSpPr>
        <p:spPr>
          <a:xfrm>
            <a:off x="449705" y="1469036"/>
            <a:ext cx="115276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astleTLig" panose="020B0402040704020204" pitchFamily="34" charset="0"/>
              </a:rPr>
              <a:t>Olá,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astleTLig" panose="020B0402040704020204" pitchFamily="34" charset="0"/>
              </a:rPr>
              <a:t>Seja bem-vindo </a:t>
            </a:r>
            <a:r>
              <a:rPr lang="pt-BR" sz="2400" b="1" dirty="0">
                <a:latin typeface="CastleTLig" panose="020B0402040704020204" pitchFamily="34" charset="0"/>
              </a:rPr>
              <a:t>à</a:t>
            </a:r>
            <a:r>
              <a:rPr lang="pt-BR" sz="2400" b="1" dirty="0" smtClean="0">
                <a:latin typeface="CastleTLig" panose="020B0402040704020204" pitchFamily="34" charset="0"/>
              </a:rPr>
              <a:t> aula número 2, sobre a “Primeira Onda Feminista”.</a:t>
            </a: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astleTLig" panose="020B0402040704020204" pitchFamily="34" charset="0"/>
              </a:rPr>
              <a:t>Nesta aula com a professora </a:t>
            </a:r>
            <a:r>
              <a:rPr lang="pt-BR" sz="2400" b="1" dirty="0">
                <a:latin typeface="CastleTLig" panose="020B0402040704020204" pitchFamily="34" charset="0"/>
              </a:rPr>
              <a:t>Ana Caroline </a:t>
            </a:r>
            <a:r>
              <a:rPr lang="pt-BR" sz="2400" b="1" dirty="0" err="1">
                <a:latin typeface="CastleTLig" panose="020B0402040704020204" pitchFamily="34" charset="0"/>
              </a:rPr>
              <a:t>Campagnolo</a:t>
            </a:r>
            <a:r>
              <a:rPr lang="pt-BR" sz="2400" b="1" dirty="0">
                <a:latin typeface="CastleTLig" panose="020B0402040704020204" pitchFamily="34" charset="0"/>
              </a:rPr>
              <a:t>, aprenderemos sobre a Primeira Onda, no século XIX e início do XX, que é marcada pela luta em busca do sufrágio feminino, da inserção no mercado de trabalho e emancipação econômica, do poder político e os primeiros passos do controle de natalidade. </a:t>
            </a:r>
            <a:r>
              <a:rPr lang="pt-BR" sz="2400" b="1" dirty="0" smtClean="0">
                <a:latin typeface="CastleTLig" panose="020B0402040704020204" pitchFamily="34" charset="0"/>
              </a:rPr>
              <a:t>Você </a:t>
            </a:r>
            <a:r>
              <a:rPr lang="pt-BR" sz="2400" b="1" dirty="0">
                <a:latin typeface="CastleTLig" panose="020B0402040704020204" pitchFamily="34" charset="0"/>
              </a:rPr>
              <a:t>também conhecerá as principais escritoras desse período e dois argumentos de contraponto.</a:t>
            </a: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CastleTLig" panose="020B0402040704020204" pitchFamily="34" charset="0"/>
              </a:rPr>
              <a:t>Vamos </a:t>
            </a:r>
            <a:r>
              <a:rPr lang="pt-BR" sz="2400" b="1" dirty="0" smtClean="0">
                <a:latin typeface="CastleTLig" panose="020B0402040704020204" pitchFamily="34" charset="0"/>
              </a:rPr>
              <a:t>à </a:t>
            </a:r>
            <a:r>
              <a:rPr lang="pt-BR" sz="2400" b="1" dirty="0">
                <a:latin typeface="CastleTLig" panose="020B0402040704020204" pitchFamily="34" charset="0"/>
              </a:rPr>
              <a:t>aula!</a:t>
            </a:r>
          </a:p>
        </p:txBody>
      </p:sp>
    </p:spTree>
    <p:extLst>
      <p:ext uri="{BB962C8B-B14F-4D97-AF65-F5344CB8AC3E}">
        <p14:creationId xmlns:p14="http://schemas.microsoft.com/office/powerpoint/2010/main" val="12519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="" xmlns:a16="http://schemas.microsoft.com/office/drawing/2014/main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37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7B2705C0-EE27-4E03-9CEE-64975E179759}"/>
              </a:ext>
            </a:extLst>
          </p:cNvPr>
          <p:cNvSpPr txBox="1"/>
          <p:nvPr/>
        </p:nvSpPr>
        <p:spPr>
          <a:xfrm>
            <a:off x="189875" y="136815"/>
            <a:ext cx="590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 VIDEOAULA</a:t>
            </a:r>
            <a:endParaRPr lang="pt-BR" sz="48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E7FD5253-4371-4B7E-9F3D-FFF56BFBCA0A}"/>
              </a:ext>
            </a:extLst>
          </p:cNvPr>
          <p:cNvSpPr txBox="1"/>
          <p:nvPr/>
        </p:nvSpPr>
        <p:spPr>
          <a:xfrm>
            <a:off x="602661" y="1414360"/>
            <a:ext cx="11205675" cy="49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CastleTLig" panose="020B0402040704020204" pitchFamily="34" charset="0"/>
              </a:rPr>
              <a:t>ASSISTA A VIDEOAULA:</a:t>
            </a:r>
          </a:p>
        </p:txBody>
      </p:sp>
      <p:pic>
        <p:nvPicPr>
          <p:cNvPr id="3" name="preview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8925" y="2295926"/>
            <a:ext cx="7806519" cy="433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2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="" xmlns:a16="http://schemas.microsoft.com/office/drawing/2014/main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7B2705C0-EE27-4E03-9CEE-64975E179759}"/>
              </a:ext>
            </a:extLst>
          </p:cNvPr>
          <p:cNvSpPr txBox="1"/>
          <p:nvPr/>
        </p:nvSpPr>
        <p:spPr>
          <a:xfrm>
            <a:off x="189875" y="175452"/>
            <a:ext cx="590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EXERCÍCIO  </a:t>
            </a:r>
            <a:endParaRPr lang="pt-BR" sz="48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E7FD5253-4371-4B7E-9F3D-FFF56BFBCA0A}"/>
              </a:ext>
            </a:extLst>
          </p:cNvPr>
          <p:cNvSpPr txBox="1"/>
          <p:nvPr/>
        </p:nvSpPr>
        <p:spPr>
          <a:xfrm>
            <a:off x="332176" y="1546309"/>
            <a:ext cx="11527647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CastleTLig" panose="020B0402040704020204" pitchFamily="34" charset="0"/>
              </a:rPr>
              <a:t>Sobre a Convenção dos Direitos da Mulheres, no século XIX, escolha a alternativa correta: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CastleTLig" panose="020B0402040704020204" pitchFamily="34" charset="0"/>
              </a:rPr>
              <a:t>A -  Aconteceu na Inglaterra, de onde vinham os movimentos abolicionistas, em 1851, junto com uma reunião pelos direitos dos negros e reuniu 500 pessoas.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CastleTLig" panose="020B0402040704020204" pitchFamily="34" charset="0"/>
              </a:rPr>
              <a:t>B </a:t>
            </a:r>
            <a:r>
              <a:rPr lang="pt-BR" sz="2400" b="1" dirty="0" smtClean="0">
                <a:latin typeface="CastleTLig" panose="020B0402040704020204" pitchFamily="34" charset="0"/>
              </a:rPr>
              <a:t>– Foi liderada por Elizabeth </a:t>
            </a:r>
            <a:r>
              <a:rPr lang="pt-BR" sz="2400" b="1" dirty="0" err="1" smtClean="0">
                <a:latin typeface="CastleTLig" panose="020B0402040704020204" pitchFamily="34" charset="0"/>
              </a:rPr>
              <a:t>Stanton</a:t>
            </a:r>
            <a:r>
              <a:rPr lang="pt-BR" sz="2400" b="1" dirty="0" smtClean="0">
                <a:latin typeface="CastleTLig" panose="020B0402040704020204" pitchFamily="34" charset="0"/>
              </a:rPr>
              <a:t> nos Estados Unidos em 1848, aconteceu em uma igreja e reuniu cerca de 200 pessoas.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CastleTLig" panose="020B0402040704020204" pitchFamily="34" charset="0"/>
              </a:rPr>
              <a:t>C – Foi um movimento sem data definida nem sede, representava os interesses das mulheres da época pelo direito ao voto.</a:t>
            </a:r>
            <a:endParaRPr lang="pt-BR" sz="2400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92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="" xmlns:a16="http://schemas.microsoft.com/office/drawing/2014/main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7B2705C0-EE27-4E03-9CEE-64975E179759}"/>
              </a:ext>
            </a:extLst>
          </p:cNvPr>
          <p:cNvSpPr txBox="1"/>
          <p:nvPr/>
        </p:nvSpPr>
        <p:spPr>
          <a:xfrm>
            <a:off x="189875" y="175452"/>
            <a:ext cx="590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FÓRUM   </a:t>
            </a:r>
            <a:endParaRPr lang="pt-BR" sz="48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E7FD5253-4371-4B7E-9F3D-FFF56BFBCA0A}"/>
              </a:ext>
            </a:extLst>
          </p:cNvPr>
          <p:cNvSpPr txBox="1"/>
          <p:nvPr/>
        </p:nvSpPr>
        <p:spPr>
          <a:xfrm>
            <a:off x="332176" y="1559188"/>
            <a:ext cx="114885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CastleTLig" panose="020B0402040704020204" pitchFamily="34" charset="0"/>
              </a:rPr>
              <a:t>Este fórum tem por </a:t>
            </a:r>
            <a:r>
              <a:rPr lang="pt-BR" sz="2400" b="1" dirty="0" smtClean="0">
                <a:latin typeface="CastleTLig" panose="020B0402040704020204" pitchFamily="34" charset="0"/>
              </a:rPr>
              <a:t>finalidade </a:t>
            </a:r>
            <a:r>
              <a:rPr lang="pt-BR" sz="2400" b="1" dirty="0">
                <a:latin typeface="CastleTLig" panose="020B0402040704020204" pitchFamily="34" charset="0"/>
              </a:rPr>
              <a:t>ajudá-lo </a:t>
            </a:r>
            <a:r>
              <a:rPr lang="pt-BR" sz="2400" b="1" dirty="0" smtClean="0">
                <a:latin typeface="CastleTLig" panose="020B0402040704020204" pitchFamily="34" charset="0"/>
              </a:rPr>
              <a:t>a fixar os conteúdos aprendidos, </a:t>
            </a:r>
            <a:r>
              <a:rPr lang="pt-BR" sz="2400" b="1" dirty="0">
                <a:latin typeface="CastleTLig" panose="020B0402040704020204" pitchFamily="34" charset="0"/>
              </a:rPr>
              <a:t>sendo assim, evitaremos discussões e vamos nos concentrar no crescimento do conhecimento.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latin typeface="CastleTLig" panose="020B0402040704020204" pitchFamily="34" charset="0"/>
              </a:rPr>
              <a:t>	Após assistir essa </a:t>
            </a:r>
            <a:r>
              <a:rPr lang="pt-BR" sz="2400" b="1" dirty="0" smtClean="0">
                <a:latin typeface="CastleTLig" panose="020B0402040704020204" pitchFamily="34" charset="0"/>
              </a:rPr>
              <a:t>vídeo-aula </a:t>
            </a:r>
            <a:r>
              <a:rPr lang="pt-BR" sz="2400" b="1" dirty="0">
                <a:latin typeface="CastleTLig" panose="020B0402040704020204" pitchFamily="34" charset="0"/>
              </a:rPr>
              <a:t>e responder o </a:t>
            </a:r>
            <a:r>
              <a:rPr lang="pt-BR" sz="2400" b="1" dirty="0" smtClean="0">
                <a:latin typeface="CastleTLig" panose="020B0402040704020204" pitchFamily="34" charset="0"/>
              </a:rPr>
              <a:t>exercício, descreva resumidamente quais eram as duas principais reivindicações daquela época, ou seja, o que as feministas queriam obter:</a:t>
            </a: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="" xmlns:a16="http://schemas.microsoft.com/office/drawing/2014/main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7B2705C0-EE27-4E03-9CEE-64975E179759}"/>
              </a:ext>
            </a:extLst>
          </p:cNvPr>
          <p:cNvSpPr txBox="1"/>
          <p:nvPr/>
        </p:nvSpPr>
        <p:spPr>
          <a:xfrm>
            <a:off x="189875" y="252520"/>
            <a:ext cx="8790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LEITURAS RECOMENDADAS   </a:t>
            </a:r>
            <a:endParaRPr lang="pt-BR" sz="40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E7FD5253-4371-4B7E-9F3D-FFF56BFBCA0A}"/>
              </a:ext>
            </a:extLst>
          </p:cNvPr>
          <p:cNvSpPr txBox="1"/>
          <p:nvPr/>
        </p:nvSpPr>
        <p:spPr>
          <a:xfrm>
            <a:off x="332176" y="1259174"/>
            <a:ext cx="114885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CastleTLig" panose="020B0402040704020204" pitchFamily="34" charset="0"/>
              </a:rPr>
              <a:t>SOBRE O PENSAMENTO FEMINISTA DA ÉPOCA, LEIA: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CastleTLig" panose="020B0402040704020204" pitchFamily="34" charset="0"/>
              </a:rPr>
              <a:t>A </a:t>
            </a:r>
            <a:r>
              <a:rPr lang="pt-BR" sz="2400" b="1" dirty="0">
                <a:latin typeface="CastleTLig" panose="020B0402040704020204" pitchFamily="34" charset="0"/>
              </a:rPr>
              <a:t>Sujeição das Mulheres – John Stuart Mill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CastleTLig" panose="020B0402040704020204" pitchFamily="34" charset="0"/>
              </a:rPr>
              <a:t>A </a:t>
            </a:r>
            <a:r>
              <a:rPr lang="pt-BR" sz="2400" b="1" dirty="0">
                <a:latin typeface="CastleTLig" panose="020B0402040704020204" pitchFamily="34" charset="0"/>
              </a:rPr>
              <a:t>origem da família, da propriedade privada e do Estado – Engels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CastleTLig" panose="020B0402040704020204" pitchFamily="34" charset="0"/>
              </a:rPr>
              <a:t>A </a:t>
            </a:r>
            <a:r>
              <a:rPr lang="pt-BR" sz="2400" b="1" dirty="0">
                <a:latin typeface="CastleTLig" panose="020B0402040704020204" pitchFamily="34" charset="0"/>
              </a:rPr>
              <a:t>nova mulher [e a moral sexual] – Alexandra </a:t>
            </a:r>
            <a:r>
              <a:rPr lang="pt-BR" sz="2400" b="1" dirty="0" err="1">
                <a:latin typeface="CastleTLig" panose="020B0402040704020204" pitchFamily="34" charset="0"/>
              </a:rPr>
              <a:t>Kollontai</a:t>
            </a:r>
            <a:r>
              <a:rPr lang="pt-BR" sz="2400" b="1" dirty="0">
                <a:latin typeface="CastleTLig" panose="020B0402040704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CastleTLig" panose="020B0402040704020204" pitchFamily="34" charset="0"/>
              </a:rPr>
              <a:t>Mulher</a:t>
            </a:r>
            <a:r>
              <a:rPr lang="pt-BR" sz="2400" b="1" dirty="0">
                <a:latin typeface="CastleTLig" panose="020B0402040704020204" pitchFamily="34" charset="0"/>
              </a:rPr>
              <a:t>, Estado e Revolução – Wendy Goldman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CastleTLig" panose="020B0402040704020204" pitchFamily="34" charset="0"/>
              </a:rPr>
              <a:t>Em </a:t>
            </a:r>
            <a:r>
              <a:rPr lang="pt-BR" sz="2400" b="1" dirty="0">
                <a:latin typeface="CastleTLig" panose="020B0402040704020204" pitchFamily="34" charset="0"/>
              </a:rPr>
              <a:t>torno da educação – Maria Lacerda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err="1" smtClean="0">
                <a:latin typeface="CastleTLig" panose="020B0402040704020204" pitchFamily="34" charset="0"/>
              </a:rPr>
              <a:t>Han</a:t>
            </a:r>
            <a:r>
              <a:rPr lang="pt-BR" sz="2400" b="1" dirty="0" smtClean="0">
                <a:latin typeface="CastleTLig" panose="020B0402040704020204" pitchFamily="34" charset="0"/>
              </a:rPr>
              <a:t> </a:t>
            </a:r>
            <a:r>
              <a:rPr lang="pt-BR" sz="2400" b="1" dirty="0" err="1">
                <a:latin typeface="CastleTLig" panose="020B0402040704020204" pitchFamily="34" charset="0"/>
              </a:rPr>
              <a:t>Ryner</a:t>
            </a:r>
            <a:r>
              <a:rPr lang="pt-BR" sz="2400" b="1" dirty="0">
                <a:latin typeface="CastleTLig" panose="020B0402040704020204" pitchFamily="34" charset="0"/>
              </a:rPr>
              <a:t> e o amor plural – Maria Lacerda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CastleTLig" panose="020B0402040704020204" pitchFamily="34" charset="0"/>
              </a:rPr>
              <a:t>União Operária – Flora Tristan</a:t>
            </a:r>
          </a:p>
          <a:p>
            <a:r>
              <a:rPr lang="pt-BR" sz="2400" b="1" dirty="0" smtClean="0">
                <a:latin typeface="CastleTLig" panose="020B0402040704020204" pitchFamily="34" charset="0"/>
              </a:rPr>
              <a:t>PARA O CONTRAPONTO SOBRE VOTO E MERCADO DE TRABALHO, LEIA:</a:t>
            </a:r>
            <a:endParaRPr lang="pt-BR" sz="2400" b="1" dirty="0">
              <a:latin typeface="CastleTLig" panose="020B04020407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CastleTLig" panose="020B0402040704020204" pitchFamily="34" charset="0"/>
              </a:rPr>
              <a:t>O </a:t>
            </a:r>
            <a:r>
              <a:rPr lang="pt-BR" sz="2400" b="1" dirty="0">
                <a:latin typeface="CastleTLig" panose="020B0402040704020204" pitchFamily="34" charset="0"/>
              </a:rPr>
              <a:t>que há de errado com o mundo – </a:t>
            </a:r>
            <a:r>
              <a:rPr lang="pt-BR" sz="2400" b="1" dirty="0" err="1">
                <a:latin typeface="CastleTLig" panose="020B0402040704020204" pitchFamily="34" charset="0"/>
              </a:rPr>
              <a:t>Chesterton</a:t>
            </a:r>
            <a:r>
              <a:rPr lang="pt-BR" sz="2400" b="1" dirty="0">
                <a:latin typeface="CastleTLig" panose="020B0402040704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CastleTLig" panose="020B0402040704020204" pitchFamily="34" charset="0"/>
              </a:rPr>
              <a:t>Sexo </a:t>
            </a:r>
            <a:r>
              <a:rPr lang="pt-BR" sz="2400" b="1" dirty="0">
                <a:latin typeface="CastleTLig" panose="020B0402040704020204" pitchFamily="34" charset="0"/>
              </a:rPr>
              <a:t>Privilegiado – Martin van </a:t>
            </a:r>
            <a:r>
              <a:rPr lang="pt-BR" sz="2400" b="1" dirty="0" err="1">
                <a:latin typeface="CastleTLig" panose="020B0402040704020204" pitchFamily="34" charset="0"/>
              </a:rPr>
              <a:t>Creveld</a:t>
            </a:r>
            <a:r>
              <a:rPr lang="pt-BR" sz="2400" b="1" dirty="0">
                <a:latin typeface="CastleTLig" panose="020B0402040704020204" pitchFamily="34" charset="0"/>
              </a:rPr>
              <a:t> </a:t>
            </a:r>
            <a:endParaRPr lang="pt-BR" sz="2400" b="1" dirty="0" smtClean="0">
              <a:latin typeface="CastleTLig" panose="020B0402040704020204" pitchFamily="34" charset="0"/>
            </a:endParaRPr>
          </a:p>
          <a:p>
            <a:endParaRPr lang="pt-BR" sz="2400" b="1" dirty="0">
              <a:latin typeface="CastleTLig" panose="020B04020407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1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="" xmlns:a16="http://schemas.microsoft.com/office/drawing/2014/main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7B2705C0-EE27-4E03-9CEE-64975E179759}"/>
              </a:ext>
            </a:extLst>
          </p:cNvPr>
          <p:cNvSpPr txBox="1"/>
          <p:nvPr/>
        </p:nvSpPr>
        <p:spPr>
          <a:xfrm>
            <a:off x="189875" y="175452"/>
            <a:ext cx="9377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CONCLUSÃO    </a:t>
            </a:r>
            <a:endParaRPr lang="pt-BR" sz="48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E7FD5253-4371-4B7E-9F3D-FFF56BFBCA0A}"/>
              </a:ext>
            </a:extLst>
          </p:cNvPr>
          <p:cNvSpPr txBox="1"/>
          <p:nvPr/>
        </p:nvSpPr>
        <p:spPr>
          <a:xfrm>
            <a:off x="351726" y="1490681"/>
            <a:ext cx="11488547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b="1" dirty="0" smtClean="0">
                <a:latin typeface="CastleTLig" panose="020B0402040704020204" pitchFamily="34" charset="0"/>
              </a:rPr>
              <a:t>	</a:t>
            </a:r>
            <a:r>
              <a:rPr lang="pt-BR" sz="2300" b="1" dirty="0">
                <a:latin typeface="CastleTLig" panose="020B0402040704020204" pitchFamily="34" charset="0"/>
              </a:rPr>
              <a:t>Nessa aula, Ana Caroline </a:t>
            </a:r>
            <a:r>
              <a:rPr lang="pt-BR" sz="2300" b="1" dirty="0" err="1">
                <a:latin typeface="CastleTLig" panose="020B0402040704020204" pitchFamily="34" charset="0"/>
              </a:rPr>
              <a:t>Campagnolo</a:t>
            </a:r>
            <a:r>
              <a:rPr lang="pt-BR" sz="2300" b="1" dirty="0">
                <a:latin typeface="CastleTLig" panose="020B0402040704020204" pitchFamily="34" charset="0"/>
              </a:rPr>
              <a:t> nos apresentou as </a:t>
            </a:r>
            <a:r>
              <a:rPr lang="pt-BR" sz="2300" b="1" dirty="0" err="1">
                <a:latin typeface="CastleTLig" panose="020B0402040704020204" pitchFamily="34" charset="0"/>
              </a:rPr>
              <a:t>suffragettes</a:t>
            </a:r>
            <a:r>
              <a:rPr lang="pt-BR" sz="2300" b="1" dirty="0">
                <a:latin typeface="CastleTLig" panose="020B0402040704020204" pitchFamily="34" charset="0"/>
              </a:rPr>
              <a:t> no Reino Unido e nos Estados Unidos, </a:t>
            </a:r>
            <a:r>
              <a:rPr lang="pt-BR" sz="2300" b="1" dirty="0" err="1">
                <a:latin typeface="CastleTLig" panose="020B0402040704020204" pitchFamily="34" charset="0"/>
              </a:rPr>
              <a:t>Lucretia</a:t>
            </a:r>
            <a:r>
              <a:rPr lang="pt-BR" sz="2300" b="1" dirty="0">
                <a:latin typeface="CastleTLig" panose="020B0402040704020204" pitchFamily="34" charset="0"/>
              </a:rPr>
              <a:t> Mott, Susan B. Anthony e Elizabeth C. </a:t>
            </a:r>
            <a:r>
              <a:rPr lang="pt-BR" sz="2300" b="1" dirty="0" err="1">
                <a:latin typeface="CastleTLig" panose="020B0402040704020204" pitchFamily="34" charset="0"/>
              </a:rPr>
              <a:t>Stanton</a:t>
            </a:r>
            <a:r>
              <a:rPr lang="pt-BR" sz="2300" b="1" dirty="0">
                <a:latin typeface="CastleTLig" panose="020B0402040704020204" pitchFamily="34" charset="0"/>
              </a:rPr>
              <a:t> que inauguram Associações Femininas e organizam, em 1848, a primeira convenção de mulheres. Estudamos sobre o deputado e economista inglês John Stuart Mill que escreveu os textos que seriam fundamentais nesta primeira onda, bem como a obra de </a:t>
            </a:r>
            <a:r>
              <a:rPr lang="pt-BR" sz="2300" b="1" dirty="0" err="1">
                <a:latin typeface="CastleTLig" panose="020B0402040704020204" pitchFamily="34" charset="0"/>
              </a:rPr>
              <a:t>Engles</a:t>
            </a:r>
            <a:r>
              <a:rPr lang="pt-BR" sz="2300" b="1" dirty="0">
                <a:latin typeface="CastleTLig" panose="020B0402040704020204" pitchFamily="34" charset="0"/>
              </a:rPr>
              <a:t> sobre o fim da família</a:t>
            </a:r>
            <a:r>
              <a:rPr lang="pt-BR" sz="2300" b="1" dirty="0" smtClean="0">
                <a:latin typeface="CastleTLig" panose="020B0402040704020204" pitchFamily="34" charset="0"/>
              </a:rPr>
              <a:t>. Também vimos argumentos contrários acerca da propaganda </a:t>
            </a:r>
            <a:r>
              <a:rPr lang="pt-BR" sz="2300" b="1" smtClean="0">
                <a:latin typeface="CastleTLig" panose="020B0402040704020204" pitchFamily="34" charset="0"/>
              </a:rPr>
              <a:t>pela inserção no </a:t>
            </a:r>
            <a:r>
              <a:rPr lang="pt-BR" sz="2300" b="1" dirty="0" smtClean="0">
                <a:latin typeface="CastleTLig" panose="020B0402040704020204" pitchFamily="34" charset="0"/>
              </a:rPr>
              <a:t>mercado de trabalho.</a:t>
            </a:r>
            <a:endParaRPr lang="pt-BR" sz="23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300" b="1" dirty="0" smtClean="0">
                <a:latin typeface="CastleTLig" panose="020B0402040704020204" pitchFamily="34" charset="0"/>
              </a:rPr>
              <a:t>	O </a:t>
            </a:r>
            <a:r>
              <a:rPr lang="pt-BR" sz="2300" b="1" dirty="0">
                <a:latin typeface="CastleTLig" panose="020B0402040704020204" pitchFamily="34" charset="0"/>
              </a:rPr>
              <a:t>segundo passo para entender a ideologia feminista atual foi dado, não podemos parar agora, vamos para </a:t>
            </a:r>
            <a:r>
              <a:rPr lang="pt-BR" sz="2300" b="1" dirty="0" smtClean="0">
                <a:latin typeface="CastleTLig" panose="020B0402040704020204" pitchFamily="34" charset="0"/>
              </a:rPr>
              <a:t>terceira </a:t>
            </a:r>
            <a:r>
              <a:rPr lang="pt-BR" sz="2300" b="1" dirty="0">
                <a:latin typeface="CastleTLig" panose="020B0402040704020204" pitchFamily="34" charset="0"/>
              </a:rPr>
              <a:t>aula e </a:t>
            </a:r>
            <a:r>
              <a:rPr lang="pt-BR" sz="2300" b="1" dirty="0" smtClean="0">
                <a:latin typeface="CastleTLig" panose="020B0402040704020204" pitchFamily="34" charset="0"/>
              </a:rPr>
              <a:t>aprenderemos </a:t>
            </a:r>
            <a:r>
              <a:rPr lang="pt-BR" sz="2300" b="1" dirty="0">
                <a:latin typeface="CastleTLig" panose="020B0402040704020204" pitchFamily="34" charset="0"/>
              </a:rPr>
              <a:t>mais sobre essa ideologia </a:t>
            </a:r>
            <a:r>
              <a:rPr lang="pt-BR" sz="2300" b="1" dirty="0" smtClean="0">
                <a:latin typeface="CastleTLig" panose="020B0402040704020204" pitchFamily="34" charset="0"/>
              </a:rPr>
              <a:t>através da “Segunda Onda Feminista”. </a:t>
            </a:r>
            <a:endParaRPr lang="pt-BR" sz="23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interior, parede, objeto, escuro&#10;&#10;Descrição gerada com alta confiança">
            <a:extLst>
              <a:ext uri="{FF2B5EF4-FFF2-40B4-BE49-F238E27FC236}">
                <a16:creationId xmlns="" xmlns:a16="http://schemas.microsoft.com/office/drawing/2014/main" id="{A5E8BE68-3E33-4CDE-AD77-2B77290E1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F0AF8154-CD75-4BA2-847B-FD5D130203EB}"/>
              </a:ext>
            </a:extLst>
          </p:cNvPr>
          <p:cNvSpPr txBox="1"/>
          <p:nvPr/>
        </p:nvSpPr>
        <p:spPr>
          <a:xfrm>
            <a:off x="5230194" y="3868628"/>
            <a:ext cx="1731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C89A43"/>
                </a:solidFill>
                <a:latin typeface="Trajan Pro" panose="02020502050506020301" pitchFamily="18" charset="0"/>
              </a:rPr>
              <a:t>FIM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A3A2CC45-AC20-43F5-8A06-BD3564C59CFE}"/>
              </a:ext>
            </a:extLst>
          </p:cNvPr>
          <p:cNvSpPr txBox="1"/>
          <p:nvPr/>
        </p:nvSpPr>
        <p:spPr>
          <a:xfrm>
            <a:off x="5069264" y="5220345"/>
            <a:ext cx="1892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C89A43"/>
                </a:solidFill>
                <a:latin typeface="CastleTLig" panose="020B0402040704020204" pitchFamily="34" charset="0"/>
              </a:rPr>
              <a:t> AULA </a:t>
            </a:r>
            <a:r>
              <a:rPr lang="pt-BR" sz="2800" dirty="0" smtClean="0">
                <a:solidFill>
                  <a:srgbClr val="C89A43"/>
                </a:solidFill>
                <a:latin typeface="CastleTLig" panose="020B0402040704020204" pitchFamily="34" charset="0"/>
              </a:rPr>
              <a:t>2</a:t>
            </a:r>
            <a:endParaRPr lang="pt-BR" sz="2800" dirty="0">
              <a:solidFill>
                <a:srgbClr val="C89A43"/>
              </a:solidFill>
              <a:latin typeface="CastleTLig" panose="020B0402040704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0465EE58-8790-478C-86A0-A7AED4FED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729" y="340206"/>
            <a:ext cx="4996533" cy="27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_Aula.potx" id="{52AD98BC-ED10-4516-AD9A-BFBEA4EB45DA}" vid="{6A8C66E7-10EB-4DC3-BC20-AC4E0F0D6525}"/>
    </a:ext>
  </a:extLst>
</a:theme>
</file>

<file path=ppt/theme/themeOverride1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344</Words>
  <Application>Microsoft Office PowerPoint</Application>
  <PresentationFormat>Widescreen</PresentationFormat>
  <Paragraphs>44</Paragraphs>
  <Slides>8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CastleTLig</vt:lpstr>
      <vt:lpstr>Trajan Pro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Camila Bertozzi</dc:creator>
  <cp:lastModifiedBy>Wesley Felipe</cp:lastModifiedBy>
  <cp:revision>29</cp:revision>
  <dcterms:created xsi:type="dcterms:W3CDTF">2017-08-23T23:50:35Z</dcterms:created>
  <dcterms:modified xsi:type="dcterms:W3CDTF">2017-11-20T02:27:10Z</dcterms:modified>
</cp:coreProperties>
</file>