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4"/>
  </p:notesMasterIdLst>
  <p:sldIdLst>
    <p:sldId id="256" r:id="rId3"/>
    <p:sldId id="356" r:id="rId4"/>
    <p:sldId id="369" r:id="rId5"/>
    <p:sldId id="370" r:id="rId6"/>
    <p:sldId id="371" r:id="rId7"/>
    <p:sldId id="372" r:id="rId8"/>
    <p:sldId id="373" r:id="rId9"/>
    <p:sldId id="375" r:id="rId10"/>
    <p:sldId id="376" r:id="rId11"/>
    <p:sldId id="374" r:id="rId12"/>
    <p:sldId id="37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590"/>
  </p:normalViewPr>
  <p:slideViewPr>
    <p:cSldViewPr snapToGrid="0">
      <p:cViewPr varScale="1">
        <p:scale>
          <a:sx n="108" d="100"/>
          <a:sy n="108" d="100"/>
        </p:scale>
        <p:origin x="19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94806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a:t>S</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panose="020B0604020202020204" pitchFamily="34" charset="0"/>
                <a:cs typeface="arial" panose="020B0604020202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06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9617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74B5F-C258-452C-BD8C-8AC125B6633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0018415-7DB1-4B50-8C39-BCFC04783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DEE6FEB-DB82-4CCC-8B1E-88C072BFC04E}"/>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3F9F1056-E2D6-48B5-A6CD-8E3F3275DBD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B5DB15-617F-4F57-AD0C-FFF10378FA5B}"/>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4724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C9FFD-1E86-4C53-BE0E-4CC6DC2507C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78BAF5D-35A8-4B4F-8E89-A70E52EEEC2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C9DDD2-1A92-44C4-9B3A-FF2D4C836F71}"/>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6548999A-4AD3-46A1-AA65-102137A034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0CD6D6-82B4-41FB-AEAD-DBE9E440D5A4}"/>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49623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BDB2C-0EE8-493A-9E0A-3C6A8DC8D6E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6C4A6C6-E8EC-4F2A-BB14-6124720AE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D9ACAA7B-DCFB-4B03-BE5E-E9C2065F8F5D}"/>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CDD61F7E-C372-4DD6-8DBF-4132ABB7F5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6F85E1-73A6-4099-94BF-F371BEC6B7B3}"/>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903378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615B9-BC2B-4D14-93E0-9CB60A4E90C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99D6603-81A9-4BDB-9C05-88F0ABCBC49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626D352-BC36-4FA2-BCF9-9D05280E911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704CA9C8-413A-4001-B5E7-C60FA7D04326}"/>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6" name="Espaço Reservado para Rodapé 5">
            <a:extLst>
              <a:ext uri="{FF2B5EF4-FFF2-40B4-BE49-F238E27FC236}">
                <a16:creationId xmlns:a16="http://schemas.microsoft.com/office/drawing/2014/main" id="{D89BF111-79BE-496E-AF13-D3096511912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756355E-EB01-4426-99C6-648ACEC08690}"/>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423510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7839C-9675-4C60-8A03-4DBCCFE38FA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D802812-BD11-4496-9D6A-73BE70C4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B764811A-B196-40C9-9103-64BBD7BAC58E}"/>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970C55A-9042-4282-AD63-9CC0C8192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805BC62-759C-46A5-B318-3AC26C05CDE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00E1D74-D761-450F-9936-93A420E112F7}"/>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8" name="Espaço Reservado para Rodapé 7">
            <a:extLst>
              <a:ext uri="{FF2B5EF4-FFF2-40B4-BE49-F238E27FC236}">
                <a16:creationId xmlns:a16="http://schemas.microsoft.com/office/drawing/2014/main" id="{B27E0E55-CD3D-4F85-AA84-0386C47C61B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842E2E1-D510-4C6D-B41C-7667AC288018}"/>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63501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8F710C-B91D-4B52-A07E-7D62B2B87C2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C3164D7-045E-482B-A0C8-C8DAF3677EDE}"/>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4" name="Espaço Reservado para Rodapé 3">
            <a:extLst>
              <a:ext uri="{FF2B5EF4-FFF2-40B4-BE49-F238E27FC236}">
                <a16:creationId xmlns:a16="http://schemas.microsoft.com/office/drawing/2014/main" id="{FDEA02AD-7424-4888-A3A3-2BECA22D2C3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AFA6056-9F35-41EA-903D-24EDDF00ED79}"/>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106586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1CA6C19-91E2-4CC7-AF03-2875B1EE4699}"/>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3" name="Espaço Reservado para Rodapé 2">
            <a:extLst>
              <a:ext uri="{FF2B5EF4-FFF2-40B4-BE49-F238E27FC236}">
                <a16:creationId xmlns:a16="http://schemas.microsoft.com/office/drawing/2014/main" id="{BD89ED76-93EA-44D5-B969-086D00BA0AE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2CAE1AA-F78C-4AF2-8483-384B902E52C5}"/>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105298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88FBB8-FEF3-453B-AF23-F6264742E5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8A74419-944D-462F-8C32-28C8103DE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AE414A6-B426-4DCA-A076-E34034B65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0678F20-07DA-4AA2-AA2B-9E7E8AB80ABA}"/>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6" name="Espaço Reservado para Rodapé 5">
            <a:extLst>
              <a:ext uri="{FF2B5EF4-FFF2-40B4-BE49-F238E27FC236}">
                <a16:creationId xmlns:a16="http://schemas.microsoft.com/office/drawing/2014/main" id="{9FA058AF-B0AF-41A1-8C2E-2F80281A9BE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6C8603C-6817-42CC-945A-D46D72731A73}"/>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353040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6CBC94-D7A6-40F3-85D5-2A683470D89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EDAA8A1-EB91-49C7-BB2B-B9C1529F3A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6257EBA-520B-47CB-8063-F77C50931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A3444E8-29BB-42F9-AD75-8633D87234E0}"/>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6" name="Espaço Reservado para Rodapé 5">
            <a:extLst>
              <a:ext uri="{FF2B5EF4-FFF2-40B4-BE49-F238E27FC236}">
                <a16:creationId xmlns:a16="http://schemas.microsoft.com/office/drawing/2014/main" id="{EF95EB74-B658-4F87-9C99-C57108893A8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E96F6F-711D-449A-8D9A-A6F7B06D3B6E}"/>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87721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CC4AF1-06B2-44AB-BD2D-CD05089662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60E9F5-79A0-4D7F-AF87-1047A0FB7164}"/>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7ADD436-57E1-4E3E-8555-A88873B65E9F}"/>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F7F01297-AB97-4DBB-A213-195E96433D1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F69AADF-3CEE-482A-92CA-3D050118CE4E}"/>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637970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54F8783-5E3E-4A1B-B207-016B693D026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DA4C42E-79AB-4901-8795-940E81FFBD2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722336-B0BE-4761-939F-F299BEAA87A5}"/>
              </a:ext>
            </a:extLst>
          </p:cNvPr>
          <p:cNvSpPr>
            <a:spLocks noGrp="1"/>
          </p:cNvSpPr>
          <p:nvPr>
            <p:ph type="dt" sz="half" idx="10"/>
          </p:nvPr>
        </p:nvSpPr>
        <p:spPr/>
        <p:txBody>
          <a:body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64836871-788C-4B84-BB18-01C873A24F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271CF3-9D07-4EEC-8828-B3AB35852290}"/>
              </a:ext>
            </a:extLst>
          </p:cNvPr>
          <p:cNvSpPr>
            <a:spLocks noGrp="1"/>
          </p:cNvSpPr>
          <p:nvPr>
            <p:ph type="sldNum" sz="quarter" idx="12"/>
          </p:nvPr>
        </p:nvSpPr>
        <p:spPr/>
        <p:txBody>
          <a:bodyPr/>
          <a:lstStyle/>
          <a:p>
            <a:fld id="{15972DF9-61B2-4B25-A880-4D338F8BCBAE}" type="slidenum">
              <a:rPr lang="pt-BR" smtClean="0"/>
              <a:t>‹nº›</a:t>
            </a:fld>
            <a:endParaRPr lang="pt-BR"/>
          </a:p>
        </p:txBody>
      </p:sp>
    </p:spTree>
    <p:extLst>
      <p:ext uri="{BB962C8B-B14F-4D97-AF65-F5344CB8AC3E}">
        <p14:creationId xmlns:p14="http://schemas.microsoft.com/office/powerpoint/2010/main" val="243073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panose="020B0604020202020204" pitchFamily="34" charset="0"/>
                <a:cs typeface="arial" panose="020B0604020202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panose="020B0604020202020204" pitchFamily="34" charset="0"/>
                <a:cs typeface="arial" panose="020B0604020202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panose="020B0604020202020204" pitchFamily="34" charset="0"/>
                <a:cs typeface="arial"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pt-B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panose="020B0604020202020204" pitchFamily="34" charset="0"/>
                <a:ea typeface="arial" panose="020B0604020202020204" pitchFamily="34" charset="0"/>
                <a:cs typeface="arial"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pt-BR" smtClean="0"/>
              <a:pPr/>
              <a:t>‹nº›</a:t>
            </a:fld>
            <a:endParaRPr lang="pt-BR" dirty="0"/>
          </a:p>
        </p:txBody>
      </p:sp>
      <p:pic>
        <p:nvPicPr>
          <p:cNvPr id="3" name="Imagem 2">
            <a:extLst>
              <a:ext uri="{FF2B5EF4-FFF2-40B4-BE49-F238E27FC236}">
                <a16:creationId xmlns:a16="http://schemas.microsoft.com/office/drawing/2014/main" id="{79D47303-080E-459D-959C-E02932071758}"/>
              </a:ext>
            </a:extLst>
          </p:cNvPr>
          <p:cNvPicPr>
            <a:picLocks noChangeAspect="1"/>
          </p:cNvPicPr>
          <p:nvPr userDrawn="1"/>
        </p:nvPicPr>
        <p:blipFill>
          <a:blip r:embed="rId14"/>
          <a:stretch>
            <a:fillRect/>
          </a:stretch>
        </p:blipFill>
        <p:spPr>
          <a:xfrm>
            <a:off x="1" y="0"/>
            <a:ext cx="12191999" cy="6857999"/>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D4CCB87-A0DB-4B4A-B16E-5B8A29F60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10DECB2-4120-4DE1-A89B-E20CAD5E50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D83BED5-23AF-4530-BD5D-1D0C3A86F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33E14-3B14-45D5-8A0B-E4B0A64AD6C7}" type="datetimeFigureOut">
              <a:rPr lang="pt-BR" smtClean="0"/>
              <a:t>19/01/2023</a:t>
            </a:fld>
            <a:endParaRPr lang="pt-BR"/>
          </a:p>
        </p:txBody>
      </p:sp>
      <p:sp>
        <p:nvSpPr>
          <p:cNvPr id="5" name="Espaço Reservado para Rodapé 4">
            <a:extLst>
              <a:ext uri="{FF2B5EF4-FFF2-40B4-BE49-F238E27FC236}">
                <a16:creationId xmlns:a16="http://schemas.microsoft.com/office/drawing/2014/main" id="{1C8749D6-7044-4275-88F2-BA8F679E9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F9E95D3-20A2-4C41-A123-ACE870946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72DF9-61B2-4B25-A880-4D338F8BCBAE}" type="slidenum">
              <a:rPr lang="pt-BR" smtClean="0"/>
              <a:t>‹nº›</a:t>
            </a:fld>
            <a:endParaRPr lang="pt-BR"/>
          </a:p>
        </p:txBody>
      </p:sp>
    </p:spTree>
    <p:extLst>
      <p:ext uri="{BB962C8B-B14F-4D97-AF65-F5344CB8AC3E}">
        <p14:creationId xmlns:p14="http://schemas.microsoft.com/office/powerpoint/2010/main" val="196062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966350" y="2830275"/>
            <a:ext cx="979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arial" panose="020B0604020202020204" pitchFamily="34" charset="0"/>
              <a:ea typeface="Calibri"/>
              <a:cs typeface="arial" panose="020B0604020202020204" pitchFamily="34" charset="0"/>
              <a:sym typeface="Calibri"/>
            </a:endParaRPr>
          </a:p>
        </p:txBody>
      </p:sp>
      <p:pic>
        <p:nvPicPr>
          <p:cNvPr id="7" name="Picture 3"/>
          <p:cNvPicPr>
            <a:picLocks noChangeAspect="1" noChangeArrowheads="1"/>
          </p:cNvPicPr>
          <p:nvPr/>
        </p:nvPicPr>
        <p:blipFill>
          <a:blip r:embed="rId3"/>
          <a:stretch>
            <a:fillRect/>
          </a:stretch>
        </p:blipFill>
        <p:spPr bwMode="auto">
          <a:xfrm>
            <a:off x="-6527"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80;p1">
            <a:extLst>
              <a:ext uri="{FF2B5EF4-FFF2-40B4-BE49-F238E27FC236}">
                <a16:creationId xmlns:a16="http://schemas.microsoft.com/office/drawing/2014/main" id="{5403E546-268D-487B-B83C-6F1FA26192DB}"/>
              </a:ext>
            </a:extLst>
          </p:cNvPr>
          <p:cNvSpPr txBox="1"/>
          <p:nvPr/>
        </p:nvSpPr>
        <p:spPr>
          <a:xfrm>
            <a:off x="3820555" y="5676049"/>
            <a:ext cx="7830589" cy="769401"/>
          </a:xfrm>
          <a:prstGeom prst="rect">
            <a:avLst/>
          </a:prstGeom>
          <a:noFill/>
          <a:ln>
            <a:noFill/>
          </a:ln>
        </p:spPr>
        <p:txBody>
          <a:bodyPr spcFirstLastPara="1" wrap="square" lIns="91425" tIns="45700" rIns="91425" bIns="45700" anchor="t" anchorCtr="0">
            <a:spAutoFit/>
          </a:bodyPr>
          <a:lstStyle/>
          <a:p>
            <a:pPr algn="ctr"/>
            <a:r>
              <a:rPr lang="pt-BR" sz="4400" b="1" dirty="0">
                <a:solidFill>
                  <a:srgbClr val="002060"/>
                </a:solidFill>
                <a:latin typeface="Trebuchet MS" panose="020B0603020202020204" pitchFamily="34" charset="0"/>
              </a:rPr>
              <a:t>ENEM e VESTIBULARES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336308" y="1143000"/>
            <a:ext cx="11725124" cy="4343177"/>
          </a:xfrm>
          <a:prstGeom prst="rect">
            <a:avLst/>
          </a:prstGeom>
        </p:spPr>
        <p:txBody>
          <a:bodyPr wrap="square">
            <a:spAutoFit/>
          </a:bodyPr>
          <a:lstStyle/>
          <a:p>
            <a:pPr algn="just">
              <a:lnSpc>
                <a:spcPct val="107000"/>
              </a:lnSpc>
              <a:spcAft>
                <a:spcPts val="0"/>
              </a:spcAft>
            </a:pPr>
            <a:r>
              <a:rPr lang="en-US"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We are at the beginning of a long road to rethinking and rebuilding supply chain models to encompass not just financial priorities but also business operations continuity in the most trying of circumstances. Executives from France and Italy, for example, are discussing ways to remake their businesses in the wake of the Covid-19 pandemic. Their specialty is supply chains. They are smart people at the core of the world’s most sophisticated and valuable systems of manufacture, shipment, and inventory, and yet many of their supply systems staggered in the past few months – the byproduct of reliance on old business models.</a:t>
            </a:r>
            <a:endPar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pt-BR" sz="1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t>
            </a:r>
            <a:r>
              <a:rPr lang="pt-BR" sz="1800"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Antonio</a:t>
            </a:r>
            <a:r>
              <a:rPr lang="pt-BR" sz="1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a:t>
            </a:r>
            <a:r>
              <a:rPr lang="pt-BR" sz="1800"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Gulli</a:t>
            </a:r>
            <a:r>
              <a:rPr lang="pt-BR" sz="1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www.forbes.com, 28.07.2020. </a:t>
            </a:r>
            <a:r>
              <a:rPr lang="en-US" sz="18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Adapted.)</a:t>
            </a:r>
            <a:endParaRPr lang="pt-BR" sz="18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39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207103" y="1006783"/>
            <a:ext cx="11725124" cy="4891211"/>
          </a:xfrm>
          <a:prstGeom prst="rect">
            <a:avLst/>
          </a:prstGeom>
        </p:spPr>
        <p:txBody>
          <a:bodyPr wrap="square">
            <a:spAutoFit/>
          </a:bodyPr>
          <a:lstStyle/>
          <a:p>
            <a:pPr algn="just"/>
            <a:r>
              <a:rPr lang="en-US" sz="2600" b="1" dirty="0">
                <a:solidFill>
                  <a:srgbClr val="002060"/>
                </a:solidFill>
                <a:latin typeface="Trebuchet MS" panose="020B0603020202020204" pitchFamily="34" charset="0"/>
              </a:rPr>
              <a:t>05. (FGV) One problem concerning supply chains after the outbreak of Covid-19 relates to</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a) the way the pandemic has thoroughly affected supply businesses.</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b) the resistance of top executives to redesign existing business paradigms in novel circumstances.</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c) the long-term difficulty in establishing financial priorities in the supply chain business.</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d) the instability of supply systems which still follow old business models.</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e) the sophistication of supply chain processes, which renders innovation onerous.</a:t>
            </a:r>
            <a:endParaRPr lang="pt-BR" sz="2600" dirty="0">
              <a:solidFill>
                <a:srgbClr val="002060"/>
              </a:solidFill>
              <a:latin typeface="Trebuchet MS" panose="020B0603020202020204" pitchFamily="34" charset="0"/>
            </a:endParaRPr>
          </a:p>
          <a:p>
            <a:pPr algn="just"/>
            <a:r>
              <a:rPr lang="en-US" sz="2600" dirty="0">
                <a:solidFill>
                  <a:srgbClr val="002060"/>
                </a:solidFill>
                <a:latin typeface="Trebuchet MS" panose="020B0603020202020204" pitchFamily="34" charset="0"/>
              </a:rPr>
              <a:t> </a:t>
            </a:r>
            <a:endParaRPr lang="pt-BR" sz="2600" dirty="0">
              <a:solidFill>
                <a:srgbClr val="002060"/>
              </a:solidFill>
              <a:latin typeface="Trebuchet MS" panose="020B0603020202020204" pitchFamily="34" charset="0"/>
            </a:endParaRPr>
          </a:p>
          <a:p>
            <a:pPr algn="just">
              <a:lnSpc>
                <a:spcPct val="107000"/>
              </a:lnSpc>
              <a:spcAft>
                <a:spcPts val="0"/>
              </a:spcAft>
            </a:pPr>
            <a:endPar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678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4AE939AD-8528-4EF4-A271-2002B1A5A619}"/>
              </a:ext>
            </a:extLst>
          </p:cNvPr>
          <p:cNvPicPr>
            <a:picLocks noChangeAspect="1"/>
          </p:cNvPicPr>
          <p:nvPr/>
        </p:nvPicPr>
        <p:blipFill>
          <a:blip r:embed="rId2"/>
          <a:stretch>
            <a:fillRect/>
          </a:stretch>
        </p:blipFill>
        <p:spPr>
          <a:xfrm rot="16005486">
            <a:off x="7291546" y="-1069132"/>
            <a:ext cx="6523034" cy="6060407"/>
          </a:xfrm>
          <a:prstGeom prst="rect">
            <a:avLst/>
          </a:prstGeom>
        </p:spPr>
      </p:pic>
      <p:pic>
        <p:nvPicPr>
          <p:cNvPr id="1026" name="Picture 2" descr="American Baroque Opera Co."/>
          <p:cNvPicPr>
            <a:picLocks noChangeAspect="1" noChangeArrowheads="1"/>
          </p:cNvPicPr>
          <p:nvPr/>
        </p:nvPicPr>
        <p:blipFill rotWithShape="1">
          <a:blip r:embed="rId3">
            <a:extLst>
              <a:ext uri="{28A0092B-C50C-407E-A947-70E740481C1C}">
                <a14:useLocalDpi xmlns:a14="http://schemas.microsoft.com/office/drawing/2010/main" val="0"/>
              </a:ext>
            </a:extLst>
          </a:blip>
          <a:srcRect l="18399" r="20833"/>
          <a:stretch/>
        </p:blipFill>
        <p:spPr bwMode="auto">
          <a:xfrm>
            <a:off x="7663690" y="1462549"/>
            <a:ext cx="4240209" cy="392618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88101" y="484974"/>
            <a:ext cx="6973833" cy="6124754"/>
          </a:xfrm>
          <a:prstGeom prst="rect">
            <a:avLst/>
          </a:prstGeom>
          <a:noFill/>
        </p:spPr>
        <p:txBody>
          <a:bodyPr wrap="square" rtlCol="0">
            <a:spAutoFit/>
          </a:bodyPr>
          <a:lstStyle/>
          <a:p>
            <a:pPr algn="just"/>
            <a:r>
              <a:rPr lang="en-US" sz="2400" dirty="0">
                <a:solidFill>
                  <a:srgbClr val="002060"/>
                </a:solidFill>
                <a:latin typeface="Trebuchet MS" panose="020B0603020202020204" pitchFamily="34" charset="0"/>
              </a:rPr>
              <a:t>Opera refers to a dramatic art form, originating in Europe, in which the emotional content is conveyed to the audience as much through music, both vocal and instrumental, as it is through the lyrics. By contrast, in musical theater an actor's dramatic performance is primary, and the music plays a lesser role. The drama in opera is presented using the primary elements of theater such as scenery, costumes, and acting. However, the words of the opera, or libretto, are sung rather than spoken. The singers are accompanied by a musical ensemble ranging from a small instrumental ensemble to a full symphonic orchestra.</a:t>
            </a:r>
          </a:p>
          <a:p>
            <a:endParaRPr lang="en-US" dirty="0">
              <a:solidFill>
                <a:srgbClr val="002060"/>
              </a:solidFill>
              <a:latin typeface="Trebuchet MS" panose="020B0603020202020204" pitchFamily="34" charset="0"/>
            </a:endParaRPr>
          </a:p>
          <a:p>
            <a:pPr algn="r"/>
            <a:r>
              <a:rPr lang="en-US" dirty="0" err="1">
                <a:solidFill>
                  <a:srgbClr val="002060"/>
                </a:solidFill>
                <a:latin typeface="Trebuchet MS" panose="020B0603020202020204" pitchFamily="34" charset="0"/>
              </a:rPr>
              <a:t>Disponível</a:t>
            </a:r>
            <a:r>
              <a:rPr lang="en-US"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rPr>
              <a:t>em</a:t>
            </a:r>
            <a:r>
              <a:rPr lang="en-US" dirty="0">
                <a:solidFill>
                  <a:srgbClr val="002060"/>
                </a:solidFill>
                <a:latin typeface="Trebuchet MS" panose="020B0603020202020204" pitchFamily="34" charset="0"/>
              </a:rPr>
              <a:t>: &lt;http://www.grammarbank.com/short-reading-comprehension-passages.html&gt; </a:t>
            </a:r>
          </a:p>
          <a:p>
            <a:r>
              <a:rPr lang="en-US" dirty="0">
                <a:solidFill>
                  <a:srgbClr val="002060"/>
                </a:solidFill>
                <a:latin typeface="Trebuchet MS" panose="020B0603020202020204" pitchFamily="34" charset="0"/>
              </a:rPr>
              <a:t> </a:t>
            </a:r>
          </a:p>
        </p:txBody>
      </p:sp>
    </p:spTree>
    <p:extLst>
      <p:ext uri="{BB962C8B-B14F-4D97-AF65-F5344CB8AC3E}">
        <p14:creationId xmlns:p14="http://schemas.microsoft.com/office/powerpoint/2010/main" val="301241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259772" y="480957"/>
            <a:ext cx="11672455" cy="5578322"/>
          </a:xfrm>
          <a:prstGeom prst="rect">
            <a:avLst/>
          </a:prstGeom>
        </p:spPr>
        <p:txBody>
          <a:bodyPr wrap="square">
            <a:spAutoFit/>
          </a:bodyPr>
          <a:lstStyle/>
          <a:p>
            <a:pPr algn="just">
              <a:lnSpc>
                <a:spcPct val="115000"/>
              </a:lnSpc>
              <a:spcAft>
                <a:spcPts val="0"/>
              </a:spcAft>
            </a:pPr>
            <a:r>
              <a:rPr lang="pt-BR"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01. (PUCPR adaptado) De acordo com o texto,</a:t>
            </a:r>
          </a:p>
          <a:p>
            <a:pPr algn="just">
              <a:lnSpc>
                <a:spcPct val="115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A ópera é uma forma de arte dramática onde os atores falam suas falas usando cenários, figurinos e atuação.</a:t>
            </a:r>
          </a:p>
          <a:p>
            <a:pPr algn="just">
              <a:lnSpc>
                <a:spcPct val="115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Ópera é uma performance dramática onde os atores cantam e dançam acompanhados por um conjunto musical que vai desde um pequeno conjunto instrumental até uma orquestra sinfônica completa.</a:t>
            </a:r>
          </a:p>
          <a:p>
            <a:pPr algn="just">
              <a:lnSpc>
                <a:spcPct val="115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A ópera é uma forma de arte dramática onde o conteúdo é transmitido por meio de música vocal e instrumental e é cantado, podendo-se ver os elementos de cenário, figurino e atuação.</a:t>
            </a:r>
          </a:p>
          <a:p>
            <a:pPr algn="just">
              <a:lnSpc>
                <a:spcPct val="115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A ópera é uma forma de arte dramática onde a música desempenha um papel menor.</a:t>
            </a:r>
          </a:p>
          <a:p>
            <a:pPr algn="just">
              <a:lnSpc>
                <a:spcPct val="115000"/>
              </a:lnSpc>
              <a:spcAft>
                <a:spcPts val="0"/>
              </a:spcAft>
            </a:pP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Ópera é uma forma de arte dramática em que a performance dramática de um ator é primária, assim como o cenário, figurinos e atuação. </a:t>
            </a:r>
            <a:endPar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27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7123" y="65532"/>
            <a:ext cx="1815464" cy="513080"/>
          </a:xfrm>
          <a:prstGeom prst="rect">
            <a:avLst/>
          </a:prstGeom>
        </p:spPr>
        <p:txBody>
          <a:bodyPr vert="horz" wrap="square" lIns="0" tIns="12700" rIns="0" bIns="0" rtlCol="0">
            <a:spAutoFit/>
          </a:bodyPr>
          <a:lstStyle/>
          <a:p>
            <a:pPr marL="12700">
              <a:lnSpc>
                <a:spcPct val="100000"/>
              </a:lnSpc>
              <a:spcBef>
                <a:spcPts val="100"/>
              </a:spcBef>
            </a:pPr>
            <a:endParaRPr sz="3200" dirty="0"/>
          </a:p>
        </p:txBody>
      </p:sp>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Imagem 5" descr="India: 600 Expelled for Test Cheating - The New York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24600"/>
          </a:xfrm>
          <a:prstGeom prst="rect">
            <a:avLst/>
          </a:prstGeom>
          <a:noFill/>
          <a:ln>
            <a:noFill/>
          </a:ln>
        </p:spPr>
      </p:pic>
    </p:spTree>
    <p:extLst>
      <p:ext uri="{BB962C8B-B14F-4D97-AF65-F5344CB8AC3E}">
        <p14:creationId xmlns:p14="http://schemas.microsoft.com/office/powerpoint/2010/main" val="388015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152400" y="335846"/>
            <a:ext cx="11887200" cy="6647974"/>
          </a:xfrm>
          <a:prstGeom prst="rect">
            <a:avLst/>
          </a:prstGeom>
        </p:spPr>
        <p:txBody>
          <a:bodyPr wrap="square">
            <a:spAutoFit/>
          </a:bodyPr>
          <a:lstStyle/>
          <a:p>
            <a:pPr algn="just"/>
            <a:r>
              <a:rPr lang="en-US" sz="2600" b="1" dirty="0">
                <a:solidFill>
                  <a:srgbClr val="002060"/>
                </a:solidFill>
                <a:latin typeface="Trebuchet MS" panose="020B0603020202020204" pitchFamily="34" charset="0"/>
              </a:rPr>
              <a:t>India Cheating Scandal: 600 Students Expelled at Bihar Schools</a:t>
            </a:r>
          </a:p>
          <a:p>
            <a:pPr algn="just"/>
            <a:r>
              <a:rPr lang="en-US" sz="2600" dirty="0">
                <a:solidFill>
                  <a:srgbClr val="002060"/>
                </a:solidFill>
                <a:latin typeface="Trebuchet MS" panose="020B0603020202020204" pitchFamily="34" charset="0"/>
              </a:rPr>
              <a:t> </a:t>
            </a:r>
          </a:p>
          <a:p>
            <a:pPr algn="just"/>
            <a:r>
              <a:rPr lang="en-US" sz="2600" dirty="0">
                <a:solidFill>
                  <a:srgbClr val="002060"/>
                </a:solidFill>
                <a:latin typeface="Trebuchet MS" panose="020B0603020202020204" pitchFamily="34" charset="0"/>
              </a:rPr>
              <a:t>More than 600 students have been expelled from school in India amid widespread cheating — with some having friends scale the walls of exam centers to pass notes through windows, officials said Friday. The students were among more than 1.4 million high school students taking their 10th grade school finals in the eastern state of Bihar. Many of those caught cheating had smuggled textbooks or scraps of paper to be used for cheating, police and education officials said. Friends, parents and other relatives of the teenagers were seen climbing the sides of some exam centers on Wednesday and Thursday as they tried to reach the windows of the classrooms where the students were taking their exams. They appeared to be trying to pass on cheat sheets with answers written on them. Bihar's education minister, P K </a:t>
            </a:r>
            <a:r>
              <a:rPr lang="en-US" sz="2600" dirty="0" err="1">
                <a:solidFill>
                  <a:srgbClr val="002060"/>
                </a:solidFill>
                <a:latin typeface="Trebuchet MS" panose="020B0603020202020204" pitchFamily="34" charset="0"/>
              </a:rPr>
              <a:t>Shahi</a:t>
            </a:r>
            <a:r>
              <a:rPr lang="en-US" sz="2600" dirty="0">
                <a:solidFill>
                  <a:srgbClr val="002060"/>
                </a:solidFill>
                <a:latin typeface="Trebuchet MS" panose="020B0603020202020204" pitchFamily="34" charset="0"/>
              </a:rPr>
              <a:t>, said the scale of the cheating made it impossible for officials alone to contain and that families should help.</a:t>
            </a:r>
          </a:p>
          <a:p>
            <a:r>
              <a:rPr lang="en-US" dirty="0" err="1">
                <a:solidFill>
                  <a:srgbClr val="002060"/>
                </a:solidFill>
              </a:rPr>
              <a:t>Disponível</a:t>
            </a:r>
            <a:r>
              <a:rPr lang="en-US" dirty="0">
                <a:solidFill>
                  <a:srgbClr val="002060"/>
                </a:solidFill>
              </a:rPr>
              <a:t> </a:t>
            </a:r>
            <a:r>
              <a:rPr lang="en-US" dirty="0" err="1">
                <a:solidFill>
                  <a:srgbClr val="002060"/>
                </a:solidFill>
              </a:rPr>
              <a:t>em</a:t>
            </a:r>
            <a:r>
              <a:rPr lang="en-US" dirty="0">
                <a:solidFill>
                  <a:srgbClr val="002060"/>
                </a:solidFill>
              </a:rPr>
              <a:t>:: &lt;http://www.nbcnews.com/news/world/six-hundred-students-caught-cheating-bihar-india-schools-n327066&gt; </a:t>
            </a:r>
          </a:p>
          <a:p>
            <a:endParaRPr lang="en-US" dirty="0">
              <a:solidFill>
                <a:srgbClr val="002060"/>
              </a:solidFill>
            </a:endParaRPr>
          </a:p>
        </p:txBody>
      </p:sp>
    </p:spTree>
    <p:extLst>
      <p:ext uri="{BB962C8B-B14F-4D97-AF65-F5344CB8AC3E}">
        <p14:creationId xmlns:p14="http://schemas.microsoft.com/office/powerpoint/2010/main" val="156136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256483" y="322072"/>
            <a:ext cx="11884773" cy="6038576"/>
          </a:xfrm>
          <a:prstGeom prst="rect">
            <a:avLst/>
          </a:prstGeom>
        </p:spPr>
        <p:txBody>
          <a:bodyPr wrap="square">
            <a:spAutoFit/>
          </a:bodyPr>
          <a:lstStyle/>
          <a:p>
            <a:pPr algn="just">
              <a:lnSpc>
                <a:spcPct val="115000"/>
              </a:lnSpc>
              <a:spcAft>
                <a:spcPts val="0"/>
              </a:spcAft>
            </a:pPr>
            <a:r>
              <a:rPr lang="pt-BR"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02.</a:t>
            </a: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(PUCPR) According to the text, choose the alternative which shows the CORRECT sequence of T (true) or F (false).</a:t>
            </a:r>
          </a:p>
          <a:p>
            <a:pPr algn="just">
              <a:lnSpc>
                <a:spcPct val="115000"/>
              </a:lnSpc>
              <a:spcAft>
                <a:spcPts val="0"/>
              </a:spcAft>
            </a:pPr>
            <a:endPar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I. 600 students quit school.</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II. Families tried to help the students to cheat.</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III. In the education minister’s perspective, it turned out to be ok the families’ help.</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IV. At least 1.4 million students were taking the test.</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V. They took this test because they did not have good grades during the semester.</a:t>
            </a:r>
          </a:p>
          <a:p>
            <a:pPr algn="just">
              <a:lnSpc>
                <a:spcPct val="115000"/>
              </a:lnSpc>
              <a:spcAft>
                <a:spcPts val="0"/>
              </a:spcAft>
            </a:pPr>
            <a:endPar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F – F – T – T – F.</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T – F – F – T – T.</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F – F – T – F – F.</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F – T – T – T – F.</a:t>
            </a:r>
          </a:p>
          <a:p>
            <a:pPr algn="just">
              <a:lnSpc>
                <a:spcPct val="115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T – T – F – T – T.</a:t>
            </a:r>
            <a:r>
              <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a:t>
            </a:r>
            <a:endPar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58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0" y="1241098"/>
            <a:ext cx="5410200" cy="4893647"/>
          </a:xfrm>
          <a:prstGeom prst="rect">
            <a:avLst/>
          </a:prstGeom>
        </p:spPr>
        <p:txBody>
          <a:bodyPr wrap="square">
            <a:spAutoFit/>
          </a:bodyPr>
          <a:lstStyle/>
          <a:p>
            <a:pPr algn="ctr"/>
            <a:r>
              <a:rPr lang="en-US" sz="2400" b="1" i="1" dirty="0">
                <a:solidFill>
                  <a:srgbClr val="002060"/>
                </a:solidFill>
                <a:latin typeface="Trebuchet MS" panose="020B0603020202020204" pitchFamily="34" charset="0"/>
              </a:rPr>
              <a:t>Lying, thinking</a:t>
            </a:r>
          </a:p>
          <a:p>
            <a:pPr algn="ctr"/>
            <a:endParaRPr lang="en-US" sz="2400" dirty="0">
              <a:solidFill>
                <a:srgbClr val="002060"/>
              </a:solidFill>
              <a:latin typeface="Trebuchet MS" panose="020B0603020202020204" pitchFamily="34" charset="0"/>
            </a:endParaRPr>
          </a:p>
          <a:p>
            <a:pPr algn="ctr"/>
            <a:r>
              <a:rPr lang="en-US" sz="2400" dirty="0">
                <a:solidFill>
                  <a:srgbClr val="002060"/>
                </a:solidFill>
                <a:latin typeface="Trebuchet MS" panose="020B0603020202020204" pitchFamily="34" charset="0"/>
              </a:rPr>
              <a:t>Last night</a:t>
            </a:r>
          </a:p>
          <a:p>
            <a:pPr algn="ctr"/>
            <a:r>
              <a:rPr lang="en-US" sz="2400" dirty="0">
                <a:solidFill>
                  <a:srgbClr val="002060"/>
                </a:solidFill>
                <a:latin typeface="Trebuchet MS" panose="020B0603020202020204" pitchFamily="34" charset="0"/>
              </a:rPr>
              <a:t>How to find my soul a home</a:t>
            </a:r>
          </a:p>
          <a:p>
            <a:pPr algn="ctr"/>
            <a:r>
              <a:rPr lang="en-US" sz="2400" dirty="0">
                <a:solidFill>
                  <a:srgbClr val="002060"/>
                </a:solidFill>
                <a:latin typeface="Trebuchet MS" panose="020B0603020202020204" pitchFamily="34" charset="0"/>
              </a:rPr>
              <a:t>Where water is not thirsty</a:t>
            </a:r>
          </a:p>
          <a:p>
            <a:pPr algn="ctr"/>
            <a:r>
              <a:rPr lang="en-US" sz="2400" dirty="0">
                <a:solidFill>
                  <a:srgbClr val="002060"/>
                </a:solidFill>
                <a:latin typeface="Trebuchet MS" panose="020B0603020202020204" pitchFamily="34" charset="0"/>
              </a:rPr>
              <a:t>And bread loaf is not stone</a:t>
            </a:r>
          </a:p>
          <a:p>
            <a:pPr algn="ctr"/>
            <a:r>
              <a:rPr lang="en-US" sz="2400" dirty="0">
                <a:solidFill>
                  <a:srgbClr val="002060"/>
                </a:solidFill>
                <a:latin typeface="Trebuchet MS" panose="020B0603020202020204" pitchFamily="34" charset="0"/>
              </a:rPr>
              <a:t>I came up with one thing</a:t>
            </a:r>
          </a:p>
          <a:p>
            <a:pPr algn="ctr"/>
            <a:r>
              <a:rPr lang="en-US" sz="2400" dirty="0">
                <a:solidFill>
                  <a:srgbClr val="002060"/>
                </a:solidFill>
                <a:latin typeface="Trebuchet MS" panose="020B0603020202020204" pitchFamily="34" charset="0"/>
              </a:rPr>
              <a:t>And I don't believe I'm wrong</a:t>
            </a:r>
          </a:p>
          <a:p>
            <a:pPr algn="ctr"/>
            <a:r>
              <a:rPr lang="en-US" sz="2400" dirty="0">
                <a:solidFill>
                  <a:srgbClr val="002060"/>
                </a:solidFill>
                <a:latin typeface="Trebuchet MS" panose="020B0603020202020204" pitchFamily="34" charset="0"/>
              </a:rPr>
              <a:t>That nobody,</a:t>
            </a:r>
          </a:p>
          <a:p>
            <a:pPr algn="ctr"/>
            <a:r>
              <a:rPr lang="en-US" sz="2400" dirty="0">
                <a:solidFill>
                  <a:srgbClr val="002060"/>
                </a:solidFill>
                <a:latin typeface="Trebuchet MS" panose="020B0603020202020204" pitchFamily="34" charset="0"/>
              </a:rPr>
              <a:t>But nobody</a:t>
            </a:r>
          </a:p>
          <a:p>
            <a:pPr algn="ctr"/>
            <a:r>
              <a:rPr lang="en-US" sz="2400" dirty="0">
                <a:solidFill>
                  <a:srgbClr val="002060"/>
                </a:solidFill>
                <a:latin typeface="Trebuchet MS" panose="020B0603020202020204" pitchFamily="34" charset="0"/>
              </a:rPr>
              <a:t>Can make it out here alone</a:t>
            </a:r>
          </a:p>
          <a:p>
            <a:pPr algn="ctr"/>
            <a:endParaRPr lang="en-US" sz="2400" dirty="0">
              <a:solidFill>
                <a:srgbClr val="002060"/>
              </a:solidFill>
              <a:latin typeface="Trebuchet MS" panose="020B0603020202020204" pitchFamily="34" charset="0"/>
            </a:endParaRPr>
          </a:p>
          <a:p>
            <a:pPr algn="ctr"/>
            <a:r>
              <a:rPr lang="en-US" sz="2400" dirty="0">
                <a:solidFill>
                  <a:srgbClr val="002060"/>
                </a:solidFill>
                <a:latin typeface="Trebuchet MS" panose="020B0603020202020204" pitchFamily="34" charset="0"/>
              </a:rPr>
              <a:t>Alone - Maya Angelou</a:t>
            </a:r>
          </a:p>
        </p:txBody>
      </p:sp>
      <p:sp>
        <p:nvSpPr>
          <p:cNvPr id="7" name="Retângulo 6"/>
          <p:cNvSpPr/>
          <p:nvPr/>
        </p:nvSpPr>
        <p:spPr>
          <a:xfrm>
            <a:off x="5569527" y="81481"/>
            <a:ext cx="6288890" cy="6370975"/>
          </a:xfrm>
          <a:prstGeom prst="rect">
            <a:avLst/>
          </a:prstGeom>
        </p:spPr>
        <p:txBody>
          <a:bodyPr wrap="square">
            <a:spAutoFit/>
          </a:bodyPr>
          <a:lstStyle/>
          <a:p>
            <a:pPr algn="just"/>
            <a:r>
              <a:rPr lang="pt-BR" sz="2400" b="1" dirty="0">
                <a:solidFill>
                  <a:srgbClr val="002060"/>
                </a:solidFill>
                <a:latin typeface="Trebuchet MS" panose="020B0603020202020204" pitchFamily="34" charset="0"/>
              </a:rPr>
              <a:t>03. (FUVEST adaptado)   Reconhecida como grande poetisa norte-americana e figura influente da cultura </a:t>
            </a:r>
            <a:r>
              <a:rPr lang="pt-BR" sz="2400" b="1" dirty="0" err="1">
                <a:solidFill>
                  <a:srgbClr val="002060"/>
                </a:solidFill>
                <a:latin typeface="Trebuchet MS" panose="020B0603020202020204" pitchFamily="34" charset="0"/>
              </a:rPr>
              <a:t>afroamericana</a:t>
            </a:r>
            <a:r>
              <a:rPr lang="pt-BR" sz="2400" b="1" dirty="0">
                <a:solidFill>
                  <a:srgbClr val="002060"/>
                </a:solidFill>
                <a:latin typeface="Trebuchet MS" panose="020B0603020202020204" pitchFamily="34" charset="0"/>
              </a:rPr>
              <a:t>, Maya </a:t>
            </a:r>
            <a:r>
              <a:rPr lang="pt-BR" sz="2400" b="1" dirty="0" err="1">
                <a:solidFill>
                  <a:srgbClr val="002060"/>
                </a:solidFill>
                <a:latin typeface="Trebuchet MS" panose="020B0603020202020204" pitchFamily="34" charset="0"/>
              </a:rPr>
              <a:t>Angelou</a:t>
            </a:r>
            <a:r>
              <a:rPr lang="pt-BR" sz="2400" b="1" dirty="0">
                <a:solidFill>
                  <a:srgbClr val="002060"/>
                </a:solidFill>
                <a:latin typeface="Trebuchet MS" panose="020B0603020202020204" pitchFamily="34" charset="0"/>
              </a:rPr>
              <a:t> lutou pelos direitos civis e pela igualdade depois de superar um trauma na infância.  Os versos do poema de sua autoria...</a:t>
            </a:r>
          </a:p>
          <a:p>
            <a:pPr algn="just"/>
            <a:r>
              <a:rPr lang="pt-BR" sz="2400" dirty="0">
                <a:solidFill>
                  <a:srgbClr val="002060"/>
                </a:solidFill>
                <a:latin typeface="Trebuchet MS" panose="020B0603020202020204" pitchFamily="34" charset="0"/>
              </a:rPr>
              <a:t>a) afirmam os sentimentos de autonomia e autossuficiência. </a:t>
            </a:r>
          </a:p>
          <a:p>
            <a:pPr algn="just"/>
            <a:r>
              <a:rPr lang="pt-BR" sz="2400" dirty="0">
                <a:solidFill>
                  <a:srgbClr val="002060"/>
                </a:solidFill>
                <a:latin typeface="Trebuchet MS" panose="020B0603020202020204" pitchFamily="34" charset="0"/>
              </a:rPr>
              <a:t>b) mostram a derrota diante das dificuldades. </a:t>
            </a:r>
          </a:p>
          <a:p>
            <a:pPr algn="just"/>
            <a:r>
              <a:rPr lang="pt-BR" sz="2400" dirty="0">
                <a:solidFill>
                  <a:srgbClr val="002060"/>
                </a:solidFill>
                <a:latin typeface="Trebuchet MS" panose="020B0603020202020204" pitchFamily="34" charset="0"/>
              </a:rPr>
              <a:t>c) expressam o resultado das reflexões feitas. </a:t>
            </a:r>
          </a:p>
          <a:p>
            <a:pPr algn="just"/>
            <a:r>
              <a:rPr lang="pt-BR" sz="2400" dirty="0">
                <a:solidFill>
                  <a:srgbClr val="002060"/>
                </a:solidFill>
                <a:latin typeface="Trebuchet MS" panose="020B0603020202020204" pitchFamily="34" charset="0"/>
              </a:rPr>
              <a:t>d) indicam a distância intransponível entre amigos. </a:t>
            </a:r>
          </a:p>
          <a:p>
            <a:pPr algn="just"/>
            <a:r>
              <a:rPr lang="pt-BR" sz="2400" dirty="0">
                <a:solidFill>
                  <a:srgbClr val="002060"/>
                </a:solidFill>
                <a:latin typeface="Trebuchet MS" panose="020B0603020202020204" pitchFamily="34" charset="0"/>
              </a:rPr>
              <a:t>e) mostram arrependimento em relação às decisões do passado.</a:t>
            </a:r>
          </a:p>
        </p:txBody>
      </p:sp>
    </p:spTree>
    <p:extLst>
      <p:ext uri="{BB962C8B-B14F-4D97-AF65-F5344CB8AC3E}">
        <p14:creationId xmlns:p14="http://schemas.microsoft.com/office/powerpoint/2010/main" val="119350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6200" y="141579"/>
            <a:ext cx="12039600" cy="2759730"/>
          </a:xfrm>
          <a:prstGeom prst="rect">
            <a:avLst/>
          </a:prstGeom>
        </p:spPr>
        <p:txBody>
          <a:bodyPr wrap="square">
            <a:spAutoFit/>
          </a:bodyPr>
          <a:lstStyle/>
          <a:p>
            <a:pPr algn="ctr">
              <a:lnSpc>
                <a:spcPct val="107000"/>
              </a:lnSpc>
              <a:spcAft>
                <a:spcPts val="0"/>
              </a:spcAft>
            </a:pP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Bypassed by the rescue</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In a pandemic that’s wreaked widespread economic havoc, Cleveland has been among the </a:t>
            </a:r>
            <a:r>
              <a:rPr lang="en-US" sz="2400" dirty="0" err="1">
                <a:solidFill>
                  <a:srgbClr val="002060"/>
                </a:solidFill>
                <a:latin typeface="Trebuchet MS" panose="020B0603020202020204" pitchFamily="34" charset="0"/>
                <a:ea typeface="Calibri" panose="020F0502020204030204" pitchFamily="34" charset="0"/>
                <a:cs typeface="Times New Roman" panose="02020603050405020304" pitchFamily="18" charset="0"/>
              </a:rPr>
              <a:t>hardesthit</a:t>
            </a:r>
            <a:r>
              <a:rPr lang="en-US"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 cities in the U.S. And at a time when the U.S. is engaged in another conversation about its foundational racial inequalities, not much of Washington’ $2 trillion has reached Cleveland’s predominantly Black neighborhoods.</a:t>
            </a:r>
            <a:endParaRPr lang="pt-BR" sz="24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pt-B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Imagem 6" descr="Imagem associada para resolução da questão"/>
          <p:cNvPicPr/>
          <p:nvPr/>
        </p:nvPicPr>
        <p:blipFill>
          <a:blip r:embed="rId2">
            <a:extLst>
              <a:ext uri="{28A0092B-C50C-407E-A947-70E740481C1C}">
                <a14:useLocalDpi xmlns:a14="http://schemas.microsoft.com/office/drawing/2010/main" val="0"/>
              </a:ext>
            </a:extLst>
          </a:blip>
          <a:srcRect/>
          <a:stretch>
            <a:fillRect/>
          </a:stretch>
        </p:blipFill>
        <p:spPr bwMode="auto">
          <a:xfrm>
            <a:off x="227048" y="2986961"/>
            <a:ext cx="11737903" cy="3308081"/>
          </a:xfrm>
          <a:prstGeom prst="rect">
            <a:avLst/>
          </a:prstGeom>
          <a:noFill/>
          <a:ln>
            <a:noFill/>
          </a:ln>
        </p:spPr>
      </p:pic>
    </p:spTree>
    <p:extLst>
      <p:ext uri="{BB962C8B-B14F-4D97-AF65-F5344CB8AC3E}">
        <p14:creationId xmlns:p14="http://schemas.microsoft.com/office/powerpoint/2010/main" val="193161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14400" y="2514600"/>
            <a:ext cx="10568940" cy="646331"/>
          </a:xfrm>
          <a:prstGeom prst="rect">
            <a:avLst/>
          </a:prstGeom>
          <a:noFill/>
        </p:spPr>
        <p:txBody>
          <a:bodyPr wrap="square" rtlCol="0">
            <a:spAutoFit/>
          </a:bodyPr>
          <a:lstStyle/>
          <a:p>
            <a:r>
              <a:rPr lang="en-US" dirty="0"/>
              <a:t> </a:t>
            </a:r>
            <a:endParaRPr lang="pt-BR" dirty="0"/>
          </a:p>
          <a:p>
            <a:endParaRPr lang="pt-BR" dirty="0"/>
          </a:p>
        </p:txBody>
      </p:sp>
      <p:sp>
        <p:nvSpPr>
          <p:cNvPr id="4" name="Retângulo 3"/>
          <p:cNvSpPr/>
          <p:nvPr/>
        </p:nvSpPr>
        <p:spPr>
          <a:xfrm>
            <a:off x="616172" y="3452389"/>
            <a:ext cx="10906987" cy="755913"/>
          </a:xfrm>
          <a:prstGeom prst="rect">
            <a:avLst/>
          </a:prstGeom>
        </p:spPr>
        <p:txBody>
          <a:bodyPr wrap="square">
            <a:spAutoFit/>
          </a:bodyPr>
          <a:lstStyle/>
          <a:p>
            <a:pPr algn="ctr"/>
            <a:r>
              <a:rPr lang="en-US" sz="2600" dirty="0">
                <a:latin typeface="Trebuchet MS" panose="020B0603020202020204" pitchFamily="34" charset="0"/>
              </a:rPr>
              <a:t> </a:t>
            </a:r>
            <a:endParaRPr lang="pt-BR" sz="2600" dirty="0">
              <a:latin typeface="Trebuchet MS" panose="020B0603020202020204" pitchFamily="34" charset="0"/>
            </a:endParaRPr>
          </a:p>
          <a:p>
            <a:pPr marR="171450" algn="just">
              <a:lnSpc>
                <a:spcPct val="107000"/>
              </a:lnSpc>
              <a:spcAft>
                <a:spcPts val="800"/>
              </a:spcAft>
              <a:tabLst>
                <a:tab pos="244475" algn="l"/>
              </a:tabLs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152400" y="2286000"/>
            <a:ext cx="11672455" cy="1401922"/>
          </a:xfrm>
          <a:prstGeom prst="rect">
            <a:avLst/>
          </a:prstGeom>
        </p:spPr>
        <p:txBody>
          <a:bodyPr wrap="square">
            <a:spAutoFit/>
          </a:bodyPr>
          <a:lstStyle/>
          <a:p>
            <a:pPr algn="just">
              <a:lnSpc>
                <a:spcPct val="115000"/>
              </a:lnSpc>
              <a:spcAft>
                <a:spcPts val="0"/>
              </a:spcAft>
            </a:pPr>
            <a:endParaRPr lang="pt-BR" sz="26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pt-BR" sz="24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pt-BR" sz="2400" b="1" dirty="0">
                <a:latin typeface="Trebuchet MS" panose="020B0603020202020204" pitchFamily="34" charset="0"/>
                <a:ea typeface="Calibri" panose="020F0502020204030204" pitchFamily="34" charset="0"/>
                <a:cs typeface="Times New Roman" panose="02020603050405020304" pitchFamily="18" charset="0"/>
              </a:rPr>
              <a:t> </a:t>
            </a:r>
            <a:endParaRPr lang="pt-BR" sz="26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Retângulo 5"/>
          <p:cNvSpPr/>
          <p:nvPr/>
        </p:nvSpPr>
        <p:spPr>
          <a:xfrm>
            <a:off x="164165" y="990600"/>
            <a:ext cx="11811000" cy="4771306"/>
          </a:xfrm>
          <a:prstGeom prst="rect">
            <a:avLst/>
          </a:prstGeom>
        </p:spPr>
        <p:txBody>
          <a:bodyPr wrap="square">
            <a:spAutoFit/>
          </a:bodyPr>
          <a:lstStyle/>
          <a:p>
            <a:pPr algn="just">
              <a:lnSpc>
                <a:spcPct val="107000"/>
              </a:lnSpc>
              <a:spcAft>
                <a:spcPts val="0"/>
              </a:spcAft>
            </a:pPr>
            <a:r>
              <a:rPr lang="pt-BR" sz="2600" b="1"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04) (FGV adaptado) Ao comparar o texto e os gráficos é possível afirmar que</a:t>
            </a:r>
            <a:endPar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a) a ajuda fornecida pelo governo ampliou a porcentagem de famílias negras americanas que possuem suas casas.</a:t>
            </a:r>
          </a:p>
          <a:p>
            <a:pPr algn="just">
              <a:lnSpc>
                <a:spcPct val="107000"/>
              </a:lnSpc>
              <a:spcAft>
                <a:spcPts val="0"/>
              </a:spcAft>
            </a:pPr>
            <a:r>
              <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b) a disparidade racial em Cleveland não diminuiu nos primeiros meses da pandemia de Covid-19.</a:t>
            </a:r>
          </a:p>
          <a:p>
            <a:pPr algn="just">
              <a:lnSpc>
                <a:spcPct val="107000"/>
              </a:lnSpc>
              <a:spcAft>
                <a:spcPts val="0"/>
              </a:spcAft>
            </a:pPr>
            <a:r>
              <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c) a ajuda financeira de Washington mitigou antigos desequilíbrios raciais no país.</a:t>
            </a:r>
          </a:p>
          <a:p>
            <a:pPr algn="just">
              <a:lnSpc>
                <a:spcPct val="107000"/>
              </a:lnSpc>
              <a:spcAft>
                <a:spcPts val="0"/>
              </a:spcAft>
            </a:pPr>
            <a:r>
              <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d) os bairros minoritários foram os menos penalizados de todos em Cleveland.</a:t>
            </a:r>
          </a:p>
          <a:p>
            <a:pPr algn="just">
              <a:lnSpc>
                <a:spcPct val="107000"/>
              </a:lnSpc>
              <a:spcAft>
                <a:spcPts val="0"/>
              </a:spcAft>
            </a:pPr>
            <a:r>
              <a:rPr lang="pt-BR" sz="2600" dirty="0">
                <a:solidFill>
                  <a:srgbClr val="002060"/>
                </a:solidFill>
                <a:latin typeface="Trebuchet MS" panose="020B0603020202020204" pitchFamily="34" charset="0"/>
                <a:ea typeface="Calibri" panose="020F0502020204030204" pitchFamily="34" charset="0"/>
                <a:cs typeface="Times New Roman" panose="02020603050405020304" pitchFamily="18" charset="0"/>
              </a:rPr>
              <a:t>e) o governo deve ser responsabilizado pelo alto número de casos de Covid-19 entre negros americanos.</a:t>
            </a:r>
          </a:p>
        </p:txBody>
      </p:sp>
    </p:spTree>
    <p:extLst>
      <p:ext uri="{BB962C8B-B14F-4D97-AF65-F5344CB8AC3E}">
        <p14:creationId xmlns:p14="http://schemas.microsoft.com/office/powerpoint/2010/main" val="2889414358"/>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TotalTime>
  <Words>1180</Words>
  <Application>Microsoft Office PowerPoint</Application>
  <PresentationFormat>Widescreen</PresentationFormat>
  <Paragraphs>105</Paragraphs>
  <Slides>11</Slides>
  <Notes>1</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11</vt:i4>
      </vt:variant>
    </vt:vector>
  </HeadingPairs>
  <TitlesOfParts>
    <vt:vector size="19" baseType="lpstr">
      <vt:lpstr>Trebuchet MS</vt:lpstr>
      <vt:lpstr>Times New Roman</vt:lpstr>
      <vt:lpstr>Calibri Light</vt:lpstr>
      <vt:lpstr>arial</vt:lpstr>
      <vt:lpstr>Calibri</vt:lpstr>
      <vt:lpstr>arial</vt:lpstr>
      <vt:lpstr>Tema do Office</vt:lpstr>
      <vt:lpstr>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Designer 2</dc:creator>
  <cp:lastModifiedBy>Amauri</cp:lastModifiedBy>
  <cp:revision>44</cp:revision>
  <dcterms:modified xsi:type="dcterms:W3CDTF">2023-01-19T11:27:44Z</dcterms:modified>
</cp:coreProperties>
</file>