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85BFF-9378-4588-B8D5-3D3DD5B7ED9E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D754B-83F3-4212-A1B3-823D18B3CE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02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8920-80F4-4475-A9B6-12088FDEA787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7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BB78-D445-47DD-B6DA-9B4723DECDBF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3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E7C0-5CC2-44F1-9B46-133ADAB5A86B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2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795D-F131-4032-8633-3ACFA3BCB2D0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252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1E2F-DDEC-4672-BCC3-167D7C17073F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4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A75C-19E8-4E94-8ED9-B34CCE09C0FE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02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FE69-A95B-4BD9-AC70-BB3B29903322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19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E582-8706-4696-9D24-A786A865FDAD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75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E114-4413-4FE8-AD88-6AD010EEA8AD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0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FA0C-F026-4CF1-BA07-EF55A53ADC58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055B-AFE8-4353-830F-7398A6C06B50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7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2DA7-710B-4465-8256-451D14DC463D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1679-11A3-48CB-BD66-B7D50D63A1D8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9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3BC0-D089-48E1-AB8F-B29B7A1BD309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9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1297-96D7-48FD-95C4-B5B40E749BAA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BBEC-BEE1-4DF2-B804-49B6C90B735E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9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038-6E02-40BD-8BA9-F8F74828225D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9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B2A27C3-3B0B-4084-9821-3A30385D9FA0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06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pt.wikipedia.org/wiki/Torre_Eiffe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ansyperylaura1.blogspot.com/2016/02/coiffure-femme-bandeau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Ficheiro:Cora%C3%A7%C3%A3o-icone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coeur-coeurs-3-l-amour-forme-1186998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tenastories.wordpress.com/2016/12/10/vocabulaire-bouch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woman-with-wide-open-mouth-and-tongue-out-922531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woman-with-wide-open-mouth-and-tongue-out-922531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jbo.wikipedia.org/wiki/File:arm.agr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pixabay.com/pt/black-cabe%C3%A7a-humano-masculino-1297593/" TargetMode="External"/><Relationship Id="rId7" Type="http://schemas.openxmlformats.org/officeDocument/2006/relationships/hyperlink" Target="https://pxhere.com/en/photo/70405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g"/><Relationship Id="rId5" Type="http://schemas.openxmlformats.org/officeDocument/2006/relationships/hyperlink" Target="https://patricinhaesperta.com.br/cabelos/cabelos-quebradicos/seu-cabelo-e-feio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://www.dermapixel.com/2016/11/un-lunar-en-la-nariz.html" TargetMode="External"/><Relationship Id="rId7" Type="http://schemas.openxmlformats.org/officeDocument/2006/relationships/hyperlink" Target="https://www.flickr.com/photos/7921918@N03/688185978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g"/><Relationship Id="rId5" Type="http://schemas.openxmlformats.org/officeDocument/2006/relationships/hyperlink" Target="https://atenastories.wordpress.com/2016/12/10/vocabulaire-bouche/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tribunadoceara.uol.com.br/vida-saudavel/bemestar/aplicacao-de-lentes-de-contato-nos-dentes-e-um-processo-irreversivel/" TargetMode="External"/><Relationship Id="rId7" Type="http://schemas.openxmlformats.org/officeDocument/2006/relationships/hyperlink" Target="https://gartic.com.br/more/desenho-jogo/1234417203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hyperlink" Target="https://gartic.com.br/_nicky_/desenho-jogo/1254680604" TargetMode="External"/><Relationship Id="rId4" Type="http://schemas.openxmlformats.org/officeDocument/2006/relationships/image" Target="../media/image10.gif"/><Relationship Id="rId9" Type="http://schemas.openxmlformats.org/officeDocument/2006/relationships/hyperlink" Target="https://creativecommons.org/licenses/by-nd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jbo.wikipedia.org/wiki/File:arm.agr.jpg" TargetMode="External"/><Relationship Id="rId7" Type="http://schemas.openxmlformats.org/officeDocument/2006/relationships/hyperlink" Target="https://gartic.com.br/brennopoio/desenho-jogo/pulso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hyperlink" Target="http://en.wikipedia.org/wiki/File:Elbow_coude.JPG" TargetMode="External"/><Relationship Id="rId4" Type="http://schemas.openxmlformats.org/officeDocument/2006/relationships/image" Target="../media/image13.JPG"/><Relationship Id="rId9" Type="http://schemas.openxmlformats.org/officeDocument/2006/relationships/hyperlink" Target="https://creativecommons.org/licenses/by-nd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hyperlink" Target="http://www.imagens.usp.br/?p=15178" TargetMode="External"/><Relationship Id="rId7" Type="http://schemas.openxmlformats.org/officeDocument/2006/relationships/hyperlink" Target="https://pxhere.com/pt/photo/26941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g"/><Relationship Id="rId5" Type="http://schemas.openxmlformats.org/officeDocument/2006/relationships/hyperlink" Target="http://desciclopedia.org/wiki/M%C3%A3o" TargetMode="External"/><Relationship Id="rId4" Type="http://schemas.openxmlformats.org/officeDocument/2006/relationships/image" Target="../media/image16.jpg"/><Relationship Id="rId9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d/3.0/" TargetMode="External"/><Relationship Id="rId3" Type="http://schemas.openxmlformats.org/officeDocument/2006/relationships/hyperlink" Target="http://gartic.com.br/rafaaaaa/desenho-jogo/joelho" TargetMode="External"/><Relationship Id="rId7" Type="http://schemas.openxmlformats.org/officeDocument/2006/relationships/hyperlink" Target="https://fr.wikipedia.org/wiki/Ortei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g"/><Relationship Id="rId5" Type="http://schemas.openxmlformats.org/officeDocument/2006/relationships/hyperlink" Target="https://fr.wiktionary.org/wiki/entorse" TargetMode="External"/><Relationship Id="rId4" Type="http://schemas.openxmlformats.org/officeDocument/2006/relationships/image" Target="../media/image19.jpg"/><Relationship Id="rId9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s://prontaevestida.com/2014/09/02/trend-alert-sem-costas/" TargetMode="External"/><Relationship Id="rId7" Type="http://schemas.openxmlformats.org/officeDocument/2006/relationships/hyperlink" Target="https://vmffreebies.blogspot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g"/><Relationship Id="rId5" Type="http://schemas.openxmlformats.org/officeDocument/2006/relationships/hyperlink" Target="http://www.consejosfitness.com/y-tu-que-tipo-de-barriga-tienes/" TargetMode="External"/><Relationship Id="rId10" Type="http://schemas.openxmlformats.org/officeDocument/2006/relationships/hyperlink" Target="https://creativecommons.org/licenses/by-nd/3.0/" TargetMode="External"/><Relationship Id="rId4" Type="http://schemas.openxmlformats.org/officeDocument/2006/relationships/image" Target="../media/image22.jpg"/><Relationship Id="rId9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céu, edifício, árvore&#10;&#10;Descrição gerada automaticamente">
            <a:extLst>
              <a:ext uri="{FF2B5EF4-FFF2-40B4-BE49-F238E27FC236}">
                <a16:creationId xmlns:a16="http://schemas.microsoft.com/office/drawing/2014/main" id="{D7DCA0B6-AD25-466E-9A04-BC01743010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2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091" t="55389" b="10477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DB8C30-97E0-4064-8212-42436CEF0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F32593-44D1-44C5-ADCB-3729D3EA4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114393A-2571-4BE2-A5F0-3198CFB0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9A8226-E807-42DB-A691-80C47B458283}"/>
              </a:ext>
            </a:extLst>
          </p:cNvPr>
          <p:cNvSpPr txBox="1"/>
          <p:nvPr/>
        </p:nvSpPr>
        <p:spPr>
          <a:xfrm>
            <a:off x="9682980" y="6657946"/>
            <a:ext cx="250902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4" tooltip="https://pt.wikipedia.org/wiki/Torre_Eiff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34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pessoa, mulher, vestuário, ao ar livre&#10;&#10;Descrição gerada automaticamente">
            <a:extLst>
              <a:ext uri="{FF2B5EF4-FFF2-40B4-BE49-F238E27FC236}">
                <a16:creationId xmlns:a16="http://schemas.microsoft.com/office/drawing/2014/main" id="{679A1BE6-22E4-4330-8733-F27D50DB81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grayscl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375" r="-1" b="38125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14023DC-80B8-45A1-93F4-C8EF52704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D0838-565B-42B9-A1B2-A74EDB664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r-FR" dirty="0"/>
              <a:t>Arriver comme un </a:t>
            </a:r>
            <a:r>
              <a:rPr lang="fr-FR" b="1" dirty="0"/>
              <a:t>cheveu</a:t>
            </a:r>
            <a:r>
              <a:rPr lang="fr-FR" dirty="0"/>
              <a:t> sur la soupe : arriver inopportunément</a:t>
            </a:r>
          </a:p>
          <a:p>
            <a:pPr fontAlgn="base"/>
            <a:r>
              <a:rPr lang="fr-FR" dirty="0"/>
              <a:t>Couper les </a:t>
            </a:r>
            <a:r>
              <a:rPr lang="fr-FR" b="1" dirty="0"/>
              <a:t>cheveux</a:t>
            </a:r>
            <a:r>
              <a:rPr lang="fr-FR" dirty="0"/>
              <a:t> en quatre : faire preuve d’une minutie excessive</a:t>
            </a:r>
          </a:p>
          <a:p>
            <a:pPr fontAlgn="base"/>
            <a:r>
              <a:rPr lang="fr-FR" dirty="0"/>
              <a:t>D’un </a:t>
            </a:r>
            <a:r>
              <a:rPr lang="fr-FR" b="1" dirty="0"/>
              <a:t>cheveu</a:t>
            </a:r>
            <a:r>
              <a:rPr lang="fr-FR" dirty="0"/>
              <a:t> : de très peu</a:t>
            </a:r>
          </a:p>
          <a:p>
            <a:pPr fontAlgn="base"/>
            <a:r>
              <a:rPr lang="fr-FR" dirty="0"/>
              <a:t>Être tiré par les </a:t>
            </a:r>
            <a:r>
              <a:rPr lang="fr-FR" b="1" dirty="0"/>
              <a:t>cheveux</a:t>
            </a:r>
            <a:r>
              <a:rPr lang="fr-FR" dirty="0"/>
              <a:t> : se dit d’un raisonnement difficile à croire</a:t>
            </a:r>
          </a:p>
          <a:p>
            <a:pPr fontAlgn="base"/>
            <a:r>
              <a:rPr lang="fr-FR" dirty="0"/>
              <a:t>Ne tenir qu’à un </a:t>
            </a:r>
            <a:r>
              <a:rPr lang="fr-FR" b="1" dirty="0"/>
              <a:t>cheveu</a:t>
            </a:r>
            <a:r>
              <a:rPr lang="fr-FR" dirty="0"/>
              <a:t> : se dit de quelque chose d’imminent</a:t>
            </a:r>
          </a:p>
          <a:p>
            <a:pPr fontAlgn="base"/>
            <a:r>
              <a:rPr lang="fr-FR" dirty="0"/>
              <a:t>S’arracher les </a:t>
            </a:r>
            <a:r>
              <a:rPr lang="fr-FR" b="1" dirty="0"/>
              <a:t>cheveux</a:t>
            </a:r>
            <a:r>
              <a:rPr lang="fr-FR" dirty="0"/>
              <a:t> : être désespéré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412B66-B47A-4BF8-988F-32580E0B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DDF1A5-F256-431F-A12D-68ED5BC70087}"/>
              </a:ext>
            </a:extLst>
          </p:cNvPr>
          <p:cNvSpPr txBox="1"/>
          <p:nvPr/>
        </p:nvSpPr>
        <p:spPr>
          <a:xfrm>
            <a:off x="9373601" y="6657944"/>
            <a:ext cx="28183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3" tooltip="http://pansyperylaura1.blogspot.com/2016/02/coiffure-femme-bandeau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6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696ABAE-59F2-48C9-9EB6-20CD54B33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grayscl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134" r="-2" b="27750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14023DC-80B8-45A1-93F4-C8EF52704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D0838-565B-42B9-A1B2-A74EDB664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fr-FR" sz="2400" dirty="0"/>
              <a:t>De tout </a:t>
            </a:r>
            <a:r>
              <a:rPr lang="fr-FR" sz="2400" b="1" dirty="0"/>
              <a:t>cœur</a:t>
            </a:r>
            <a:r>
              <a:rPr lang="fr-FR" sz="2400" dirty="0"/>
              <a:t> : entièrement</a:t>
            </a:r>
          </a:p>
          <a:p>
            <a:pPr fontAlgn="base">
              <a:lnSpc>
                <a:spcPct val="90000"/>
              </a:lnSpc>
            </a:pPr>
            <a:r>
              <a:rPr lang="fr-FR" sz="2400" dirty="0"/>
              <a:t>Déchirer le </a:t>
            </a:r>
            <a:r>
              <a:rPr lang="fr-FR" sz="2400" b="1" dirty="0"/>
              <a:t>cœur</a:t>
            </a:r>
            <a:r>
              <a:rPr lang="fr-FR" sz="2400" dirty="0"/>
              <a:t> : attrister</a:t>
            </a:r>
          </a:p>
          <a:p>
            <a:pPr fontAlgn="base">
              <a:lnSpc>
                <a:spcPct val="90000"/>
              </a:lnSpc>
            </a:pPr>
            <a:r>
              <a:rPr lang="fr-FR" sz="2400" dirty="0"/>
              <a:t>Faire le joli</a:t>
            </a:r>
            <a:r>
              <a:rPr lang="fr-FR" sz="2400" b="1" dirty="0"/>
              <a:t> cœur</a:t>
            </a:r>
            <a:r>
              <a:rPr lang="fr-FR" sz="2400" dirty="0"/>
              <a:t> : se montrer galant</a:t>
            </a:r>
          </a:p>
          <a:p>
            <a:pPr fontAlgn="base">
              <a:lnSpc>
                <a:spcPct val="90000"/>
              </a:lnSpc>
            </a:pPr>
            <a:r>
              <a:rPr lang="fr-FR" sz="2400" dirty="0"/>
              <a:t>Le </a:t>
            </a:r>
            <a:r>
              <a:rPr lang="fr-FR" sz="2400" b="1" dirty="0"/>
              <a:t>cœur</a:t>
            </a:r>
            <a:r>
              <a:rPr lang="fr-FR" sz="2400" dirty="0"/>
              <a:t> n’y est pas ! : se dit quand on n’éprouve aucun plaisir</a:t>
            </a:r>
          </a:p>
          <a:p>
            <a:pPr fontAlgn="base">
              <a:lnSpc>
                <a:spcPct val="90000"/>
              </a:lnSpc>
            </a:pPr>
            <a:r>
              <a:rPr lang="fr-FR" sz="2400" dirty="0"/>
              <a:t>Sans</a:t>
            </a:r>
            <a:r>
              <a:rPr lang="fr-FR" sz="2400" b="1" dirty="0"/>
              <a:t> cœur</a:t>
            </a:r>
            <a:r>
              <a:rPr lang="fr-FR" sz="2400" dirty="0"/>
              <a:t> : insensible</a:t>
            </a:r>
          </a:p>
          <a:p>
            <a:pPr fontAlgn="base">
              <a:lnSpc>
                <a:spcPct val="90000"/>
              </a:lnSpc>
            </a:pPr>
            <a:r>
              <a:rPr lang="fr-FR" sz="2400" dirty="0"/>
              <a:t>S’en donner à </a:t>
            </a:r>
            <a:r>
              <a:rPr lang="fr-FR" sz="2400" b="1" dirty="0"/>
              <a:t>cœur </a:t>
            </a:r>
            <a:r>
              <a:rPr lang="fr-FR" sz="2400" dirty="0"/>
              <a:t>joie : profiter pleinement du plaisir que procure une activité</a:t>
            </a:r>
          </a:p>
          <a:p>
            <a:pPr fontAlgn="base">
              <a:lnSpc>
                <a:spcPct val="90000"/>
              </a:lnSpc>
            </a:pPr>
            <a:r>
              <a:rPr lang="fr-FR" sz="2400" dirty="0"/>
              <a:t>Si le </a:t>
            </a:r>
            <a:r>
              <a:rPr lang="fr-FR" sz="2400" b="1" dirty="0"/>
              <a:t>cœur</a:t>
            </a:r>
            <a:r>
              <a:rPr lang="fr-FR" sz="2400" dirty="0"/>
              <a:t> vous en dit ! : Si vous le désirez !</a:t>
            </a:r>
          </a:p>
          <a:p>
            <a:pPr fontAlgn="base">
              <a:lnSpc>
                <a:spcPct val="90000"/>
              </a:lnSpc>
            </a:pPr>
            <a:r>
              <a:rPr lang="fr-FR" sz="2400" dirty="0"/>
              <a:t>Vider son </a:t>
            </a:r>
            <a:r>
              <a:rPr lang="fr-FR" sz="2400" b="1" dirty="0"/>
              <a:t>cœur</a:t>
            </a:r>
            <a:r>
              <a:rPr lang="fr-FR" sz="2400" dirty="0"/>
              <a:t> : révéler ses sentiments</a:t>
            </a:r>
          </a:p>
          <a:p>
            <a:pPr>
              <a:lnSpc>
                <a:spcPct val="90000"/>
              </a:lnSpc>
            </a:pPr>
            <a:endParaRPr lang="pt-BR" sz="70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412B66-B47A-4BF8-988F-32580E0B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EFFC3A5-70F3-41B7-A4AB-8BCFC04CC73F}"/>
              </a:ext>
            </a:extLst>
          </p:cNvPr>
          <p:cNvSpPr txBox="1"/>
          <p:nvPr/>
        </p:nvSpPr>
        <p:spPr>
          <a:xfrm>
            <a:off x="9232535" y="6657944"/>
            <a:ext cx="295946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3" tooltip="https://pt.wikipedia.org/wiki/Ficheiro:Cora%C3%A7%C3%A3o-icone.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6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0BBF2B0-5725-42C7-AD64-F248E9144F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354" b="181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14023DC-80B8-45A1-93F4-C8EF52704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D0838-565B-42B9-A1B2-A74EDB664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lnSpc>
                <a:spcPct val="90000"/>
              </a:lnSpc>
            </a:pPr>
            <a:r>
              <a:rPr lang="fr-FR" dirty="0"/>
              <a:t>À </a:t>
            </a:r>
            <a:r>
              <a:rPr lang="fr-FR" b="1" dirty="0"/>
              <a:t>cœur</a:t>
            </a:r>
            <a:r>
              <a:rPr lang="fr-FR" dirty="0"/>
              <a:t> joie : abondamment</a:t>
            </a:r>
          </a:p>
          <a:p>
            <a:pPr fontAlgn="base">
              <a:lnSpc>
                <a:spcPct val="90000"/>
              </a:lnSpc>
            </a:pPr>
            <a:r>
              <a:rPr lang="fr-FR" dirty="0"/>
              <a:t>À </a:t>
            </a:r>
            <a:r>
              <a:rPr lang="fr-FR" b="1" dirty="0"/>
              <a:t>cœur </a:t>
            </a:r>
            <a:r>
              <a:rPr lang="fr-FR" dirty="0"/>
              <a:t>ouvert : avec franchise</a:t>
            </a:r>
          </a:p>
          <a:p>
            <a:pPr fontAlgn="base">
              <a:lnSpc>
                <a:spcPct val="90000"/>
              </a:lnSpc>
            </a:pPr>
            <a:r>
              <a:rPr lang="fr-FR" dirty="0"/>
              <a:t>Aller droit au </a:t>
            </a:r>
            <a:r>
              <a:rPr lang="fr-FR" b="1" dirty="0"/>
              <a:t>cœur</a:t>
            </a:r>
            <a:r>
              <a:rPr lang="fr-FR" dirty="0"/>
              <a:t> : émouvoir</a:t>
            </a:r>
          </a:p>
          <a:p>
            <a:pPr fontAlgn="base">
              <a:lnSpc>
                <a:spcPct val="90000"/>
              </a:lnSpc>
            </a:pPr>
            <a:r>
              <a:rPr lang="fr-FR" dirty="0"/>
              <a:t>Avoir bon </a:t>
            </a:r>
            <a:r>
              <a:rPr lang="fr-FR" b="1" dirty="0"/>
              <a:t>cœur</a:t>
            </a:r>
            <a:r>
              <a:rPr lang="fr-FR" dirty="0"/>
              <a:t> : être bon</a:t>
            </a:r>
          </a:p>
          <a:p>
            <a:pPr fontAlgn="base">
              <a:lnSpc>
                <a:spcPct val="90000"/>
              </a:lnSpc>
            </a:pPr>
            <a:r>
              <a:rPr lang="fr-FR" dirty="0"/>
              <a:t>Avoir du </a:t>
            </a:r>
            <a:r>
              <a:rPr lang="fr-FR" b="1" dirty="0"/>
              <a:t>cœur</a:t>
            </a:r>
            <a:r>
              <a:rPr lang="fr-FR" dirty="0"/>
              <a:t> au ventre : être courageux</a:t>
            </a:r>
          </a:p>
          <a:p>
            <a:pPr fontAlgn="base">
              <a:lnSpc>
                <a:spcPct val="90000"/>
              </a:lnSpc>
            </a:pPr>
            <a:r>
              <a:rPr lang="fr-FR" dirty="0"/>
              <a:t>Avoir le</a:t>
            </a:r>
            <a:r>
              <a:rPr lang="fr-FR" b="1" dirty="0"/>
              <a:t> cœur</a:t>
            </a:r>
            <a:r>
              <a:rPr lang="fr-FR" dirty="0"/>
              <a:t> sur la main : être généreux</a:t>
            </a:r>
          </a:p>
          <a:p>
            <a:pPr fontAlgn="base">
              <a:lnSpc>
                <a:spcPct val="90000"/>
              </a:lnSpc>
            </a:pPr>
            <a:r>
              <a:rPr lang="fr-FR" dirty="0"/>
              <a:t>Avoir le </a:t>
            </a:r>
            <a:r>
              <a:rPr lang="fr-FR" b="1" dirty="0"/>
              <a:t>cœur </a:t>
            </a:r>
            <a:r>
              <a:rPr lang="fr-FR" dirty="0"/>
              <a:t>sur les lèvres  : faire preuve de franchise</a:t>
            </a:r>
          </a:p>
          <a:p>
            <a:pPr fontAlgn="base">
              <a:lnSpc>
                <a:spcPct val="90000"/>
              </a:lnSpc>
            </a:pPr>
            <a:r>
              <a:rPr lang="fr-FR" dirty="0"/>
              <a:t>Chauffer le </a:t>
            </a:r>
            <a:r>
              <a:rPr lang="fr-FR" b="1" dirty="0"/>
              <a:t>cœur</a:t>
            </a:r>
            <a:r>
              <a:rPr lang="fr-FR" dirty="0"/>
              <a:t> : encourager</a:t>
            </a:r>
          </a:p>
          <a:p>
            <a:pPr fontAlgn="base">
              <a:lnSpc>
                <a:spcPct val="90000"/>
              </a:lnSpc>
            </a:pPr>
            <a:r>
              <a:rPr lang="fr-FR" b="1" dirty="0"/>
              <a:t>Cœur </a:t>
            </a:r>
            <a:r>
              <a:rPr lang="fr-FR" dirty="0"/>
              <a:t>d’artichaut : s’énamourer facilement</a:t>
            </a:r>
          </a:p>
          <a:p>
            <a:pPr fontAlgn="base">
              <a:lnSpc>
                <a:spcPct val="90000"/>
              </a:lnSpc>
            </a:pPr>
            <a:r>
              <a:rPr lang="fr-FR" b="1" dirty="0"/>
              <a:t>Cœur</a:t>
            </a:r>
            <a:r>
              <a:rPr lang="fr-FR" dirty="0"/>
              <a:t> de marbre : insensible</a:t>
            </a:r>
          </a:p>
          <a:p>
            <a:pPr>
              <a:lnSpc>
                <a:spcPct val="90000"/>
              </a:lnSpc>
            </a:pP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412B66-B47A-4BF8-988F-32580E0B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Aula 2</a:t>
            </a:r>
          </a:p>
        </p:txBody>
      </p:sp>
    </p:spTree>
    <p:extLst>
      <p:ext uri="{BB962C8B-B14F-4D97-AF65-F5344CB8AC3E}">
        <p14:creationId xmlns:p14="http://schemas.microsoft.com/office/powerpoint/2010/main" val="142592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A4B1FAD-62AD-4FCE-9AEE-A9AD8761C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Débutant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47FA097-8303-40BB-BE62-F75F35F0C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fr-FR" sz="1700" dirty="0"/>
              <a:t>Avoir / mettre l’eau à la </a:t>
            </a:r>
            <a:r>
              <a:rPr lang="fr-FR" sz="1700" b="1" dirty="0"/>
              <a:t>bouche</a:t>
            </a:r>
            <a:r>
              <a:rPr lang="fr-FR" sz="1700" dirty="0"/>
              <a:t> : saliver d’envie</a:t>
            </a:r>
          </a:p>
          <a:p>
            <a:pPr fontAlgn="base">
              <a:lnSpc>
                <a:spcPct val="90000"/>
              </a:lnSpc>
            </a:pPr>
            <a:r>
              <a:rPr lang="fr-FR" sz="1700" dirty="0"/>
              <a:t>Avoir plein la </a:t>
            </a:r>
            <a:r>
              <a:rPr lang="fr-FR" sz="1700" b="1" dirty="0"/>
              <a:t>bouche</a:t>
            </a:r>
            <a:r>
              <a:rPr lang="fr-FR" sz="1700" dirty="0"/>
              <a:t> : parler souvent de quelque chose et de façon admirative</a:t>
            </a:r>
          </a:p>
          <a:p>
            <a:pPr fontAlgn="base">
              <a:lnSpc>
                <a:spcPct val="90000"/>
              </a:lnSpc>
            </a:pPr>
            <a:r>
              <a:rPr lang="fr-FR" sz="1700" b="1" dirty="0"/>
              <a:t>Bouche</a:t>
            </a:r>
            <a:r>
              <a:rPr lang="fr-FR" sz="1700" dirty="0"/>
              <a:t> inutile : personne vivant aux dépens d’autrui</a:t>
            </a:r>
          </a:p>
          <a:p>
            <a:pPr fontAlgn="base">
              <a:lnSpc>
                <a:spcPct val="90000"/>
              </a:lnSpc>
            </a:pPr>
            <a:r>
              <a:rPr lang="fr-FR" sz="1700" dirty="0"/>
              <a:t>De </a:t>
            </a:r>
            <a:r>
              <a:rPr lang="fr-FR" sz="1700" b="1" dirty="0"/>
              <a:t>bouche</a:t>
            </a:r>
            <a:r>
              <a:rPr lang="fr-FR" sz="1700" dirty="0"/>
              <a:t> à oreille : secrètement</a:t>
            </a:r>
          </a:p>
          <a:p>
            <a:pPr fontAlgn="base">
              <a:lnSpc>
                <a:spcPct val="90000"/>
              </a:lnSpc>
            </a:pPr>
            <a:r>
              <a:rPr lang="fr-FR" sz="1700" dirty="0"/>
              <a:t>Demeurer </a:t>
            </a:r>
            <a:r>
              <a:rPr lang="fr-FR" sz="1700" b="1" dirty="0"/>
              <a:t>bouche</a:t>
            </a:r>
            <a:r>
              <a:rPr lang="fr-FR" sz="1700" dirty="0"/>
              <a:t> cousue : rester sans parler</a:t>
            </a:r>
          </a:p>
          <a:p>
            <a:pPr fontAlgn="base">
              <a:lnSpc>
                <a:spcPct val="90000"/>
              </a:lnSpc>
            </a:pPr>
            <a:r>
              <a:rPr lang="fr-FR" sz="1700" dirty="0"/>
              <a:t>Être </a:t>
            </a:r>
            <a:r>
              <a:rPr lang="fr-FR" sz="1700" b="1" dirty="0"/>
              <a:t>bouche</a:t>
            </a:r>
            <a:r>
              <a:rPr lang="fr-FR" sz="1700" dirty="0"/>
              <a:t> bée : être étonné</a:t>
            </a:r>
          </a:p>
          <a:p>
            <a:pPr fontAlgn="base">
              <a:lnSpc>
                <a:spcPct val="90000"/>
              </a:lnSpc>
            </a:pPr>
            <a:r>
              <a:rPr lang="fr-FR" sz="1700" dirty="0"/>
              <a:t>Être fine </a:t>
            </a:r>
            <a:r>
              <a:rPr lang="fr-FR" sz="1700" b="1" dirty="0"/>
              <a:t>bouche</a:t>
            </a:r>
            <a:r>
              <a:rPr lang="fr-FR" sz="1700" dirty="0"/>
              <a:t> : être gourmet</a:t>
            </a:r>
          </a:p>
          <a:p>
            <a:pPr fontAlgn="base">
              <a:lnSpc>
                <a:spcPct val="90000"/>
              </a:lnSpc>
            </a:pPr>
            <a:r>
              <a:rPr lang="fr-FR" sz="1700" dirty="0"/>
              <a:t>La vérité parle par sa </a:t>
            </a:r>
            <a:r>
              <a:rPr lang="fr-FR" sz="1700" b="1" dirty="0"/>
              <a:t>bouche</a:t>
            </a:r>
            <a:r>
              <a:rPr lang="fr-FR" sz="1700" dirty="0"/>
              <a:t> ! : Il dit vrai !</a:t>
            </a:r>
          </a:p>
          <a:p>
            <a:pPr fontAlgn="base">
              <a:lnSpc>
                <a:spcPct val="90000"/>
              </a:lnSpc>
            </a:pPr>
            <a:r>
              <a:rPr lang="fr-FR" sz="1700" dirty="0"/>
              <a:t>Motus et </a:t>
            </a:r>
            <a:r>
              <a:rPr lang="fr-FR" sz="1700" b="1" dirty="0"/>
              <a:t>bouche</a:t>
            </a:r>
            <a:r>
              <a:rPr lang="fr-FR" sz="1700" dirty="0"/>
              <a:t> cousue ! : formule pour demander la discrétion verbale la plus totale</a:t>
            </a:r>
          </a:p>
          <a:p>
            <a:pPr fontAlgn="base">
              <a:lnSpc>
                <a:spcPct val="90000"/>
              </a:lnSpc>
            </a:pPr>
            <a:r>
              <a:rPr lang="fr-FR" sz="1700" dirty="0"/>
              <a:t>Ouvrir la </a:t>
            </a:r>
            <a:r>
              <a:rPr lang="fr-FR" sz="1700" b="1" dirty="0"/>
              <a:t>bouche</a:t>
            </a:r>
            <a:r>
              <a:rPr lang="fr-FR" sz="1700" dirty="0"/>
              <a:t> : commencer à parler</a:t>
            </a:r>
          </a:p>
          <a:p>
            <a:pPr>
              <a:lnSpc>
                <a:spcPct val="90000"/>
              </a:lnSpc>
            </a:pPr>
            <a:endParaRPr lang="pt-BR" sz="170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6DD0AC-BA89-4AFC-B497-CA6E4B38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2</a:t>
            </a:r>
          </a:p>
        </p:txBody>
      </p:sp>
      <p:pic>
        <p:nvPicPr>
          <p:cNvPr id="11" name="Espaço Reservado para Conteúdo 10" descr="Uma imagem contendo itens de toalete, cosmético&#10;&#10;Descrição gerada automaticamente">
            <a:extLst>
              <a:ext uri="{FF2B5EF4-FFF2-40B4-BE49-F238E27FC236}">
                <a16:creationId xmlns:a16="http://schemas.microsoft.com/office/drawing/2014/main" id="{C51A7039-CF1A-4373-AF17-3A4B98EB985A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alphaModFix amt="25000"/>
            <a:grayscl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940" r="115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E52032-AE3C-4698-BA3F-D2F80C3A1CC2}"/>
              </a:ext>
            </a:extLst>
          </p:cNvPr>
          <p:cNvSpPr txBox="1"/>
          <p:nvPr/>
        </p:nvSpPr>
        <p:spPr>
          <a:xfrm>
            <a:off x="9040175" y="6657944"/>
            <a:ext cx="31518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3" tooltip="https://atenastories.wordpress.com/2016/12/10/vocabulaire-bouch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69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itens de toalete, mulher&#10;&#10;Descrição gerada automaticamente">
            <a:extLst>
              <a:ext uri="{FF2B5EF4-FFF2-40B4-BE49-F238E27FC236}">
                <a16:creationId xmlns:a16="http://schemas.microsoft.com/office/drawing/2014/main" id="{430B487D-D65A-4D80-A170-2D24BCB418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grayscl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07" b="14323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14023DC-80B8-45A1-93F4-C8EF52704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D0838-565B-42B9-A1B2-A74EDB664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fr-FR" sz="1400"/>
              <a:t>Avaler sa </a:t>
            </a:r>
            <a:r>
              <a:rPr lang="fr-FR" sz="1400" b="1"/>
              <a:t>langue</a:t>
            </a:r>
            <a:r>
              <a:rPr lang="fr-FR" sz="1400"/>
              <a:t> : s’imposer le silence</a:t>
            </a:r>
          </a:p>
          <a:p>
            <a:pPr fontAlgn="base">
              <a:lnSpc>
                <a:spcPct val="90000"/>
              </a:lnSpc>
            </a:pPr>
            <a:r>
              <a:rPr lang="fr-FR" sz="1400"/>
              <a:t>Avoir la </a:t>
            </a:r>
            <a:r>
              <a:rPr lang="fr-FR" sz="1400" b="1"/>
              <a:t>langue</a:t>
            </a:r>
            <a:r>
              <a:rPr lang="fr-FR" sz="1400"/>
              <a:t> [bien] affilée : être bavard</a:t>
            </a:r>
          </a:p>
          <a:p>
            <a:pPr fontAlgn="base">
              <a:lnSpc>
                <a:spcPct val="90000"/>
              </a:lnSpc>
            </a:pPr>
            <a:r>
              <a:rPr lang="fr-FR" sz="1400"/>
              <a:t>Avoir la </a:t>
            </a:r>
            <a:r>
              <a:rPr lang="fr-FR" sz="1400" b="1"/>
              <a:t>langue</a:t>
            </a:r>
            <a:r>
              <a:rPr lang="fr-FR" sz="1400"/>
              <a:t> bien déliée : idem</a:t>
            </a:r>
          </a:p>
          <a:p>
            <a:pPr fontAlgn="base">
              <a:lnSpc>
                <a:spcPct val="90000"/>
              </a:lnSpc>
            </a:pPr>
            <a:r>
              <a:rPr lang="fr-FR" sz="1400"/>
              <a:t>Avoir la </a:t>
            </a:r>
            <a:r>
              <a:rPr lang="fr-FR" sz="1400" b="1"/>
              <a:t>langue</a:t>
            </a:r>
            <a:r>
              <a:rPr lang="fr-FR" sz="1400"/>
              <a:t> bien pendue : idem</a:t>
            </a:r>
          </a:p>
          <a:p>
            <a:pPr fontAlgn="base">
              <a:lnSpc>
                <a:spcPct val="90000"/>
              </a:lnSpc>
            </a:pPr>
            <a:r>
              <a:rPr lang="fr-FR" sz="1400"/>
              <a:t>Avoir un bœuf sur la </a:t>
            </a:r>
            <a:r>
              <a:rPr lang="fr-FR" sz="1400" b="1"/>
              <a:t>langue</a:t>
            </a:r>
            <a:r>
              <a:rPr lang="fr-FR" sz="1400"/>
              <a:t> : bégayer</a:t>
            </a:r>
          </a:p>
          <a:p>
            <a:pPr fontAlgn="base">
              <a:lnSpc>
                <a:spcPct val="90000"/>
              </a:lnSpc>
            </a:pPr>
            <a:r>
              <a:rPr lang="fr-FR" sz="1400"/>
              <a:t>Avoir un mot sur le bout de la </a:t>
            </a:r>
            <a:r>
              <a:rPr lang="fr-FR" sz="1400" b="1"/>
              <a:t>langue</a:t>
            </a:r>
            <a:r>
              <a:rPr lang="fr-FR" sz="1400"/>
              <a:t> : ne pas réussir à trouver un mot pour exprimer sa pensée </a:t>
            </a:r>
          </a:p>
          <a:p>
            <a:pPr fontAlgn="base">
              <a:lnSpc>
                <a:spcPct val="90000"/>
              </a:lnSpc>
            </a:pPr>
            <a:r>
              <a:rPr lang="fr-FR" sz="1400"/>
              <a:t>Coup de </a:t>
            </a:r>
            <a:r>
              <a:rPr lang="fr-FR" sz="1400" b="1"/>
              <a:t>langue</a:t>
            </a:r>
            <a:r>
              <a:rPr lang="fr-FR" sz="1400"/>
              <a:t> : médisance</a:t>
            </a:r>
          </a:p>
          <a:p>
            <a:pPr fontAlgn="base">
              <a:lnSpc>
                <a:spcPct val="90000"/>
              </a:lnSpc>
            </a:pPr>
            <a:r>
              <a:rPr lang="fr-FR" sz="1400"/>
              <a:t>Être mauvaise </a:t>
            </a:r>
            <a:r>
              <a:rPr lang="fr-FR" sz="1400" b="1"/>
              <a:t>langue</a:t>
            </a:r>
            <a:r>
              <a:rPr lang="fr-FR" sz="1400"/>
              <a:t> : tenir des propos méchants</a:t>
            </a:r>
          </a:p>
          <a:p>
            <a:pPr fontAlgn="base">
              <a:lnSpc>
                <a:spcPct val="90000"/>
              </a:lnSpc>
            </a:pPr>
            <a:r>
              <a:rPr lang="fr-FR" sz="1400"/>
              <a:t>Il faut tourner la </a:t>
            </a:r>
            <a:r>
              <a:rPr lang="fr-FR" sz="1400" b="1"/>
              <a:t>langue</a:t>
            </a:r>
            <a:r>
              <a:rPr lang="fr-FR" sz="1400"/>
              <a:t> sept fois sa langue dans sa bouche avant de parler : il faut réfléchir avant de parler</a:t>
            </a:r>
          </a:p>
          <a:p>
            <a:pPr fontAlgn="base">
              <a:lnSpc>
                <a:spcPct val="90000"/>
              </a:lnSpc>
            </a:pPr>
            <a:r>
              <a:rPr lang="fr-FR" sz="1400"/>
              <a:t>Délier la </a:t>
            </a:r>
            <a:r>
              <a:rPr lang="fr-FR" sz="1400" b="1"/>
              <a:t>langue</a:t>
            </a:r>
            <a:r>
              <a:rPr lang="fr-FR" sz="1400"/>
              <a:t> de quelqu’un : faire parler une personne</a:t>
            </a:r>
          </a:p>
          <a:p>
            <a:pPr fontAlgn="base">
              <a:lnSpc>
                <a:spcPct val="90000"/>
              </a:lnSpc>
            </a:pPr>
            <a:r>
              <a:rPr lang="fr-FR" sz="1400"/>
              <a:t>Donner sa </a:t>
            </a:r>
            <a:r>
              <a:rPr lang="fr-FR" sz="1400" b="1"/>
              <a:t>langue </a:t>
            </a:r>
            <a:r>
              <a:rPr lang="fr-FR" sz="1400"/>
              <a:t>au chat : renoncer à trouver ou à deviner une solution</a:t>
            </a:r>
          </a:p>
          <a:p>
            <a:pPr>
              <a:lnSpc>
                <a:spcPct val="90000"/>
              </a:lnSpc>
            </a:pPr>
            <a:endParaRPr lang="pt-BR" sz="140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412B66-B47A-4BF8-988F-32580E0B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2</a:t>
            </a:r>
          </a:p>
        </p:txBody>
      </p:sp>
    </p:spTree>
    <p:extLst>
      <p:ext uri="{BB962C8B-B14F-4D97-AF65-F5344CB8AC3E}">
        <p14:creationId xmlns:p14="http://schemas.microsoft.com/office/powerpoint/2010/main" val="1529262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itens de toalete, mulher&#10;&#10;Descrição gerada automaticamente">
            <a:extLst>
              <a:ext uri="{FF2B5EF4-FFF2-40B4-BE49-F238E27FC236}">
                <a16:creationId xmlns:a16="http://schemas.microsoft.com/office/drawing/2014/main" id="{7DC873F7-1E50-45CF-90B6-2634FBCAE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grayscl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07" b="14323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14023DC-80B8-45A1-93F4-C8EF52704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D0838-565B-42B9-A1B2-A74EDB664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fr-FR" sz="1700" dirty="0"/>
              <a:t>Jeter sa langue aux chiens : renoncer à trouver la solution</a:t>
            </a:r>
          </a:p>
          <a:p>
            <a:pPr fontAlgn="base">
              <a:lnSpc>
                <a:spcPct val="90000"/>
              </a:lnSpc>
            </a:pPr>
            <a:r>
              <a:rPr lang="fr-FR" sz="1700" b="1" dirty="0"/>
              <a:t>Langue </a:t>
            </a:r>
            <a:r>
              <a:rPr lang="fr-FR" sz="1700" dirty="0"/>
              <a:t>de bois : façon de s’exprimer en utilisant des stéréotypes et des formules figées</a:t>
            </a:r>
          </a:p>
          <a:p>
            <a:pPr fontAlgn="base">
              <a:lnSpc>
                <a:spcPct val="90000"/>
              </a:lnSpc>
            </a:pPr>
            <a:r>
              <a:rPr lang="fr-FR" sz="1700" b="1" dirty="0"/>
              <a:t>Langue</a:t>
            </a:r>
            <a:r>
              <a:rPr lang="fr-FR" sz="1700" dirty="0"/>
              <a:t> de vipère : personne qui calomnie, qui médit</a:t>
            </a:r>
          </a:p>
          <a:p>
            <a:pPr fontAlgn="base">
              <a:lnSpc>
                <a:spcPct val="90000"/>
              </a:lnSpc>
            </a:pPr>
            <a:r>
              <a:rPr lang="fr-FR" sz="1700" dirty="0"/>
              <a:t>Ma </a:t>
            </a:r>
            <a:r>
              <a:rPr lang="fr-FR" sz="1700" b="1" dirty="0"/>
              <a:t>langue </a:t>
            </a:r>
            <a:r>
              <a:rPr lang="fr-FR" sz="1700" dirty="0"/>
              <a:t>a fourché : Je me suis trompé de mot.</a:t>
            </a:r>
          </a:p>
          <a:p>
            <a:pPr fontAlgn="base">
              <a:lnSpc>
                <a:spcPct val="90000"/>
              </a:lnSpc>
            </a:pPr>
            <a:r>
              <a:rPr lang="fr-FR" sz="1700" dirty="0"/>
              <a:t>Ne pas avoir la </a:t>
            </a:r>
            <a:r>
              <a:rPr lang="fr-FR" sz="1700" b="1" dirty="0"/>
              <a:t>langue</a:t>
            </a:r>
            <a:r>
              <a:rPr lang="fr-FR" sz="1700" dirty="0"/>
              <a:t> dans sa poche : parler facilement</a:t>
            </a:r>
          </a:p>
          <a:p>
            <a:pPr fontAlgn="base">
              <a:lnSpc>
                <a:spcPct val="90000"/>
              </a:lnSpc>
            </a:pPr>
            <a:r>
              <a:rPr lang="fr-FR" sz="1700" dirty="0"/>
              <a:t>Qui </a:t>
            </a:r>
            <a:r>
              <a:rPr lang="fr-FR" sz="1700" b="1" dirty="0"/>
              <a:t>langue</a:t>
            </a:r>
            <a:r>
              <a:rPr lang="fr-FR" sz="1700" dirty="0"/>
              <a:t> a, à Rome va  : quelqu’un qui parle bien peut aller partout</a:t>
            </a:r>
          </a:p>
          <a:p>
            <a:pPr fontAlgn="base">
              <a:lnSpc>
                <a:spcPct val="90000"/>
              </a:lnSpc>
            </a:pPr>
            <a:r>
              <a:rPr lang="fr-FR" sz="1700" dirty="0"/>
              <a:t>Se mordre la </a:t>
            </a:r>
            <a:r>
              <a:rPr lang="fr-FR" sz="1700" b="1" dirty="0"/>
              <a:t>langue</a:t>
            </a:r>
            <a:r>
              <a:rPr lang="fr-FR" sz="1700" dirty="0"/>
              <a:t> : regretter ce qu’on dit</a:t>
            </a:r>
          </a:p>
          <a:p>
            <a:pPr fontAlgn="base">
              <a:lnSpc>
                <a:spcPct val="90000"/>
              </a:lnSpc>
            </a:pPr>
            <a:r>
              <a:rPr lang="fr-FR" sz="1700" dirty="0"/>
              <a:t>Tenir sa </a:t>
            </a:r>
            <a:r>
              <a:rPr lang="fr-FR" sz="1700" b="1" dirty="0"/>
              <a:t>langue</a:t>
            </a:r>
            <a:r>
              <a:rPr lang="fr-FR" sz="1700" dirty="0"/>
              <a:t> : garder un secret, se taire</a:t>
            </a:r>
          </a:p>
          <a:p>
            <a:pPr fontAlgn="base">
              <a:lnSpc>
                <a:spcPct val="90000"/>
              </a:lnSpc>
            </a:pPr>
            <a:r>
              <a:rPr lang="fr-FR" sz="1700" dirty="0"/>
              <a:t>Tirer la </a:t>
            </a:r>
            <a:r>
              <a:rPr lang="fr-FR" sz="1700" b="1" dirty="0"/>
              <a:t>langue </a:t>
            </a:r>
            <a:r>
              <a:rPr lang="fr-FR" sz="1700" dirty="0"/>
              <a:t>comme un pendu : être dans le besoin</a:t>
            </a:r>
          </a:p>
          <a:p>
            <a:pPr fontAlgn="base">
              <a:lnSpc>
                <a:spcPct val="90000"/>
              </a:lnSpc>
            </a:pPr>
            <a:r>
              <a:rPr lang="fr-FR" sz="1700" dirty="0"/>
              <a:t>Tirer la </a:t>
            </a:r>
            <a:r>
              <a:rPr lang="fr-FR" sz="1700" b="1" dirty="0"/>
              <a:t>langue </a:t>
            </a:r>
            <a:r>
              <a:rPr lang="fr-FR" sz="1700" dirty="0"/>
              <a:t>d’un pied de long : être dans le besoin</a:t>
            </a:r>
          </a:p>
          <a:p>
            <a:pPr>
              <a:lnSpc>
                <a:spcPct val="90000"/>
              </a:lnSpc>
            </a:pPr>
            <a:endParaRPr lang="pt-BR" sz="170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412B66-B47A-4BF8-988F-32580E0B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2</a:t>
            </a:r>
          </a:p>
        </p:txBody>
      </p:sp>
    </p:spTree>
    <p:extLst>
      <p:ext uri="{BB962C8B-B14F-4D97-AF65-F5344CB8AC3E}">
        <p14:creationId xmlns:p14="http://schemas.microsoft.com/office/powerpoint/2010/main" val="1533676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pessoa, parede, interior, homem&#10;&#10;Descrição gerada automaticamente">
            <a:extLst>
              <a:ext uri="{FF2B5EF4-FFF2-40B4-BE49-F238E27FC236}">
                <a16:creationId xmlns:a16="http://schemas.microsoft.com/office/drawing/2014/main" id="{9D3759E2-A12F-4DAE-A813-20113E53A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grayscl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350" b="13650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14023DC-80B8-45A1-93F4-C8EF52704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D0838-565B-42B9-A1B2-A74EDB664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fr-FR" sz="1400"/>
              <a:t>À </a:t>
            </a:r>
            <a:r>
              <a:rPr lang="fr-FR" sz="1400" b="1"/>
              <a:t>bras-</a:t>
            </a:r>
            <a:r>
              <a:rPr lang="fr-FR" sz="1400"/>
              <a:t>le-corps : fermement, avec une grande énergie</a:t>
            </a:r>
          </a:p>
          <a:p>
            <a:pPr fontAlgn="base">
              <a:lnSpc>
                <a:spcPct val="90000"/>
              </a:lnSpc>
            </a:pPr>
            <a:r>
              <a:rPr lang="fr-FR" sz="1400"/>
              <a:t>À tour de </a:t>
            </a:r>
            <a:r>
              <a:rPr lang="fr-FR" sz="1400" b="1"/>
              <a:t>bras</a:t>
            </a:r>
            <a:r>
              <a:rPr lang="fr-FR" sz="1400"/>
              <a:t> : de toute sa force</a:t>
            </a:r>
          </a:p>
          <a:p>
            <a:pPr fontAlgn="base">
              <a:lnSpc>
                <a:spcPct val="90000"/>
              </a:lnSpc>
            </a:pPr>
            <a:r>
              <a:rPr lang="fr-FR" sz="1400"/>
              <a:t>Avoir le </a:t>
            </a:r>
            <a:r>
              <a:rPr lang="fr-FR" sz="1400" b="1"/>
              <a:t>bras</a:t>
            </a:r>
            <a:r>
              <a:rPr lang="fr-FR" sz="1400"/>
              <a:t> long : avoir de l’influence, du pouvoir</a:t>
            </a:r>
          </a:p>
          <a:p>
            <a:pPr fontAlgn="base">
              <a:lnSpc>
                <a:spcPct val="90000"/>
              </a:lnSpc>
            </a:pPr>
            <a:r>
              <a:rPr lang="fr-FR" sz="1400"/>
              <a:t>Se livrer à un</a:t>
            </a:r>
            <a:r>
              <a:rPr lang="fr-FR" sz="1400" b="1"/>
              <a:t> bras </a:t>
            </a:r>
            <a:r>
              <a:rPr lang="fr-FR" sz="1400"/>
              <a:t>de fer : débuter une épreuve de force</a:t>
            </a:r>
          </a:p>
          <a:p>
            <a:pPr fontAlgn="base">
              <a:lnSpc>
                <a:spcPct val="90000"/>
              </a:lnSpc>
            </a:pPr>
            <a:r>
              <a:rPr lang="fr-FR" sz="1400"/>
              <a:t>Être le </a:t>
            </a:r>
            <a:r>
              <a:rPr lang="fr-FR" sz="1400" b="1"/>
              <a:t>bras</a:t>
            </a:r>
            <a:r>
              <a:rPr lang="fr-FR" sz="1400"/>
              <a:t> </a:t>
            </a:r>
            <a:r>
              <a:rPr lang="fr-FR" sz="1400" b="1"/>
              <a:t>droit </a:t>
            </a:r>
            <a:r>
              <a:rPr lang="fr-FR" sz="1400"/>
              <a:t>de quelqu’un : être le principal assistant d’une personne</a:t>
            </a:r>
          </a:p>
          <a:p>
            <a:pPr fontAlgn="base">
              <a:lnSpc>
                <a:spcPct val="90000"/>
              </a:lnSpc>
            </a:pPr>
            <a:r>
              <a:rPr lang="fr-FR" sz="1400"/>
              <a:t>Être dans les</a:t>
            </a:r>
            <a:r>
              <a:rPr lang="fr-FR" sz="1400" b="1"/>
              <a:t> bras</a:t>
            </a:r>
            <a:r>
              <a:rPr lang="fr-FR" sz="1400"/>
              <a:t> de Morphée : être endormi profondément</a:t>
            </a:r>
          </a:p>
          <a:p>
            <a:pPr fontAlgn="base">
              <a:lnSpc>
                <a:spcPct val="90000"/>
              </a:lnSpc>
            </a:pPr>
            <a:r>
              <a:rPr lang="fr-FR" sz="1400"/>
              <a:t>Couper </a:t>
            </a:r>
            <a:r>
              <a:rPr lang="fr-FR" sz="1400" b="1"/>
              <a:t>bras </a:t>
            </a:r>
            <a:r>
              <a:rPr lang="fr-FR" sz="1400"/>
              <a:t>et jambes (à quelqu’un) : empêcher consciemment une personne d’atteindre ses objectifs</a:t>
            </a:r>
          </a:p>
          <a:p>
            <a:pPr fontAlgn="base">
              <a:lnSpc>
                <a:spcPct val="90000"/>
              </a:lnSpc>
            </a:pPr>
            <a:r>
              <a:rPr lang="fr-FR" sz="1400"/>
              <a:t>Coûter un </a:t>
            </a:r>
            <a:r>
              <a:rPr lang="fr-FR" sz="1400" b="1"/>
              <a:t>bras</a:t>
            </a:r>
            <a:r>
              <a:rPr lang="fr-FR" sz="1400"/>
              <a:t> : coûter très cher</a:t>
            </a:r>
          </a:p>
          <a:p>
            <a:pPr fontAlgn="base">
              <a:lnSpc>
                <a:spcPct val="90000"/>
              </a:lnSpc>
            </a:pPr>
            <a:r>
              <a:rPr lang="fr-FR" sz="1400"/>
              <a:t>Les </a:t>
            </a:r>
            <a:r>
              <a:rPr lang="fr-FR" sz="1400" b="1"/>
              <a:t>bras</a:t>
            </a:r>
            <a:r>
              <a:rPr lang="fr-FR" sz="1400"/>
              <a:t> m’en tombent ! : Je suis stupéfait !</a:t>
            </a:r>
          </a:p>
          <a:p>
            <a:pPr fontAlgn="base">
              <a:lnSpc>
                <a:spcPct val="90000"/>
              </a:lnSpc>
            </a:pPr>
            <a:r>
              <a:rPr lang="fr-FR" sz="1400"/>
              <a:t>Rester les </a:t>
            </a:r>
            <a:r>
              <a:rPr lang="fr-FR" sz="1400" b="1"/>
              <a:t>bras </a:t>
            </a:r>
            <a:r>
              <a:rPr lang="fr-FR" sz="1400"/>
              <a:t>croisés : Rester inactif</a:t>
            </a:r>
          </a:p>
          <a:p>
            <a:pPr fontAlgn="base">
              <a:lnSpc>
                <a:spcPct val="90000"/>
              </a:lnSpc>
            </a:pPr>
            <a:r>
              <a:rPr lang="fr-FR" sz="1400"/>
              <a:t>Avoir les </a:t>
            </a:r>
            <a:r>
              <a:rPr lang="fr-FR" sz="1400" b="1"/>
              <a:t>bras </a:t>
            </a:r>
            <a:r>
              <a:rPr lang="fr-FR" sz="1400"/>
              <a:t>en écharpe : une bande de taffetas que l’on porte autour du cou pour soutenir un bras blessé</a:t>
            </a:r>
          </a:p>
          <a:p>
            <a:pPr fontAlgn="base">
              <a:lnSpc>
                <a:spcPct val="90000"/>
              </a:lnSpc>
            </a:pPr>
            <a:r>
              <a:rPr lang="fr-FR" sz="1400" b="1"/>
              <a:t>Bras</a:t>
            </a:r>
            <a:r>
              <a:rPr lang="fr-FR" sz="1400"/>
              <a:t> séculier : la puissance de la justice temporelle</a:t>
            </a:r>
          </a:p>
          <a:p>
            <a:pPr>
              <a:lnSpc>
                <a:spcPct val="90000"/>
              </a:lnSpc>
            </a:pPr>
            <a:endParaRPr lang="pt-BR" sz="140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412B66-B47A-4BF8-988F-32580E0B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635B442-4D6D-4AED-A9A7-238C5C7132FC}"/>
              </a:ext>
            </a:extLst>
          </p:cNvPr>
          <p:cNvSpPr txBox="1"/>
          <p:nvPr/>
        </p:nvSpPr>
        <p:spPr>
          <a:xfrm>
            <a:off x="9232536" y="6657944"/>
            <a:ext cx="29594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3" tooltip="http://jbo.wikipedia.org/wiki/File:arm.agr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1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7447A-F7B5-4A0F-85B8-952D3CF9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390F85-2935-4D60-88D3-C839B4DE1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Vocabulaire</a:t>
            </a:r>
            <a:r>
              <a:rPr lang="pt-BR" dirty="0"/>
              <a:t>: Le </a:t>
            </a:r>
            <a:r>
              <a:rPr lang="pt-BR" dirty="0" err="1"/>
              <a:t>corps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8B22C1E-A76B-4F95-97C6-F5FAD838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7447A-F7B5-4A0F-85B8-952D3CF9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B859E9D-CFD7-4801-9B2E-8C3595DB2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" name="Espaço Reservado para Imagem 17">
            <a:extLst>
              <a:ext uri="{FF2B5EF4-FFF2-40B4-BE49-F238E27FC236}">
                <a16:creationId xmlns:a16="http://schemas.microsoft.com/office/drawing/2014/main" id="{E39E0510-73CC-49D0-9DEE-1C6CF7E523A4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678" b="22678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2FB6250D-6719-4C7B-8992-60DC6A955C19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/>
              <a:t>La </a:t>
            </a:r>
            <a:r>
              <a:rPr lang="pt-BR" dirty="0" err="1"/>
              <a:t>tête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F6290942-23BA-429F-A5B9-2C49AC815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" name="Espaço Reservado para Imagem 19" descr="Uma imagem contendo pessoa, ao ar livre, peruca, vestuário&#10;&#10;Descrição gerada automaticamente">
            <a:extLst>
              <a:ext uri="{FF2B5EF4-FFF2-40B4-BE49-F238E27FC236}">
                <a16:creationId xmlns:a16="http://schemas.microsoft.com/office/drawing/2014/main" id="{5AD57312-0803-4746-8F64-96E5158A897C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1198" b="21198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28F7E314-B045-4FC9-8027-E44B6162E483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 err="1"/>
              <a:t>Les</a:t>
            </a:r>
            <a:r>
              <a:rPr lang="pt-BR" dirty="0"/>
              <a:t> </a:t>
            </a:r>
            <a:r>
              <a:rPr lang="pt-BR" dirty="0" err="1"/>
              <a:t>cheveux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5CB1AFE9-8391-4251-96CB-3C05A8B6A2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" name="Espaço Reservado para Imagem 22" descr="Uma imagem contendo pessoa, vestuário, fechar, vestindo&#10;&#10;Descrição gerada automaticamente">
            <a:extLst>
              <a:ext uri="{FF2B5EF4-FFF2-40B4-BE49-F238E27FC236}">
                <a16:creationId xmlns:a16="http://schemas.microsoft.com/office/drawing/2014/main" id="{B4AF4E94-631D-4B00-A481-32A5118AA8BA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4273" b="4273"/>
          <a:stretch>
            <a:fillRect/>
          </a:stretch>
        </p:blipFill>
        <p:spPr/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06D8DAB7-01B4-417F-81BC-7DB6FD8C3591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 err="1"/>
              <a:t>Les</a:t>
            </a:r>
            <a:r>
              <a:rPr lang="pt-BR" dirty="0"/>
              <a:t> </a:t>
            </a:r>
            <a:r>
              <a:rPr lang="pt-BR" dirty="0" err="1"/>
              <a:t>yeux</a:t>
            </a:r>
            <a:r>
              <a:rPr lang="pt-BR" dirty="0"/>
              <a:t> (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oeil</a:t>
            </a:r>
            <a:r>
              <a:rPr lang="pt-BR" dirty="0"/>
              <a:t>)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8B22C1E-A76B-4F95-97C6-F5FAD838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D7813E2-80FC-4923-9C77-E79690FF20AD}"/>
              </a:ext>
            </a:extLst>
          </p:cNvPr>
          <p:cNvSpPr txBox="1"/>
          <p:nvPr/>
        </p:nvSpPr>
        <p:spPr>
          <a:xfrm>
            <a:off x="3889374" y="3733800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s://patricinhaesperta.com.br/cabelos/cabelos-quebradicos/seu-cabelo-e-feio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-nd/3.0/"/>
              </a:rPr>
              <a:t>CC BY-NC-ND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121189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7447A-F7B5-4A0F-85B8-952D3CF9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0995C8B-516A-46D5-9126-ABE14185F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Espaço Reservado para Imagem 16" descr="Uma imagem contendo itens de toalete&#10;&#10;Descrição gerada automaticamente">
            <a:extLst>
              <a:ext uri="{FF2B5EF4-FFF2-40B4-BE49-F238E27FC236}">
                <a16:creationId xmlns:a16="http://schemas.microsoft.com/office/drawing/2014/main" id="{ADB8267B-07DE-422E-B926-4586CC647284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33" b="633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96BA4CE3-CBFB-49B0-B932-51A2F87BC809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/>
              <a:t>Le </a:t>
            </a:r>
            <a:r>
              <a:rPr lang="pt-BR" dirty="0" err="1"/>
              <a:t>nez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8F607C9-6616-47B4-B7E1-67FA6C507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" name="Espaço Reservado para Imagem 19" descr="Uma imagem contendo itens de toalete, cosmético&#10;&#10;Descrição gerada automaticamente">
            <a:extLst>
              <a:ext uri="{FF2B5EF4-FFF2-40B4-BE49-F238E27FC236}">
                <a16:creationId xmlns:a16="http://schemas.microsoft.com/office/drawing/2014/main" id="{D6E6C8FC-A68D-448D-AFCA-C283BD9883A6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087" r="9087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8FB3C87C-58A3-477F-A138-6B966F27ADBA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/>
              <a:t>La </a:t>
            </a:r>
            <a:r>
              <a:rPr lang="pt-BR" dirty="0" err="1"/>
              <a:t>bouche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F0BB8520-2041-4888-AD87-CFC138BD7E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2" name="Espaço Reservado para Imagem 31" descr="Uma imagem contendo interior, rosca&#10;&#10;Descrição gerada automaticamente">
            <a:extLst>
              <a:ext uri="{FF2B5EF4-FFF2-40B4-BE49-F238E27FC236}">
                <a16:creationId xmlns:a16="http://schemas.microsoft.com/office/drawing/2014/main" id="{FF7BB3F1-858E-4876-B8A0-9E98AB1D9AD9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30509" b="30509"/>
          <a:stretch>
            <a:fillRect/>
          </a:stretch>
        </p:blipFill>
        <p:spPr/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ED58CE4F-F0CB-41EC-8FB4-8BD649DA705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 err="1"/>
              <a:t>L’oreille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8B22C1E-A76B-4F95-97C6-F5FAD838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2C11138-6E50-4EA3-B39D-D637A62FF4DF}"/>
              </a:ext>
            </a:extLst>
          </p:cNvPr>
          <p:cNvSpPr txBox="1"/>
          <p:nvPr/>
        </p:nvSpPr>
        <p:spPr>
          <a:xfrm>
            <a:off x="652463" y="3733800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://www.dermapixel.com/2016/11/un-lunar-en-la-nariz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-nd/3.0/"/>
              </a:rPr>
              <a:t>CC BY-NC-ND</a:t>
            </a:r>
            <a:endParaRPr lang="pt-BR" sz="9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7E78C8F-CC49-48A4-AB1A-DA112A35278A}"/>
              </a:ext>
            </a:extLst>
          </p:cNvPr>
          <p:cNvSpPr txBox="1"/>
          <p:nvPr/>
        </p:nvSpPr>
        <p:spPr>
          <a:xfrm>
            <a:off x="3889374" y="3733800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s://atenastories.wordpress.com/2016/12/10/vocabulaire-bouche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-nd/3.0/"/>
              </a:rPr>
              <a:t>CC BY-NC-ND</a:t>
            </a:r>
            <a:endParaRPr lang="pt-BR" sz="90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F259542-B0BE-4CEC-B985-FD57A20A334B}"/>
              </a:ext>
            </a:extLst>
          </p:cNvPr>
          <p:cNvSpPr txBox="1"/>
          <p:nvPr/>
        </p:nvSpPr>
        <p:spPr>
          <a:xfrm>
            <a:off x="7124699" y="3733800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s://www.flickr.com/photos/7921918@N03/688185978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nc-sa/3.0/"/>
              </a:rPr>
              <a:t>CC BY-SA-NC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262940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7447A-F7B5-4A0F-85B8-952D3CF9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2ED9B8-56EC-439F-B9D8-CB9A08D5E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" name="Espaço Reservado para Imagem 14" descr="Uma imagem contendo interior&#10;&#10;Descrição gerada automaticamente">
            <a:extLst>
              <a:ext uri="{FF2B5EF4-FFF2-40B4-BE49-F238E27FC236}">
                <a16:creationId xmlns:a16="http://schemas.microsoft.com/office/drawing/2014/main" id="{55D3C99D-C7FA-4AC4-A7F8-82F4228CCEC6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945" b="9945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81FFD4D2-DDC5-4787-A5B9-4F0DD213606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 err="1"/>
              <a:t>Les</a:t>
            </a:r>
            <a:r>
              <a:rPr lang="pt-BR" dirty="0"/>
              <a:t> </a:t>
            </a:r>
            <a:r>
              <a:rPr lang="pt-BR" dirty="0" err="1"/>
              <a:t>dents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C9431BD-803A-46BF-AE64-D340B332E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" name="Espaço Reservado para Imagem 20">
            <a:extLst>
              <a:ext uri="{FF2B5EF4-FFF2-40B4-BE49-F238E27FC236}">
                <a16:creationId xmlns:a16="http://schemas.microsoft.com/office/drawing/2014/main" id="{826E2D42-6991-4FBA-9EE0-45CA77D0EE86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2544" b="22544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E7FADF8D-D049-476A-A208-84DC7D9FF0E1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/>
              <a:t>Le </a:t>
            </a:r>
            <a:r>
              <a:rPr lang="pt-BR" dirty="0" err="1"/>
              <a:t>cou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C6B4E1B-A967-439F-8468-ECA484C7C8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4" name="Espaço Reservado para Imagem 23">
            <a:extLst>
              <a:ext uri="{FF2B5EF4-FFF2-40B4-BE49-F238E27FC236}">
                <a16:creationId xmlns:a16="http://schemas.microsoft.com/office/drawing/2014/main" id="{7E72F95B-676A-4C6B-BD3E-D0DBE64B465E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2559" b="22559"/>
          <a:stretch>
            <a:fillRect/>
          </a:stretch>
        </p:blipFill>
        <p:spPr/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C17784C9-2DBC-4DF2-9B3C-69A87EE69AFC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 err="1"/>
              <a:t>L’épaule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8B22C1E-A76B-4F95-97C6-F5FAD838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60036A5-D827-4603-B9B0-04CD0E5028C9}"/>
              </a:ext>
            </a:extLst>
          </p:cNvPr>
          <p:cNvSpPr txBox="1"/>
          <p:nvPr/>
        </p:nvSpPr>
        <p:spPr>
          <a:xfrm>
            <a:off x="652463" y="3733800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://tribunadoceara.uol.com.br/vida-saudavel/bemestar/aplicacao-de-lentes-de-contato-nos-dentes-e-um-processo-irreversivel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sa/3.0/"/>
              </a:rPr>
              <a:t>CC BY-SA</a:t>
            </a:r>
            <a:endParaRPr lang="pt-BR" sz="90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E6C7048-70FB-4AB2-9BAF-3532814A8176}"/>
              </a:ext>
            </a:extLst>
          </p:cNvPr>
          <p:cNvSpPr txBox="1"/>
          <p:nvPr/>
        </p:nvSpPr>
        <p:spPr>
          <a:xfrm>
            <a:off x="3889374" y="3733800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s://gartic.com.br/_nicky_/desenho-jogo/1254680604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nd/3.0/"/>
              </a:rPr>
              <a:t>CC BY-ND</a:t>
            </a:r>
            <a:endParaRPr lang="pt-BR" sz="90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35BC064-EDA8-46BC-84A0-E3A081BDCBC5}"/>
              </a:ext>
            </a:extLst>
          </p:cNvPr>
          <p:cNvSpPr txBox="1"/>
          <p:nvPr/>
        </p:nvSpPr>
        <p:spPr>
          <a:xfrm>
            <a:off x="7124699" y="3733800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s://gartic.com.br/more/desenho-jogo/1234417203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nd/3.0/"/>
              </a:rPr>
              <a:t>CC BY-ND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46164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7447A-F7B5-4A0F-85B8-952D3CF9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Intermédiare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802D75C-DE36-4B16-843B-0719A2201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Espaço Reservado para Imagem 13" descr="Uma imagem contendo pessoa, parede, interior, homem&#10;&#10;Descrição gerada automaticamente">
            <a:extLst>
              <a:ext uri="{FF2B5EF4-FFF2-40B4-BE49-F238E27FC236}">
                <a16:creationId xmlns:a16="http://schemas.microsoft.com/office/drawing/2014/main" id="{411F4A8F-0927-48A7-A09E-CD72B42CFBA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443" b="15443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D08B70DC-F7E7-44FB-B135-9E800128788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/>
              <a:t>Le </a:t>
            </a:r>
            <a:r>
              <a:rPr lang="pt-BR" dirty="0" err="1"/>
              <a:t>bras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41A6912-1CD9-45C9-B116-BEEEC1991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Espaço Reservado para Imagem 16" descr="Uma imagem contendo pessoa, interior&#10;&#10;Descrição gerada automaticamente">
            <a:extLst>
              <a:ext uri="{FF2B5EF4-FFF2-40B4-BE49-F238E27FC236}">
                <a16:creationId xmlns:a16="http://schemas.microsoft.com/office/drawing/2014/main" id="{A4DFC47C-CAA0-4C90-BD4F-90139CED0CF5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0788" b="10788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BBC99A76-ABEE-4EA1-899E-8DDC34509454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/>
              <a:t>Le </a:t>
            </a:r>
            <a:r>
              <a:rPr lang="pt-BR" dirty="0" err="1"/>
              <a:t>coude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C237131E-55AF-46C7-9933-41E9D923C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" name="Espaço Reservado para Imagem 19">
            <a:extLst>
              <a:ext uri="{FF2B5EF4-FFF2-40B4-BE49-F238E27FC236}">
                <a16:creationId xmlns:a16="http://schemas.microsoft.com/office/drawing/2014/main" id="{6B5B3422-8688-4FD7-8FC5-8983D2EF98B4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2559" b="22559"/>
          <a:stretch>
            <a:fillRect/>
          </a:stretch>
        </p:blipFill>
        <p:spPr/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B4ACCA5F-E73D-4500-A07E-4FBFB8573961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/>
              <a:t>Le </a:t>
            </a:r>
            <a:r>
              <a:rPr lang="pt-BR" dirty="0" err="1"/>
              <a:t>poignet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8B22C1E-A76B-4F95-97C6-F5FAD838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C4DA7BA-721E-47B7-98C8-8A3AA9A0BA82}"/>
              </a:ext>
            </a:extLst>
          </p:cNvPr>
          <p:cNvSpPr txBox="1"/>
          <p:nvPr/>
        </p:nvSpPr>
        <p:spPr>
          <a:xfrm>
            <a:off x="652463" y="3733800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://jbo.wikipedia.org/wiki/File:arm.agr.jpg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sa/3.0/"/>
              </a:rPr>
              <a:t>CC BY-SA</a:t>
            </a:r>
            <a:endParaRPr lang="pt-BR" sz="9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56F85F2-BEB4-4DE8-B9A4-E65D390E334F}"/>
              </a:ext>
            </a:extLst>
          </p:cNvPr>
          <p:cNvSpPr txBox="1"/>
          <p:nvPr/>
        </p:nvSpPr>
        <p:spPr>
          <a:xfrm>
            <a:off x="3889374" y="3733800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://en.wikipedia.org/wiki/File:Elbow_coude.JPG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sa/3.0/"/>
              </a:rPr>
              <a:t>CC BY-SA</a:t>
            </a:r>
            <a:endParaRPr lang="pt-BR" sz="9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C2BBC94-B535-4175-971C-32BF077864D5}"/>
              </a:ext>
            </a:extLst>
          </p:cNvPr>
          <p:cNvSpPr txBox="1"/>
          <p:nvPr/>
        </p:nvSpPr>
        <p:spPr>
          <a:xfrm>
            <a:off x="7124699" y="3733800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s://gartic.com.br/brennopoio/desenho-jogo/pulso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nd/3.0/"/>
              </a:rPr>
              <a:t>CC BY-ND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202321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7447A-F7B5-4A0F-85B8-952D3CF9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802D75C-DE36-4B16-843B-0719A2201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Espaço Reservado para Imagem 13" descr="Uma imagem contendo luvas, homem&#10;&#10;Descrição gerada automaticamente">
            <a:extLst>
              <a:ext uri="{FF2B5EF4-FFF2-40B4-BE49-F238E27FC236}">
                <a16:creationId xmlns:a16="http://schemas.microsoft.com/office/drawing/2014/main" id="{F144B1E8-79B4-41A8-8B80-A698790878C9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726" b="32726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D08B70DC-F7E7-44FB-B135-9E800128788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/>
              <a:t>La </a:t>
            </a:r>
            <a:r>
              <a:rPr lang="pt-BR" dirty="0" err="1"/>
              <a:t>main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41A6912-1CD9-45C9-B116-BEEEC1991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Espaço Reservado para Imagem 16">
            <a:extLst>
              <a:ext uri="{FF2B5EF4-FFF2-40B4-BE49-F238E27FC236}">
                <a16:creationId xmlns:a16="http://schemas.microsoft.com/office/drawing/2014/main" id="{98EE3CB1-EB93-493C-83D1-2A6C2D5C7E29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3998" b="23998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BBC99A76-ABEE-4EA1-899E-8DDC34509454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 err="1"/>
              <a:t>Les</a:t>
            </a:r>
            <a:r>
              <a:rPr lang="pt-BR" dirty="0"/>
              <a:t> </a:t>
            </a:r>
            <a:r>
              <a:rPr lang="pt-BR" dirty="0" err="1"/>
              <a:t>doigts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C237131E-55AF-46C7-9933-41E9D923C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" name="Espaço Reservado para Imagem 19" descr="Uma imagem contendo céu&#10;&#10;Descrição gerada automaticamente">
            <a:extLst>
              <a:ext uri="{FF2B5EF4-FFF2-40B4-BE49-F238E27FC236}">
                <a16:creationId xmlns:a16="http://schemas.microsoft.com/office/drawing/2014/main" id="{A5AEDEB2-5784-4B83-8B14-F031F87AAC03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6176" b="16176"/>
          <a:stretch>
            <a:fillRect/>
          </a:stretch>
        </p:blipFill>
        <p:spPr/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B4ACCA5F-E73D-4500-A07E-4FBFB8573961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pt-BR" dirty="0"/>
              <a:t>La </a:t>
            </a:r>
            <a:r>
              <a:rPr lang="pt-BR" dirty="0" err="1"/>
              <a:t>jambe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8B22C1E-A76B-4F95-97C6-F5FAD838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D791B40-24B4-4F19-AABE-EC38AD9AB4E8}"/>
              </a:ext>
            </a:extLst>
          </p:cNvPr>
          <p:cNvSpPr txBox="1"/>
          <p:nvPr/>
        </p:nvSpPr>
        <p:spPr>
          <a:xfrm>
            <a:off x="652463" y="3733800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://www.imagens.usp.br/?p=15178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/3.0/"/>
              </a:rPr>
              <a:t>CC BY-NC</a:t>
            </a:r>
            <a:endParaRPr lang="pt-BR" sz="9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C5DC680-000C-479E-AA7B-CF725FE036CB}"/>
              </a:ext>
            </a:extLst>
          </p:cNvPr>
          <p:cNvSpPr txBox="1"/>
          <p:nvPr/>
        </p:nvSpPr>
        <p:spPr>
          <a:xfrm>
            <a:off x="3889374" y="3733800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://desciclopedia.org/wiki/M%C3%A3o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nc-sa/3.0/"/>
              </a:rPr>
              <a:t>CC BY-SA-NC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176515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7447A-F7B5-4A0F-85B8-952D3CF9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802D75C-DE36-4B16-843B-0719A2201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C9385815-281C-48D0-9945-133E8F8CA5E7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633" b="22633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D08B70DC-F7E7-44FB-B135-9E800128788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pt-BR" dirty="0"/>
              <a:t>Le </a:t>
            </a:r>
            <a:r>
              <a:rPr lang="pt-BR" dirty="0" err="1"/>
              <a:t>genou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41A6912-1CD9-45C9-B116-BEEEC1991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Espaço Reservado para Imagem 16" descr="Uma imagem contendo pessoa, parede, homem, interior&#10;&#10;Descrição gerada automaticamente">
            <a:extLst>
              <a:ext uri="{FF2B5EF4-FFF2-40B4-BE49-F238E27FC236}">
                <a16:creationId xmlns:a16="http://schemas.microsoft.com/office/drawing/2014/main" id="{388DA41B-2463-48F7-9057-407CBA29FC1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8922" b="18922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BBC99A76-ABEE-4EA1-899E-8DDC34509454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 err="1"/>
              <a:t>Les</a:t>
            </a:r>
            <a:r>
              <a:rPr lang="pt-BR" dirty="0"/>
              <a:t> </a:t>
            </a:r>
            <a:r>
              <a:rPr lang="pt-BR" dirty="0" err="1"/>
              <a:t>pieds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C237131E-55AF-46C7-9933-41E9D923C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" name="Espaço Reservado para Imagem 22" descr="Uma imagem contendo vestuário&#10;&#10;Descrição gerada automaticamente">
            <a:extLst>
              <a:ext uri="{FF2B5EF4-FFF2-40B4-BE49-F238E27FC236}">
                <a16:creationId xmlns:a16="http://schemas.microsoft.com/office/drawing/2014/main" id="{03FE971B-DB55-4923-9CD7-F9CFB1C0A606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7012" b="7012"/>
          <a:stretch>
            <a:fillRect/>
          </a:stretch>
        </p:blipFill>
        <p:spPr/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B4ACCA5F-E73D-4500-A07E-4FBFB8573961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 err="1"/>
              <a:t>Les</a:t>
            </a:r>
            <a:r>
              <a:rPr lang="pt-BR" dirty="0"/>
              <a:t> </a:t>
            </a:r>
            <a:r>
              <a:rPr lang="pt-BR" dirty="0" err="1"/>
              <a:t>orteils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8B22C1E-A76B-4F95-97C6-F5FAD838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E9DE387-0663-49F1-A966-2C90EFE4B7CC}"/>
              </a:ext>
            </a:extLst>
          </p:cNvPr>
          <p:cNvSpPr txBox="1"/>
          <p:nvPr/>
        </p:nvSpPr>
        <p:spPr>
          <a:xfrm>
            <a:off x="652463" y="3733800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://gartic.com.br/rafaaaaa/desenho-jogo/joelho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d/3.0/"/>
              </a:rPr>
              <a:t>CC BY-ND</a:t>
            </a:r>
            <a:endParaRPr lang="pt-BR" sz="9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F4E01D0-83F1-4564-8028-6555D0BAD375}"/>
              </a:ext>
            </a:extLst>
          </p:cNvPr>
          <p:cNvSpPr txBox="1"/>
          <p:nvPr/>
        </p:nvSpPr>
        <p:spPr>
          <a:xfrm>
            <a:off x="3889374" y="3733800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s://fr.wiktionary.org/wiki/entorse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sa/3.0/"/>
              </a:rPr>
              <a:t>CC BY-SA</a:t>
            </a:r>
            <a:endParaRPr lang="pt-BR" sz="90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1062E1C-0E56-4A90-B842-800EB2636473}"/>
              </a:ext>
            </a:extLst>
          </p:cNvPr>
          <p:cNvSpPr txBox="1"/>
          <p:nvPr/>
        </p:nvSpPr>
        <p:spPr>
          <a:xfrm>
            <a:off x="7124699" y="3733800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s://fr.wikipedia.org/wiki/Ortei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1248680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7447A-F7B5-4A0F-85B8-952D3CF9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Intermédiare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802D75C-DE36-4B16-843B-0719A2201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Espaço Reservado para Imagem 13" descr="Uma imagem contendo pessoa, vestuário, ao ar livre, edifício&#10;&#10;Descrição gerada automaticamente">
            <a:extLst>
              <a:ext uri="{FF2B5EF4-FFF2-40B4-BE49-F238E27FC236}">
                <a16:creationId xmlns:a16="http://schemas.microsoft.com/office/drawing/2014/main" id="{E6FF135B-AA0F-4CDC-BDFD-AF6F4CD192C4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723" b="10723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D08B70DC-F7E7-44FB-B135-9E800128788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 err="1"/>
              <a:t>Les</a:t>
            </a:r>
            <a:r>
              <a:rPr lang="pt-BR" dirty="0"/>
              <a:t> dos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41A6912-1CD9-45C9-B116-BEEEC1991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Espaço Reservado para Imagem 16" descr="Uma imagem contendo vestuário, pessoa, parede, interior&#10;&#10;Descrição gerada automaticamente">
            <a:extLst>
              <a:ext uri="{FF2B5EF4-FFF2-40B4-BE49-F238E27FC236}">
                <a16:creationId xmlns:a16="http://schemas.microsoft.com/office/drawing/2014/main" id="{9B2E6228-0BA4-4401-A5DC-7D9AA89D4866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0907" b="20907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BBC99A76-ABEE-4EA1-899E-8DDC34509454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/>
              <a:t>Le ventre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C237131E-55AF-46C7-9933-41E9D923C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" name="Espaço Reservado para Imagem 19" descr="Uma imagem contendo pessoa, mulher, vestuário, ao ar livre&#10;&#10;Descrição gerada automaticamente">
            <a:extLst>
              <a:ext uri="{FF2B5EF4-FFF2-40B4-BE49-F238E27FC236}">
                <a16:creationId xmlns:a16="http://schemas.microsoft.com/office/drawing/2014/main" id="{8F34BC5C-3460-499E-A114-DD3453F1E2F3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4012" b="24012"/>
          <a:stretch>
            <a:fillRect/>
          </a:stretch>
        </p:blipFill>
        <p:spPr/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B4ACCA5F-E73D-4500-A07E-4FBFB8573961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/>
              <a:t>La </a:t>
            </a:r>
            <a:r>
              <a:rPr lang="pt-BR" dirty="0" err="1"/>
              <a:t>poitrine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8B22C1E-A76B-4F95-97C6-F5FAD838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E9CE324-B748-44AB-9F24-7C4449B6AF4E}"/>
              </a:ext>
            </a:extLst>
          </p:cNvPr>
          <p:cNvSpPr txBox="1"/>
          <p:nvPr/>
        </p:nvSpPr>
        <p:spPr>
          <a:xfrm>
            <a:off x="652463" y="3733800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prontaevestida.com/2014/09/02/trend-alert-sem-costas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/3.0/"/>
              </a:rPr>
              <a:t>CC BY</a:t>
            </a:r>
            <a:endParaRPr lang="pt-BR" sz="9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AE788A3-5DD9-41AB-98BA-8D4671AA3BB3}"/>
              </a:ext>
            </a:extLst>
          </p:cNvPr>
          <p:cNvSpPr txBox="1"/>
          <p:nvPr/>
        </p:nvSpPr>
        <p:spPr>
          <a:xfrm>
            <a:off x="3889374" y="3733800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://www.consejosfitness.com/y-tu-que-tipo-de-barriga-tienes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sa/3.0/"/>
              </a:rPr>
              <a:t>CC BY-SA</a:t>
            </a:r>
            <a:endParaRPr lang="pt-BR" sz="9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2EA9AFD-FFBC-4640-A7E4-1F894190DF2A}"/>
              </a:ext>
            </a:extLst>
          </p:cNvPr>
          <p:cNvSpPr txBox="1"/>
          <p:nvPr/>
        </p:nvSpPr>
        <p:spPr>
          <a:xfrm>
            <a:off x="7124699" y="3733800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s://vmffreebies.blogspot.com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10" tooltip="https://creativecommons.org/licenses/by-nd/3.0/"/>
              </a:rPr>
              <a:t>CC BY-ND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262138748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e">
  <a:themeElements>
    <a:clrScheme name="Profundidad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420</Words>
  <Application>Microsoft Office PowerPoint</Application>
  <PresentationFormat>Widescreen</PresentationFormat>
  <Paragraphs>145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Corbel</vt:lpstr>
      <vt:lpstr>Profundidade</vt:lpstr>
      <vt:lpstr>Cours de Français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Intermédiare</vt:lpstr>
      <vt:lpstr>Cours de Français – Niveau Intermédiaire</vt:lpstr>
      <vt:lpstr>Cours de Français – Niveau Intermédiaire</vt:lpstr>
      <vt:lpstr>Cours de Français – Niveau Intermédiare</vt:lpstr>
      <vt:lpstr>Cours de Français – Niveau Intermédiaire</vt:lpstr>
      <vt:lpstr>Cours de Français – Niveau Intermédiaire</vt:lpstr>
      <vt:lpstr>Cours de Français – Niveau Intermédiaire</vt:lpstr>
      <vt:lpstr>Cours de Français – Niveau Débutant</vt:lpstr>
      <vt:lpstr>Cours de Français – Niveau Intermédiaire</vt:lpstr>
      <vt:lpstr>Cours de Français – Niveau Intermédiaire</vt:lpstr>
      <vt:lpstr>Cours de Français – Niveau Intermédiaire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Français</dc:title>
  <dc:creator>Noemia Cecilia Santos</dc:creator>
  <cp:lastModifiedBy>Noemia Cecilia Santos</cp:lastModifiedBy>
  <cp:revision>3</cp:revision>
  <dcterms:created xsi:type="dcterms:W3CDTF">2019-08-28T13:00:08Z</dcterms:created>
  <dcterms:modified xsi:type="dcterms:W3CDTF">2019-09-25T20:51:53Z</dcterms:modified>
</cp:coreProperties>
</file>