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0" r:id="rId3"/>
    <p:sldId id="261" r:id="rId4"/>
    <p:sldId id="284" r:id="rId5"/>
    <p:sldId id="287" r:id="rId6"/>
    <p:sldId id="286" r:id="rId7"/>
    <p:sldId id="266" r:id="rId8"/>
    <p:sldId id="285" r:id="rId9"/>
    <p:sldId id="267" r:id="rId10"/>
    <p:sldId id="268" r:id="rId11"/>
    <p:sldId id="288" r:id="rId12"/>
    <p:sldId id="269" r:id="rId13"/>
    <p:sldId id="270" r:id="rId14"/>
    <p:sldId id="271" r:id="rId15"/>
    <p:sldId id="274" r:id="rId16"/>
    <p:sldId id="272" r:id="rId17"/>
    <p:sldId id="289" r:id="rId18"/>
    <p:sldId id="290" r:id="rId19"/>
    <p:sldId id="273" r:id="rId20"/>
    <p:sldId id="275" r:id="rId21"/>
    <p:sldId id="282" r:id="rId22"/>
    <p:sldId id="291" r:id="rId23"/>
    <p:sldId id="283" r:id="rId24"/>
    <p:sldId id="279" r:id="rId2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AE9A7F9-D9B4-4C94-8236-0DB1864834E0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F0C322-7B74-45F9-B31E-4976D0BF28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262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CD313-F560-4441-B88D-DD93F3FC2DE8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12AFB-AF64-4CCB-85FF-986CB96C465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42A81-8036-46DA-B6FA-A2BE0CFF5BFC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F3505-3896-49A6-BB8F-FD5ACB567D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92DC7-2F1F-4FB8-A174-C61910C7D4F5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93588-9570-4F9E-BD7A-B95295C5D8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5895D-E13C-4970-98D6-0C67E23FBE6C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65A9B-A5B3-43E3-A866-45E9C1730D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BA6CA-035E-4243-B4ED-EB38EA1CB46B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AF694-FDB0-428E-9EA5-968F0FC49F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ED8FE-0906-4E14-8DF7-7E0B5394B4A5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18758-2D12-4629-8FDA-60BBF68319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61299-4A65-4928-B7E8-D70374859061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B7CC5-8C66-416E-86E6-9823FC03FB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4912D-8D37-4247-9B57-DBFE9C5E6559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42305-3D29-4C8F-AB87-A965625914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360E0-4090-403D-B759-0E6FB52417A6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A8F83-1E68-4432-8114-C0F28D6E25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032F6-0C34-4CAD-B559-271073F065D3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AFF50-E8F1-4943-A1D0-0972E13499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D111-FF22-4170-9FA4-EBDAF94E5123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95CB2-CDDE-4019-8E6B-15A1E484388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354F85-8177-4D6E-B710-F2B6493D23C6}" type="datetimeFigureOut">
              <a:rPr lang="pt-BR"/>
              <a:pPr>
                <a:defRPr/>
              </a:pPr>
              <a:t>22/05/2020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8EB801-49D4-4FFD-B189-F78DCB8C581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 cmpd="tri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730037"/>
            <a:ext cx="3269746" cy="10569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323850" y="1268413"/>
            <a:ext cx="84963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8800" b="1">
                <a:solidFill>
                  <a:srgbClr val="FF0000"/>
                </a:solidFill>
                <a:latin typeface="Calibri" pitchFamily="34" charset="0"/>
              </a:rPr>
              <a:t>ANÁLISE COMBINATÓRIA</a:t>
            </a:r>
          </a:p>
        </p:txBody>
      </p:sp>
      <p:pic>
        <p:nvPicPr>
          <p:cNvPr id="11268" name="Picture 4" descr="http://n.i.uol.com.br/educacao/saladoprofessor/planos/di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4149725"/>
            <a:ext cx="2303462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755650" y="404813"/>
            <a:ext cx="1800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Exemplos:</a:t>
            </a: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900113" y="981075"/>
            <a:ext cx="2376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2! = 2 . 1 = 2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900113" y="1484313"/>
            <a:ext cx="25923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3! = 3 . 2 . 1 = 6</a:t>
            </a: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900113" y="2041525"/>
            <a:ext cx="309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4! = 4 . 3 . 2 . 1 = 24</a:t>
            </a: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900113" y="2617788"/>
            <a:ext cx="38877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5! = 5 . 4 . 3 . 2 . 1 = 120 </a:t>
            </a:r>
          </a:p>
        </p:txBody>
      </p:sp>
      <p:sp>
        <p:nvSpPr>
          <p:cNvPr id="16" name="CaixaDeTexto 15"/>
          <p:cNvSpPr txBox="1">
            <a:spLocks noChangeArrowheads="1"/>
          </p:cNvSpPr>
          <p:nvPr/>
        </p:nvSpPr>
        <p:spPr bwMode="auto">
          <a:xfrm>
            <a:off x="900113" y="3213100"/>
            <a:ext cx="4895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6! = 6. 5 . 4 . 3 . 2 . 1 = 720 </a:t>
            </a:r>
          </a:p>
        </p:txBody>
      </p:sp>
      <p:sp>
        <p:nvSpPr>
          <p:cNvPr id="19" name="CaixaDeTexto 18"/>
          <p:cNvSpPr txBox="1">
            <a:spLocks noChangeArrowheads="1"/>
          </p:cNvSpPr>
          <p:nvPr/>
        </p:nvSpPr>
        <p:spPr bwMode="auto">
          <a:xfrm>
            <a:off x="827088" y="3848100"/>
            <a:ext cx="8066087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u="sng">
                <a:latin typeface="Calibri" pitchFamily="34" charset="0"/>
              </a:rPr>
              <a:t>Observação</a:t>
            </a:r>
            <a:r>
              <a:rPr lang="pt-BR" sz="2800">
                <a:latin typeface="Calibri" pitchFamily="34" charset="0"/>
              </a:rPr>
              <a:t>: Ao desenvolvermos um fatorial, colocando os fatores em ordem decrescente, podemos interromper o desenvolvimento de acordo com nossa conveniência, indicando apenas o último fator com a notação de fatorial.</a:t>
            </a:r>
          </a:p>
          <a:p>
            <a:pPr algn="just"/>
            <a:endParaRPr lang="pt-BR" sz="2800">
              <a:latin typeface="Calibri" pitchFamily="34" charset="0"/>
            </a:endParaRPr>
          </a:p>
        </p:txBody>
      </p:sp>
      <p:sp>
        <p:nvSpPr>
          <p:cNvPr id="20" name="CaixaDeTexto 19"/>
          <p:cNvSpPr txBox="1">
            <a:spLocks noChangeArrowheads="1"/>
          </p:cNvSpPr>
          <p:nvPr/>
        </p:nvSpPr>
        <p:spPr bwMode="auto">
          <a:xfrm>
            <a:off x="5580063" y="1628775"/>
            <a:ext cx="2808287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b="1">
                <a:solidFill>
                  <a:srgbClr val="FF0000"/>
                </a:solidFill>
                <a:latin typeface="Calibri" pitchFamily="34" charset="0"/>
              </a:rPr>
              <a:t>*</a:t>
            </a:r>
            <a:r>
              <a:rPr lang="pt-BR" sz="3200" b="1" u="sng">
                <a:solidFill>
                  <a:srgbClr val="FF0000"/>
                </a:solidFill>
                <a:latin typeface="Calibri" pitchFamily="34" charset="0"/>
              </a:rPr>
              <a:t>OBS</a:t>
            </a:r>
            <a:r>
              <a:rPr lang="pt-BR" sz="3200" b="1">
                <a:solidFill>
                  <a:srgbClr val="FF0000"/>
                </a:solidFill>
                <a:latin typeface="Calibri" pitchFamily="34" charset="0"/>
              </a:rPr>
              <a:t>:   1! = 1</a:t>
            </a:r>
          </a:p>
          <a:p>
            <a:r>
              <a:rPr lang="pt-BR" sz="3200" b="1">
                <a:solidFill>
                  <a:srgbClr val="FF0000"/>
                </a:solidFill>
                <a:latin typeface="Calibri" pitchFamily="34" charset="0"/>
              </a:rPr>
              <a:t>              0! = 1</a:t>
            </a:r>
          </a:p>
        </p:txBody>
      </p:sp>
      <p:sp>
        <p:nvSpPr>
          <p:cNvPr id="22" name="Retângulo de cantos arredondados 21"/>
          <p:cNvSpPr/>
          <p:nvPr/>
        </p:nvSpPr>
        <p:spPr>
          <a:xfrm>
            <a:off x="5594350" y="1296988"/>
            <a:ext cx="2449513" cy="1727200"/>
          </a:xfrm>
          <a:prstGeom prst="roundRect">
            <a:avLst/>
          </a:prstGeom>
          <a:noFill/>
          <a:ln w="76200" cmpd="dbl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6" grpId="0"/>
      <p:bldP spid="19" grpId="0"/>
      <p:bldP spid="20" grpId="0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Vestibular-Uefs-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0648"/>
            <a:ext cx="4393034" cy="1140705"/>
          </a:xfrm>
          <a:prstGeom prst="rect">
            <a:avLst/>
          </a:prstGeom>
          <a:noFill/>
          <a:ln w="38100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>
            <a:spLocks noChangeArrowheads="1"/>
          </p:cNvSpPr>
          <p:nvPr/>
        </p:nvSpPr>
        <p:spPr bwMode="auto">
          <a:xfrm>
            <a:off x="395238" y="1660798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pt-BR" sz="2000" b="1" u="sng" dirty="0">
                <a:solidFill>
                  <a:srgbClr val="000000"/>
                </a:solidFill>
                <a:latin typeface="Arial" charset="0"/>
              </a:rPr>
              <a:t>QUESTÃO </a:t>
            </a:r>
            <a:r>
              <a:rPr lang="pt-BR" sz="2000" b="1" u="sng" dirty="0" smtClean="0">
                <a:solidFill>
                  <a:srgbClr val="000000"/>
                </a:solidFill>
                <a:latin typeface="Arial" charset="0"/>
              </a:rPr>
              <a:t>04</a:t>
            </a:r>
            <a:endParaRPr lang="pt-BR" sz="2000" b="1" u="sng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95536" y="2348880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A solução da equação                       pertence ao conjunto: </a:t>
            </a:r>
            <a:endParaRPr lang="pt-BR" sz="2400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945790"/>
              </p:ext>
            </p:extLst>
          </p:nvPr>
        </p:nvGraphicFramePr>
        <p:xfrm>
          <a:off x="3538893" y="2204864"/>
          <a:ext cx="1825195" cy="848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2" name="Equação" r:id="rId4" imgW="901440" imgH="419040" progId="Equation.3">
                  <p:embed/>
                </p:oleObj>
              </mc:Choice>
              <mc:Fallback>
                <p:oleObj name="Equação" r:id="rId4" imgW="90144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38893" y="2204864"/>
                        <a:ext cx="1825195" cy="848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467544" y="3290208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000" dirty="0" smtClean="0"/>
              <a:t>A) {3</a:t>
            </a:r>
            <a:r>
              <a:rPr lang="pt-BR" sz="2000" dirty="0"/>
              <a:t>, 5, 10}</a:t>
            </a:r>
          </a:p>
          <a:p>
            <a:pPr lvl="0"/>
            <a:r>
              <a:rPr lang="pt-BR" sz="2000" dirty="0" smtClean="0"/>
              <a:t>B) {–</a:t>
            </a:r>
            <a:r>
              <a:rPr lang="pt-BR" sz="2000" dirty="0"/>
              <a:t>1, 0, 6}</a:t>
            </a:r>
          </a:p>
          <a:p>
            <a:pPr lvl="0"/>
            <a:r>
              <a:rPr lang="pt-BR" sz="2000" dirty="0" smtClean="0"/>
              <a:t>C) {–</a:t>
            </a:r>
            <a:r>
              <a:rPr lang="pt-BR" sz="2000" dirty="0"/>
              <a:t>3, –2, 5}</a:t>
            </a:r>
          </a:p>
          <a:p>
            <a:pPr lvl="0"/>
            <a:r>
              <a:rPr lang="pt-BR" sz="2000" dirty="0" smtClean="0"/>
              <a:t>D) {–</a:t>
            </a:r>
            <a:r>
              <a:rPr lang="pt-BR" sz="2000" dirty="0"/>
              <a:t>4, 12, 15}</a:t>
            </a:r>
          </a:p>
          <a:p>
            <a:pPr lvl="0"/>
            <a:r>
              <a:rPr lang="pt-BR" sz="2000" dirty="0" smtClean="0"/>
              <a:t>E) {–</a:t>
            </a:r>
            <a:r>
              <a:rPr lang="pt-BR" sz="2000" dirty="0"/>
              <a:t>7, 1, 2}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1949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1547664" y="332656"/>
            <a:ext cx="6048672" cy="707886"/>
          </a:xfrm>
          <a:prstGeom prst="rect">
            <a:avLst/>
          </a:prstGeom>
          <a:solidFill>
            <a:srgbClr val="FF0000"/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chilly" dir="t"/>
          </a:scene3d>
          <a:sp3d contourW="88900" prstMaterial="dkEdge">
            <a:bevelT w="152400" h="50800" prst="softRound"/>
            <a:bevelB w="152400" h="50800" prst="softRound"/>
            <a:contourClr>
              <a:schemeClr val="bg1"/>
            </a:contourClr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ARRANJOS SIMPLES (</a:t>
            </a:r>
            <a:r>
              <a:rPr lang="pt-BR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</a:t>
            </a:r>
            <a:r>
              <a:rPr lang="pt-BR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</a:t>
            </a:r>
            <a:r>
              <a:rPr lang="pt-B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,p</a:t>
            </a: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</a:t>
            </a: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827088" y="1268413"/>
            <a:ext cx="77057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dirty="0">
                <a:latin typeface="Calibri" pitchFamily="34" charset="0"/>
              </a:rPr>
              <a:t>          São agrupamentos </a:t>
            </a:r>
            <a:r>
              <a:rPr lang="pt-BR" sz="2800" dirty="0" smtClean="0">
                <a:latin typeface="Calibri" pitchFamily="34" charset="0"/>
              </a:rPr>
              <a:t>diferentes uns </a:t>
            </a:r>
            <a:r>
              <a:rPr lang="pt-BR" sz="2800" dirty="0">
                <a:latin typeface="Calibri" pitchFamily="34" charset="0"/>
              </a:rPr>
              <a:t>dos outros </a:t>
            </a:r>
            <a:r>
              <a:rPr lang="pt-BR" sz="2800" dirty="0" smtClean="0">
                <a:latin typeface="Calibri" pitchFamily="34" charset="0"/>
              </a:rPr>
              <a:t>pela troca da </a:t>
            </a:r>
            <a:r>
              <a:rPr lang="pt-BR" sz="2800" b="1" u="sng" dirty="0">
                <a:latin typeface="Calibri" pitchFamily="34" charset="0"/>
              </a:rPr>
              <a:t>NATUREZA</a:t>
            </a:r>
            <a:r>
              <a:rPr lang="pt-BR" sz="2800" dirty="0">
                <a:latin typeface="Calibri" pitchFamily="34" charset="0"/>
              </a:rPr>
              <a:t> ou </a:t>
            </a:r>
            <a:r>
              <a:rPr lang="pt-BR" sz="2800" dirty="0" smtClean="0">
                <a:latin typeface="Calibri" pitchFamily="34" charset="0"/>
              </a:rPr>
              <a:t>pela troca da </a:t>
            </a:r>
            <a:r>
              <a:rPr lang="pt-BR" sz="2800" b="1" u="sng" dirty="0">
                <a:latin typeface="Calibri" pitchFamily="34" charset="0"/>
              </a:rPr>
              <a:t>ORDEM</a:t>
            </a:r>
            <a:r>
              <a:rPr lang="pt-BR" sz="2800" dirty="0">
                <a:latin typeface="Calibri" pitchFamily="34" charset="0"/>
              </a:rPr>
              <a:t> dos elementos que os compõem. 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971550" y="2767013"/>
            <a:ext cx="705643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u="sng" dirty="0">
                <a:latin typeface="Calibri" pitchFamily="34" charset="0"/>
              </a:rPr>
              <a:t>Exemplo</a:t>
            </a:r>
            <a:r>
              <a:rPr lang="pt-BR" sz="2800" dirty="0">
                <a:latin typeface="Calibri" pitchFamily="34" charset="0"/>
              </a:rPr>
              <a:t>: Os números formados por dois algarismos distintos escolhidos entre 1, 2 e 3 são:</a:t>
            </a: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2700338" y="3770313"/>
            <a:ext cx="3600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b="1">
                <a:solidFill>
                  <a:srgbClr val="FF0000"/>
                </a:solidFill>
                <a:latin typeface="Calibri" pitchFamily="34" charset="0"/>
              </a:rPr>
              <a:t>12, 13, 21, 23, 31 e 32.</a:t>
            </a: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900113" y="4349750"/>
            <a:ext cx="77041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dirty="0">
                <a:latin typeface="Calibri" pitchFamily="34" charset="0"/>
              </a:rPr>
              <a:t>         Os seis resultados possíveis são diferentes por usarem algarismos </a:t>
            </a:r>
            <a:r>
              <a:rPr lang="pt-BR" sz="2800" dirty="0" smtClean="0">
                <a:latin typeface="Calibri" pitchFamily="34" charset="0"/>
              </a:rPr>
              <a:t>diferentes(troca da natureza</a:t>
            </a:r>
            <a:r>
              <a:rPr lang="pt-BR" sz="2800" dirty="0">
                <a:latin typeface="Calibri" pitchFamily="34" charset="0"/>
              </a:rPr>
              <a:t>) ou por usarem os mesmos algarismos em outra </a:t>
            </a:r>
            <a:r>
              <a:rPr lang="pt-BR" sz="2800" dirty="0" smtClean="0">
                <a:latin typeface="Calibri" pitchFamily="34" charset="0"/>
              </a:rPr>
              <a:t>posição(troca da ordem</a:t>
            </a:r>
            <a:r>
              <a:rPr lang="pt-BR" sz="2800" dirty="0">
                <a:latin typeface="Calibri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827088" y="531813"/>
            <a:ext cx="7705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          Seja A</a:t>
            </a:r>
            <a:r>
              <a:rPr lang="pt-BR">
                <a:latin typeface="Calibri" pitchFamily="34" charset="0"/>
              </a:rPr>
              <a:t>n,p</a:t>
            </a:r>
            <a:r>
              <a:rPr lang="pt-BR" sz="2800">
                <a:latin typeface="Calibri" pitchFamily="34" charset="0"/>
              </a:rPr>
              <a:t> o número de arranjos que podem ser feitos com </a:t>
            </a:r>
            <a:r>
              <a:rPr lang="pt-BR" sz="2800" u="sng">
                <a:latin typeface="Calibri" pitchFamily="34" charset="0"/>
              </a:rPr>
              <a:t>n</a:t>
            </a:r>
            <a:r>
              <a:rPr lang="pt-BR" sz="2800">
                <a:latin typeface="Calibri" pitchFamily="34" charset="0"/>
              </a:rPr>
              <a:t> elementos, agrupando-os </a:t>
            </a:r>
            <a:r>
              <a:rPr lang="pt-BR" sz="2800" u="sng">
                <a:latin typeface="Calibri" pitchFamily="34" charset="0"/>
              </a:rPr>
              <a:t>p</a:t>
            </a:r>
            <a:r>
              <a:rPr lang="pt-BR" sz="2800">
                <a:latin typeface="Calibri" pitchFamily="34" charset="0"/>
              </a:rPr>
              <a:t> a </a:t>
            </a:r>
            <a:r>
              <a:rPr lang="pt-BR" sz="2800" u="sng">
                <a:latin typeface="Calibri" pitchFamily="34" charset="0"/>
              </a:rPr>
              <a:t>p</a:t>
            </a:r>
            <a:r>
              <a:rPr lang="pt-BR" sz="2800">
                <a:latin typeface="Calibri" pitchFamily="34" charset="0"/>
              </a:rPr>
              <a:t>. </a:t>
            </a: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827088" y="1538288"/>
            <a:ext cx="7705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          A fórmula para o cálculo do número desses arranjos é dada por: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2686050" y="3009900"/>
            <a:ext cx="15128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5400">
                <a:latin typeface="Calibri" pitchFamily="34" charset="0"/>
              </a:rPr>
              <a:t>A</a:t>
            </a:r>
            <a:r>
              <a:rPr lang="pt-BR" sz="2400">
                <a:latin typeface="Calibri" pitchFamily="34" charset="0"/>
              </a:rPr>
              <a:t>n,p</a:t>
            </a:r>
            <a:r>
              <a:rPr lang="pt-BR" sz="3600">
                <a:latin typeface="Calibri" pitchFamily="34" charset="0"/>
              </a:rPr>
              <a:t> = </a:t>
            </a: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4703763" y="2708275"/>
            <a:ext cx="1511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5400">
                <a:latin typeface="Calibri" pitchFamily="34" charset="0"/>
              </a:rPr>
              <a:t>n!</a:t>
            </a:r>
            <a:endParaRPr lang="pt-BR" sz="3600">
              <a:latin typeface="Calibri" pitchFamily="34" charset="0"/>
            </a:endParaRP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4125913" y="3541713"/>
            <a:ext cx="23749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5400">
                <a:latin typeface="Calibri" pitchFamily="34" charset="0"/>
              </a:rPr>
              <a:t>(n - p)!</a:t>
            </a:r>
            <a:endParaRPr lang="pt-BR" sz="3600">
              <a:latin typeface="Calibri" pitchFamily="34" charset="0"/>
            </a:endParaRPr>
          </a:p>
        </p:txBody>
      </p:sp>
      <p:cxnSp>
        <p:nvCxnSpPr>
          <p:cNvPr id="12" name="Conector reto 11"/>
          <p:cNvCxnSpPr>
            <a:cxnSpLocks noChangeShapeType="1"/>
          </p:cNvCxnSpPr>
          <p:nvPr/>
        </p:nvCxnSpPr>
        <p:spPr bwMode="auto">
          <a:xfrm>
            <a:off x="4184650" y="3573463"/>
            <a:ext cx="1871663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Retângulo de cantos arredondados 12"/>
          <p:cNvSpPr/>
          <p:nvPr/>
        </p:nvSpPr>
        <p:spPr>
          <a:xfrm>
            <a:off x="2195513" y="2765425"/>
            <a:ext cx="4679950" cy="1728788"/>
          </a:xfrm>
          <a:prstGeom prst="roundRect">
            <a:avLst/>
          </a:prstGeom>
          <a:noFill/>
          <a:ln w="76200" cmpd="dbl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2382838" y="4738688"/>
            <a:ext cx="4752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com 0 &lt; p &lt; n, sendo n,p    N.</a:t>
            </a:r>
          </a:p>
        </p:txBody>
      </p:sp>
      <p:cxnSp>
        <p:nvCxnSpPr>
          <p:cNvPr id="19" name="Conector reto 18"/>
          <p:cNvCxnSpPr>
            <a:cxnSpLocks noChangeShapeType="1"/>
          </p:cNvCxnSpPr>
          <p:nvPr/>
        </p:nvCxnSpPr>
        <p:spPr bwMode="auto">
          <a:xfrm>
            <a:off x="3432175" y="5087938"/>
            <a:ext cx="144463" cy="7143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" name="Conector reto 23"/>
          <p:cNvCxnSpPr>
            <a:cxnSpLocks noChangeShapeType="1"/>
          </p:cNvCxnSpPr>
          <p:nvPr/>
        </p:nvCxnSpPr>
        <p:spPr bwMode="auto">
          <a:xfrm>
            <a:off x="3995738" y="5084763"/>
            <a:ext cx="130175" cy="61912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graphicFrame>
        <p:nvGraphicFramePr>
          <p:cNvPr id="29709" name="Object 14"/>
          <p:cNvGraphicFramePr>
            <a:graphicFrameLocks noChangeAspect="1"/>
          </p:cNvGraphicFramePr>
          <p:nvPr/>
        </p:nvGraphicFramePr>
        <p:xfrm>
          <a:off x="5983288" y="4854575"/>
          <a:ext cx="36036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8" name="Equation" r:id="rId3" imgW="126725" imgH="126725" progId="Equation.3">
                  <p:embed/>
                </p:oleObj>
              </mc:Choice>
              <mc:Fallback>
                <p:oleObj name="Equation" r:id="rId3" imgW="126725" imgH="126725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3288" y="4854575"/>
                        <a:ext cx="360362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1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3" grpId="1" animBg="1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1230136" y="332656"/>
            <a:ext cx="6696744" cy="707886"/>
          </a:xfrm>
          <a:prstGeom prst="rect">
            <a:avLst/>
          </a:prstGeom>
          <a:solidFill>
            <a:srgbClr val="FF0000"/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chilly" dir="t"/>
          </a:scene3d>
          <a:sp3d contourW="88900" prstMaterial="dkEdge">
            <a:bevelT w="152400" h="50800" prst="softRound"/>
            <a:bevelB w="152400" h="50800" prst="softRound"/>
            <a:contourClr>
              <a:schemeClr val="bg1"/>
            </a:contourClr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COMBINAÇÕES SIMPLES (</a:t>
            </a:r>
            <a:r>
              <a:rPr lang="pt-BR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</a:t>
            </a:r>
            <a:r>
              <a:rPr lang="pt-BR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</a:t>
            </a:r>
            <a:r>
              <a:rPr lang="pt-B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,p</a:t>
            </a: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</a:t>
            </a: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827088" y="1268413"/>
            <a:ext cx="77057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dirty="0">
                <a:latin typeface="Calibri" pitchFamily="34" charset="0"/>
              </a:rPr>
              <a:t>          São agrupamentos </a:t>
            </a:r>
            <a:r>
              <a:rPr lang="pt-BR" sz="2800" dirty="0" smtClean="0">
                <a:latin typeface="Calibri" pitchFamily="34" charset="0"/>
              </a:rPr>
              <a:t>diferentes </a:t>
            </a:r>
            <a:r>
              <a:rPr lang="pt-BR" sz="2800" dirty="0">
                <a:latin typeface="Calibri" pitchFamily="34" charset="0"/>
              </a:rPr>
              <a:t>uns dos outros apenas </a:t>
            </a:r>
            <a:r>
              <a:rPr lang="pt-BR" sz="2800" dirty="0" smtClean="0">
                <a:latin typeface="Calibri" pitchFamily="34" charset="0"/>
              </a:rPr>
              <a:t>pela troca da </a:t>
            </a:r>
            <a:r>
              <a:rPr lang="pt-BR" sz="2800" b="1" u="sng" dirty="0" smtClean="0">
                <a:latin typeface="Calibri" pitchFamily="34" charset="0"/>
              </a:rPr>
              <a:t>NATUREZA</a:t>
            </a:r>
            <a:r>
              <a:rPr lang="pt-BR" sz="2800" dirty="0" smtClean="0">
                <a:latin typeface="Calibri" pitchFamily="34" charset="0"/>
              </a:rPr>
              <a:t> </a:t>
            </a:r>
            <a:r>
              <a:rPr lang="pt-BR" sz="2800" dirty="0">
                <a:latin typeface="Calibri" pitchFamily="34" charset="0"/>
              </a:rPr>
              <a:t>dos elementos que os compõem.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971550" y="2690813"/>
            <a:ext cx="70564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Exemplo: Os subconjuntos com dois elementos escolhidos  do conjunto {1 , 2 , 3} são:</a:t>
            </a: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2627313" y="3697288"/>
            <a:ext cx="3600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b="1">
                <a:solidFill>
                  <a:srgbClr val="FF0000"/>
                </a:solidFill>
                <a:latin typeface="Calibri" pitchFamily="34" charset="0"/>
              </a:rPr>
              <a:t>{1 , 2}, {1 , 3} e {2 , 3}.</a:t>
            </a: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900113" y="4419600"/>
            <a:ext cx="770413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dirty="0">
                <a:latin typeface="Calibri" pitchFamily="34" charset="0"/>
              </a:rPr>
              <a:t>         Os três resultados possíveis são diferentes apenas </a:t>
            </a:r>
            <a:r>
              <a:rPr lang="pt-BR" sz="2800" dirty="0" smtClean="0">
                <a:latin typeface="Calibri" pitchFamily="34" charset="0"/>
              </a:rPr>
              <a:t>por usarem elementos diferentes (troca da natureza).</a:t>
            </a:r>
            <a:endParaRPr lang="pt-BR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827088" y="531813"/>
            <a:ext cx="77057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          Seja C</a:t>
            </a:r>
            <a:r>
              <a:rPr lang="pt-BR">
                <a:latin typeface="Calibri" pitchFamily="34" charset="0"/>
              </a:rPr>
              <a:t>n,p</a:t>
            </a:r>
            <a:r>
              <a:rPr lang="pt-BR" sz="2800">
                <a:latin typeface="Calibri" pitchFamily="34" charset="0"/>
              </a:rPr>
              <a:t> o número de combinações que podem ser feitas com </a:t>
            </a:r>
            <a:r>
              <a:rPr lang="pt-BR" sz="2800" u="sng">
                <a:latin typeface="Calibri" pitchFamily="34" charset="0"/>
              </a:rPr>
              <a:t>n</a:t>
            </a:r>
            <a:r>
              <a:rPr lang="pt-BR" sz="2800">
                <a:latin typeface="Calibri" pitchFamily="34" charset="0"/>
              </a:rPr>
              <a:t> elementos, agrupando-os </a:t>
            </a:r>
            <a:r>
              <a:rPr lang="pt-BR" sz="2800" u="sng">
                <a:latin typeface="Calibri" pitchFamily="34" charset="0"/>
              </a:rPr>
              <a:t>p</a:t>
            </a:r>
            <a:r>
              <a:rPr lang="pt-BR" sz="2800">
                <a:latin typeface="Calibri" pitchFamily="34" charset="0"/>
              </a:rPr>
              <a:t> a </a:t>
            </a:r>
            <a:r>
              <a:rPr lang="pt-BR" sz="2800" u="sng">
                <a:latin typeface="Calibri" pitchFamily="34" charset="0"/>
              </a:rPr>
              <a:t>p</a:t>
            </a:r>
            <a:r>
              <a:rPr lang="pt-BR" sz="2800">
                <a:latin typeface="Calibri" pitchFamily="34" charset="0"/>
              </a:rPr>
              <a:t>. </a:t>
            </a: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827088" y="1879600"/>
            <a:ext cx="7705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          A fórmula para o cálculo do número dessas combinações é dada por:</a:t>
            </a:r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2339975" y="3351213"/>
            <a:ext cx="1511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5400">
                <a:latin typeface="Calibri" pitchFamily="34" charset="0"/>
              </a:rPr>
              <a:t>C</a:t>
            </a:r>
            <a:r>
              <a:rPr lang="pt-BR" sz="2400">
                <a:latin typeface="Calibri" pitchFamily="34" charset="0"/>
              </a:rPr>
              <a:t>n,p</a:t>
            </a:r>
            <a:r>
              <a:rPr lang="pt-BR" sz="3600">
                <a:latin typeface="Calibri" pitchFamily="34" charset="0"/>
              </a:rPr>
              <a:t> = </a:t>
            </a:r>
          </a:p>
        </p:txBody>
      </p: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4356100" y="3049588"/>
            <a:ext cx="1511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5400">
                <a:latin typeface="Calibri" pitchFamily="34" charset="0"/>
              </a:rPr>
              <a:t>    n!</a:t>
            </a:r>
            <a:endParaRPr lang="pt-BR" sz="3600">
              <a:latin typeface="Calibri" pitchFamily="34" charset="0"/>
            </a:endParaRPr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3778250" y="3883025"/>
            <a:ext cx="3327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5400">
                <a:latin typeface="Calibri" pitchFamily="34" charset="0"/>
              </a:rPr>
              <a:t> (n - p)!.p!</a:t>
            </a:r>
            <a:endParaRPr lang="pt-BR" sz="3600">
              <a:latin typeface="Calibri" pitchFamily="34" charset="0"/>
            </a:endParaRPr>
          </a:p>
        </p:txBody>
      </p:sp>
      <p:cxnSp>
        <p:nvCxnSpPr>
          <p:cNvPr id="14" name="Conector reto 13"/>
          <p:cNvCxnSpPr>
            <a:cxnSpLocks noChangeShapeType="1"/>
          </p:cNvCxnSpPr>
          <p:nvPr/>
        </p:nvCxnSpPr>
        <p:spPr bwMode="auto">
          <a:xfrm>
            <a:off x="3836988" y="3913188"/>
            <a:ext cx="2908300" cy="2063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" name="Retângulo de cantos arredondados 14"/>
          <p:cNvSpPr/>
          <p:nvPr/>
        </p:nvSpPr>
        <p:spPr>
          <a:xfrm>
            <a:off x="1908175" y="3106738"/>
            <a:ext cx="5327650" cy="1728787"/>
          </a:xfrm>
          <a:prstGeom prst="roundRect">
            <a:avLst/>
          </a:prstGeom>
          <a:noFill/>
          <a:ln w="76200" cmpd="dbl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6" name="CaixaDeTexto 15"/>
          <p:cNvSpPr txBox="1">
            <a:spLocks noChangeArrowheads="1"/>
          </p:cNvSpPr>
          <p:nvPr/>
        </p:nvSpPr>
        <p:spPr bwMode="auto">
          <a:xfrm>
            <a:off x="2411413" y="5065713"/>
            <a:ext cx="4752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com 0 &lt; p &lt; n, sendo n,p   N.</a:t>
            </a:r>
          </a:p>
        </p:txBody>
      </p:sp>
      <p:cxnSp>
        <p:nvCxnSpPr>
          <p:cNvPr id="17" name="Conector reto 16"/>
          <p:cNvCxnSpPr>
            <a:cxnSpLocks noChangeShapeType="1"/>
          </p:cNvCxnSpPr>
          <p:nvPr/>
        </p:nvCxnSpPr>
        <p:spPr bwMode="auto">
          <a:xfrm>
            <a:off x="3432175" y="5429250"/>
            <a:ext cx="144463" cy="7143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" name="Conector reto 17"/>
          <p:cNvCxnSpPr>
            <a:cxnSpLocks noChangeShapeType="1"/>
          </p:cNvCxnSpPr>
          <p:nvPr/>
        </p:nvCxnSpPr>
        <p:spPr bwMode="auto">
          <a:xfrm>
            <a:off x="3981450" y="5414963"/>
            <a:ext cx="144463" cy="7302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graphicFrame>
        <p:nvGraphicFramePr>
          <p:cNvPr id="31757" name="Object 14"/>
          <p:cNvGraphicFramePr>
            <a:graphicFrameLocks noChangeAspect="1"/>
          </p:cNvGraphicFramePr>
          <p:nvPr/>
        </p:nvGraphicFramePr>
        <p:xfrm>
          <a:off x="5983288" y="5170488"/>
          <a:ext cx="360362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6" name="Equation" r:id="rId3" imgW="126725" imgH="126725" progId="Equation.3">
                  <p:embed/>
                </p:oleObj>
              </mc:Choice>
              <mc:Fallback>
                <p:oleObj name="Equation" r:id="rId3" imgW="126725" imgH="126725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3288" y="5170488"/>
                        <a:ext cx="360362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5" grpId="0" animBg="1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755649" y="262389"/>
            <a:ext cx="34202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3600" b="1" dirty="0" smtClean="0">
                <a:latin typeface="Calibri" pitchFamily="34" charset="0"/>
              </a:rPr>
              <a:t>*</a:t>
            </a:r>
            <a:r>
              <a:rPr lang="pt-BR" sz="3600" b="1" u="sng" dirty="0" smtClean="0">
                <a:latin typeface="Calibri" pitchFamily="34" charset="0"/>
              </a:rPr>
              <a:t>PROPRIEDADES</a:t>
            </a:r>
            <a:endParaRPr lang="pt-BR" sz="3600" b="1" u="sng" dirty="0">
              <a:latin typeface="Calibri" pitchFamily="34" charset="0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754881" y="1150793"/>
            <a:ext cx="5762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4000" b="1" dirty="0">
                <a:latin typeface="Calibri" pitchFamily="34" charset="0"/>
              </a:rPr>
              <a:t>I. </a:t>
            </a: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2483371" y="850567"/>
            <a:ext cx="1512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4800" dirty="0">
                <a:latin typeface="Calibri" pitchFamily="34" charset="0"/>
              </a:rPr>
              <a:t> </a:t>
            </a:r>
            <a:r>
              <a:rPr lang="pt-BR" sz="4800" dirty="0" err="1">
                <a:latin typeface="Calibri" pitchFamily="34" charset="0"/>
              </a:rPr>
              <a:t>A</a:t>
            </a:r>
            <a:r>
              <a:rPr lang="pt-BR" sz="2000" dirty="0" err="1">
                <a:latin typeface="Calibri" pitchFamily="34" charset="0"/>
              </a:rPr>
              <a:t>n,p</a:t>
            </a:r>
            <a:r>
              <a:rPr lang="pt-BR" sz="3200" dirty="0">
                <a:latin typeface="Calibri" pitchFamily="34" charset="0"/>
              </a:rPr>
              <a:t>  </a:t>
            </a: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1229544" y="1053767"/>
            <a:ext cx="1512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4800" dirty="0" err="1">
                <a:latin typeface="Calibri" pitchFamily="34" charset="0"/>
              </a:rPr>
              <a:t>C</a:t>
            </a:r>
            <a:r>
              <a:rPr lang="pt-BR" sz="2000" dirty="0" err="1">
                <a:latin typeface="Calibri" pitchFamily="34" charset="0"/>
              </a:rPr>
              <a:t>n,p</a:t>
            </a:r>
            <a:r>
              <a:rPr lang="pt-BR" sz="3200" dirty="0">
                <a:latin typeface="Calibri" pitchFamily="34" charset="0"/>
              </a:rPr>
              <a:t> = </a:t>
            </a:r>
          </a:p>
        </p:txBody>
      </p:sp>
      <p:cxnSp>
        <p:nvCxnSpPr>
          <p:cNvPr id="11" name="Conector reto 10"/>
          <p:cNvCxnSpPr>
            <a:cxnSpLocks noChangeShapeType="1"/>
          </p:cNvCxnSpPr>
          <p:nvPr/>
        </p:nvCxnSpPr>
        <p:spPr bwMode="auto">
          <a:xfrm>
            <a:off x="2411239" y="1681564"/>
            <a:ext cx="1254125" cy="19903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2698750" y="1557004"/>
            <a:ext cx="1512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4800">
                <a:latin typeface="Calibri" pitchFamily="34" charset="0"/>
              </a:rPr>
              <a:t>p!</a:t>
            </a:r>
            <a:r>
              <a:rPr lang="pt-BR" sz="3200">
                <a:latin typeface="Calibri" pitchFamily="34" charset="0"/>
              </a:rPr>
              <a:t> </a:t>
            </a:r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0419" y="2192004"/>
            <a:ext cx="8651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4000" b="1" dirty="0">
                <a:latin typeface="Calibri" pitchFamily="34" charset="0"/>
              </a:rPr>
              <a:t>II. </a:t>
            </a:r>
          </a:p>
        </p:txBody>
      </p:sp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467544" y="3156013"/>
            <a:ext cx="11509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4000" b="1" dirty="0">
                <a:latin typeface="Calibri" pitchFamily="34" charset="0"/>
              </a:rPr>
              <a:t>III. </a:t>
            </a:r>
          </a:p>
        </p:txBody>
      </p: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1215256" y="2107802"/>
            <a:ext cx="21605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4800">
                <a:latin typeface="Calibri" pitchFamily="34" charset="0"/>
              </a:rPr>
              <a:t>C</a:t>
            </a:r>
            <a:r>
              <a:rPr lang="pt-BR" sz="2000">
                <a:latin typeface="Calibri" pitchFamily="34" charset="0"/>
              </a:rPr>
              <a:t>n,n</a:t>
            </a:r>
            <a:r>
              <a:rPr lang="pt-BR" sz="3200">
                <a:latin typeface="Calibri" pitchFamily="34" charset="0"/>
              </a:rPr>
              <a:t> = 1 </a:t>
            </a:r>
          </a:p>
        </p:txBody>
      </p:sp>
      <p:sp>
        <p:nvSpPr>
          <p:cNvPr id="16" name="CaixaDeTexto 15"/>
          <p:cNvSpPr txBox="1">
            <a:spLocks noChangeArrowheads="1"/>
          </p:cNvSpPr>
          <p:nvPr/>
        </p:nvSpPr>
        <p:spPr bwMode="auto">
          <a:xfrm>
            <a:off x="1186681" y="3082815"/>
            <a:ext cx="21605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4800" dirty="0">
                <a:latin typeface="Calibri" pitchFamily="34" charset="0"/>
              </a:rPr>
              <a:t>C</a:t>
            </a:r>
            <a:r>
              <a:rPr lang="pt-BR" sz="2000" dirty="0">
                <a:latin typeface="Calibri" pitchFamily="34" charset="0"/>
              </a:rPr>
              <a:t>n,0</a:t>
            </a:r>
            <a:r>
              <a:rPr lang="pt-BR" sz="3200" dirty="0">
                <a:latin typeface="Calibri" pitchFamily="34" charset="0"/>
              </a:rPr>
              <a:t> = 1 </a:t>
            </a:r>
          </a:p>
        </p:txBody>
      </p:sp>
      <p:sp>
        <p:nvSpPr>
          <p:cNvPr id="2" name="CaixaDeTexto 13"/>
          <p:cNvSpPr txBox="1">
            <a:spLocks noChangeArrowheads="1"/>
          </p:cNvSpPr>
          <p:nvPr/>
        </p:nvSpPr>
        <p:spPr bwMode="auto">
          <a:xfrm>
            <a:off x="538981" y="4076848"/>
            <a:ext cx="11509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4000" b="1" dirty="0">
                <a:latin typeface="Calibri" pitchFamily="34" charset="0"/>
              </a:rPr>
              <a:t>IV. </a:t>
            </a:r>
          </a:p>
        </p:txBody>
      </p:sp>
      <p:sp>
        <p:nvSpPr>
          <p:cNvPr id="3" name="CaixaDeTexto 15"/>
          <p:cNvSpPr txBox="1">
            <a:spLocks noChangeArrowheads="1"/>
          </p:cNvSpPr>
          <p:nvPr/>
        </p:nvSpPr>
        <p:spPr bwMode="auto">
          <a:xfrm>
            <a:off x="1288281" y="4005064"/>
            <a:ext cx="21605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4800" dirty="0">
                <a:latin typeface="Calibri" pitchFamily="34" charset="0"/>
              </a:rPr>
              <a:t>C</a:t>
            </a:r>
            <a:r>
              <a:rPr lang="pt-BR" sz="2000" dirty="0">
                <a:latin typeface="Calibri" pitchFamily="34" charset="0"/>
              </a:rPr>
              <a:t>n,1</a:t>
            </a:r>
            <a:r>
              <a:rPr lang="pt-BR" sz="3200" dirty="0">
                <a:latin typeface="Calibri" pitchFamily="34" charset="0"/>
              </a:rPr>
              <a:t> = n </a:t>
            </a:r>
          </a:p>
        </p:txBody>
      </p:sp>
      <p:sp>
        <p:nvSpPr>
          <p:cNvPr id="17" name="CaixaDeTexto 13"/>
          <p:cNvSpPr txBox="1">
            <a:spLocks noChangeArrowheads="1"/>
          </p:cNvSpPr>
          <p:nvPr/>
        </p:nvSpPr>
        <p:spPr bwMode="auto">
          <a:xfrm>
            <a:off x="539031" y="5004486"/>
            <a:ext cx="11509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4000" b="1" dirty="0" smtClean="0">
                <a:latin typeface="Calibri" pitchFamily="34" charset="0"/>
              </a:rPr>
              <a:t>V</a:t>
            </a:r>
            <a:r>
              <a:rPr lang="pt-BR" sz="4000" b="1" dirty="0">
                <a:latin typeface="Calibri" pitchFamily="34" charset="0"/>
              </a:rPr>
              <a:t>. </a:t>
            </a:r>
          </a:p>
        </p:txBody>
      </p:sp>
      <p:sp>
        <p:nvSpPr>
          <p:cNvPr id="18" name="CaixaDeTexto 15"/>
          <p:cNvSpPr txBox="1">
            <a:spLocks noChangeArrowheads="1"/>
          </p:cNvSpPr>
          <p:nvPr/>
        </p:nvSpPr>
        <p:spPr bwMode="auto">
          <a:xfrm>
            <a:off x="1187103" y="4932702"/>
            <a:ext cx="21605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4800" dirty="0" err="1" smtClean="0">
                <a:latin typeface="Calibri" pitchFamily="34" charset="0"/>
              </a:rPr>
              <a:t>C</a:t>
            </a:r>
            <a:r>
              <a:rPr lang="pt-BR" sz="2000" dirty="0" err="1" smtClean="0">
                <a:latin typeface="Calibri" pitchFamily="34" charset="0"/>
              </a:rPr>
              <a:t>n,p</a:t>
            </a:r>
            <a:r>
              <a:rPr lang="pt-BR" sz="3200" dirty="0" smtClean="0">
                <a:latin typeface="Calibri" pitchFamily="34" charset="0"/>
              </a:rPr>
              <a:t> </a:t>
            </a:r>
            <a:r>
              <a:rPr lang="pt-BR" sz="3200" dirty="0">
                <a:latin typeface="Calibri" pitchFamily="34" charset="0"/>
              </a:rPr>
              <a:t>= </a:t>
            </a:r>
            <a:r>
              <a:rPr lang="pt-BR" sz="4800" dirty="0" err="1" smtClean="0">
                <a:latin typeface="Calibri" pitchFamily="34" charset="0"/>
              </a:rPr>
              <a:t>C</a:t>
            </a:r>
            <a:r>
              <a:rPr lang="pt-BR" sz="2000" dirty="0" err="1" smtClean="0">
                <a:latin typeface="Calibri" pitchFamily="34" charset="0"/>
              </a:rPr>
              <a:t>n,k</a:t>
            </a:r>
            <a:r>
              <a:rPr lang="pt-BR" sz="3200" dirty="0" smtClean="0">
                <a:latin typeface="Calibri" pitchFamily="34" charset="0"/>
              </a:rPr>
              <a:t> </a:t>
            </a:r>
            <a:endParaRPr lang="pt-BR" sz="3200" dirty="0">
              <a:latin typeface="Calibri" pitchFamily="34" charset="0"/>
            </a:endParaRPr>
          </a:p>
        </p:txBody>
      </p:sp>
      <p:sp>
        <p:nvSpPr>
          <p:cNvPr id="8" name="Seta para a esquerda e para a direita 7"/>
          <p:cNvSpPr/>
          <p:nvPr/>
        </p:nvSpPr>
        <p:spPr>
          <a:xfrm>
            <a:off x="3200594" y="5273498"/>
            <a:ext cx="828253" cy="180020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4355454" y="4707386"/>
            <a:ext cx="56171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p = k (combinações iguais)</a:t>
            </a:r>
          </a:p>
          <a:p>
            <a:r>
              <a:rPr lang="pt-BR" sz="2400" dirty="0" smtClean="0"/>
              <a:t>  ou</a:t>
            </a:r>
          </a:p>
          <a:p>
            <a:r>
              <a:rPr lang="pt-BR" sz="2400" dirty="0" smtClean="0"/>
              <a:t>p + k = n (combinações complementares)</a:t>
            </a:r>
            <a:endParaRPr lang="pt-BR" sz="2400" dirty="0"/>
          </a:p>
        </p:txBody>
      </p:sp>
      <p:sp>
        <p:nvSpPr>
          <p:cNvPr id="20" name="Chave esquerda 19"/>
          <p:cNvSpPr/>
          <p:nvPr/>
        </p:nvSpPr>
        <p:spPr>
          <a:xfrm>
            <a:off x="4211439" y="4660433"/>
            <a:ext cx="216024" cy="1665475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2" grpId="0"/>
      <p:bldP spid="3" grpId="0"/>
      <p:bldP spid="17" grpId="0"/>
      <p:bldP spid="18" grpId="0"/>
      <p:bldP spid="8" grpId="0" animBg="1"/>
      <p:bldP spid="19" grpId="0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95536" y="1988840"/>
            <a:ext cx="83529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Com 8 flores distintas, sendo 3 alvas e 5 rubras, um artesão vai arrumar um ramalhete contendo 6 dessas flores, em que, pelo menos, uma seja alva.</a:t>
            </a:r>
            <a:endParaRPr lang="pt-BR" sz="2000" dirty="0"/>
          </a:p>
          <a:p>
            <a:pPr algn="just"/>
            <a:r>
              <a:rPr lang="pt-PT" sz="2000" dirty="0"/>
              <a:t>Com base nessas informações, pode-se afirmar que o número máximo de ramalhetes distintos que ele pode confeccionar é igual a:</a:t>
            </a:r>
            <a:endParaRPr lang="pt-BR" sz="2000" dirty="0"/>
          </a:p>
          <a:p>
            <a:pPr algn="just"/>
            <a:r>
              <a:rPr lang="pt-PT" sz="2000" dirty="0"/>
              <a:t> </a:t>
            </a:r>
            <a:endParaRPr lang="pt-BR" sz="2000" dirty="0"/>
          </a:p>
          <a:p>
            <a:pPr algn="just"/>
            <a:endParaRPr lang="pt-BR" sz="2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95536" y="4019585"/>
            <a:ext cx="1584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000" dirty="0" smtClean="0"/>
              <a:t>A) </a:t>
            </a:r>
            <a:r>
              <a:rPr lang="x-none" sz="2000" smtClean="0"/>
              <a:t>28</a:t>
            </a:r>
            <a:endParaRPr lang="pt-BR" sz="2000" dirty="0"/>
          </a:p>
          <a:p>
            <a:pPr lvl="0"/>
            <a:r>
              <a:rPr lang="pt-BR" sz="2000" dirty="0" smtClean="0"/>
              <a:t>B) </a:t>
            </a:r>
            <a:r>
              <a:rPr lang="x-none" sz="2000" smtClean="0"/>
              <a:t>18</a:t>
            </a:r>
            <a:endParaRPr lang="pt-BR" sz="2000" dirty="0"/>
          </a:p>
          <a:p>
            <a:pPr lvl="0"/>
            <a:r>
              <a:rPr lang="pt-BR" sz="2000" dirty="0" smtClean="0"/>
              <a:t>C) </a:t>
            </a:r>
            <a:r>
              <a:rPr lang="x-none" sz="2000" smtClean="0"/>
              <a:t>15</a:t>
            </a:r>
            <a:endParaRPr lang="pt-BR" sz="2000" dirty="0"/>
          </a:p>
          <a:p>
            <a:pPr lvl="0"/>
            <a:r>
              <a:rPr lang="pt-BR" sz="2000" dirty="0" smtClean="0"/>
              <a:t>D) </a:t>
            </a:r>
            <a:r>
              <a:rPr lang="x-none" sz="2000" smtClean="0"/>
              <a:t>10</a:t>
            </a:r>
            <a:endParaRPr lang="pt-BR" sz="2000" dirty="0"/>
          </a:p>
          <a:p>
            <a:pPr lvl="0"/>
            <a:r>
              <a:rPr lang="pt-BR" sz="2000" dirty="0" smtClean="0"/>
              <a:t>E) </a:t>
            </a:r>
            <a:r>
              <a:rPr lang="x-none" sz="2000" smtClean="0"/>
              <a:t>3</a:t>
            </a:r>
            <a:endParaRPr lang="pt-BR" sz="2000" dirty="0"/>
          </a:p>
          <a:p>
            <a:endParaRPr lang="pt-BR" sz="2000" dirty="0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395238" y="1484784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pt-BR" sz="2000" b="1" u="sng" dirty="0">
                <a:solidFill>
                  <a:srgbClr val="000000"/>
                </a:solidFill>
                <a:latin typeface="Arial" charset="0"/>
              </a:rPr>
              <a:t>QUESTÃO </a:t>
            </a:r>
            <a:r>
              <a:rPr lang="pt-BR" sz="2000" b="1" u="sng" dirty="0" smtClean="0">
                <a:solidFill>
                  <a:srgbClr val="000000"/>
                </a:solidFill>
                <a:latin typeface="Arial" charset="0"/>
              </a:rPr>
              <a:t>09</a:t>
            </a:r>
            <a:endParaRPr lang="pt-BR" sz="2000" b="1" u="sng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60648"/>
            <a:ext cx="3018259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210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207" y="151862"/>
            <a:ext cx="4536033" cy="147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92803" y="1993640"/>
            <a:ext cx="85689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x-none" sz="2000"/>
              <a:t>Entre 26 condôminos de um edifício residencial, 5 deles devem ser escolhidos para ocupar os cargos de síndico, subsíndico e três componentes do Conselho Fiscal.</a:t>
            </a:r>
            <a:endParaRPr lang="pt-BR" sz="1400" dirty="0"/>
          </a:p>
          <a:p>
            <a:pPr algn="just"/>
            <a:r>
              <a:rPr lang="pt-BR" sz="2000" dirty="0"/>
              <a:t>Com base nessa informação, pode-se afirmar que o número de resultados diferentes para essa escolha é igual a:</a:t>
            </a:r>
          </a:p>
          <a:p>
            <a:pPr algn="just"/>
            <a:r>
              <a:rPr lang="pt-BR" sz="2000" dirty="0" smtClean="0"/>
              <a:t> </a:t>
            </a:r>
            <a:endParaRPr lang="pt-BR" dirty="0" smtClean="0"/>
          </a:p>
          <a:p>
            <a:pPr algn="just"/>
            <a:endParaRPr lang="pt-BR" sz="2000" dirty="0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395238" y="1412776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pt-BR" sz="2000" b="1" u="sng" dirty="0">
                <a:solidFill>
                  <a:srgbClr val="000000"/>
                </a:solidFill>
                <a:latin typeface="Arial" charset="0"/>
              </a:rPr>
              <a:t>QUESTÃO </a:t>
            </a:r>
            <a:r>
              <a:rPr lang="pt-BR" sz="2000" b="1" u="sng" dirty="0" smtClean="0">
                <a:solidFill>
                  <a:srgbClr val="000000"/>
                </a:solidFill>
                <a:latin typeface="Arial" charset="0"/>
              </a:rPr>
              <a:t>06</a:t>
            </a:r>
            <a:endParaRPr lang="pt-BR" sz="2000" b="1" u="sng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85" y="3645024"/>
            <a:ext cx="1009671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244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1691680" y="332656"/>
            <a:ext cx="5688632" cy="707886"/>
          </a:xfrm>
          <a:prstGeom prst="rect">
            <a:avLst/>
          </a:prstGeom>
          <a:solidFill>
            <a:srgbClr val="FF0000"/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chilly" dir="t"/>
          </a:scene3d>
          <a:sp3d contourW="88900" prstMaterial="dkEdge">
            <a:bevelT w="152400" h="50800" prst="softRound"/>
            <a:bevelB w="152400" h="50800" prst="softRound"/>
            <a:contourClr>
              <a:schemeClr val="bg1"/>
            </a:contourClr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PERMUTAÇÕES(</a:t>
            </a:r>
            <a:r>
              <a:rPr lang="pt-BR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</a:t>
            </a:r>
            <a:r>
              <a:rPr lang="pt-BR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</a:t>
            </a: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827088" y="1268413"/>
            <a:ext cx="77057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dirty="0">
                <a:latin typeface="Calibri" pitchFamily="34" charset="0"/>
              </a:rPr>
              <a:t>          São agrupamentos </a:t>
            </a:r>
            <a:r>
              <a:rPr lang="pt-BR" sz="2800" dirty="0" smtClean="0">
                <a:latin typeface="Calibri" pitchFamily="34" charset="0"/>
              </a:rPr>
              <a:t>diferentes uns </a:t>
            </a:r>
            <a:r>
              <a:rPr lang="pt-BR" sz="2800" dirty="0">
                <a:latin typeface="Calibri" pitchFamily="34" charset="0"/>
              </a:rPr>
              <a:t>dos outros apenas </a:t>
            </a:r>
            <a:r>
              <a:rPr lang="pt-BR" sz="2800" dirty="0" smtClean="0">
                <a:latin typeface="Calibri" pitchFamily="34" charset="0"/>
              </a:rPr>
              <a:t>pela troca da </a:t>
            </a:r>
            <a:r>
              <a:rPr lang="pt-BR" sz="2800" b="1" u="sng" dirty="0">
                <a:latin typeface="Calibri" pitchFamily="34" charset="0"/>
              </a:rPr>
              <a:t>ORDEM</a:t>
            </a:r>
            <a:r>
              <a:rPr lang="pt-BR" sz="2800" dirty="0">
                <a:latin typeface="Calibri" pitchFamily="34" charset="0"/>
              </a:rPr>
              <a:t> dos elementos que os compõem.</a:t>
            </a:r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971550" y="2767013"/>
            <a:ext cx="705643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Exemplo: Os números formados por três algarismos distintos escolhidos entre 1, 2 e 3 são:</a:t>
            </a:r>
          </a:p>
        </p:txBody>
      </p: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2124075" y="3770313"/>
            <a:ext cx="48244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b="1">
                <a:solidFill>
                  <a:srgbClr val="FF0000"/>
                </a:solidFill>
                <a:latin typeface="Calibri" pitchFamily="34" charset="0"/>
              </a:rPr>
              <a:t>123, 132, 213, 231, 312 e 321.</a:t>
            </a:r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900113" y="4419600"/>
            <a:ext cx="770413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dirty="0">
                <a:latin typeface="Calibri" pitchFamily="34" charset="0"/>
              </a:rPr>
              <a:t>         Os seis resultados possíveis são diferentes apenas </a:t>
            </a:r>
            <a:r>
              <a:rPr lang="pt-BR" sz="2800" dirty="0" smtClean="0">
                <a:latin typeface="Calibri" pitchFamily="34" charset="0"/>
              </a:rPr>
              <a:t>por usarem os mesmos algarismos em posições diferentes (troca da ordem).</a:t>
            </a:r>
            <a:endParaRPr lang="pt-BR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043608" y="332656"/>
            <a:ext cx="7488832" cy="1323439"/>
          </a:xfrm>
          <a:prstGeom prst="rect">
            <a:avLst/>
          </a:prstGeom>
          <a:solidFill>
            <a:srgbClr val="FF0000"/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chilly" dir="t"/>
          </a:scene3d>
          <a:sp3d contourW="88900" prstMaterial="dkEdge">
            <a:bevelT w="152400" h="50800" prst="softRound"/>
            <a:bevelB w="152400" h="50800" prst="softRound"/>
            <a:contourClr>
              <a:schemeClr val="bg1"/>
            </a:contourClr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PRINCÍPIO FUNDAMENTAL DA CONTAGEM (PFC)</a:t>
            </a:r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721494" y="1772816"/>
            <a:ext cx="795496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dirty="0">
                <a:latin typeface="Calibri" pitchFamily="34" charset="0"/>
              </a:rPr>
              <a:t>        Se um </a:t>
            </a:r>
            <a:r>
              <a:rPr lang="pt-BR" sz="2800" dirty="0" smtClean="0">
                <a:latin typeface="Calibri" pitchFamily="34" charset="0"/>
              </a:rPr>
              <a:t>evento </a:t>
            </a:r>
            <a:r>
              <a:rPr lang="pt-BR" sz="2800" dirty="0">
                <a:latin typeface="Calibri" pitchFamily="34" charset="0"/>
              </a:rPr>
              <a:t>pode ser analisado em etapas sucessivas e independentes de modo que:</a:t>
            </a:r>
          </a:p>
          <a:p>
            <a:endParaRPr lang="pt-BR" sz="2800" dirty="0">
              <a:latin typeface="Calibri" pitchFamily="34" charset="0"/>
            </a:endParaRP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871538" y="4936133"/>
            <a:ext cx="734536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dirty="0">
                <a:latin typeface="Calibri" pitchFamily="34" charset="0"/>
              </a:rPr>
              <a:t>      Então n</a:t>
            </a:r>
            <a:r>
              <a:rPr lang="pt-BR" sz="2800" baseline="-25000" dirty="0">
                <a:latin typeface="Calibri" pitchFamily="34" charset="0"/>
              </a:rPr>
              <a:t>1</a:t>
            </a:r>
            <a:r>
              <a:rPr lang="pt-BR" sz="2800" dirty="0">
                <a:latin typeface="Calibri" pitchFamily="34" charset="0"/>
              </a:rPr>
              <a:t> · n</a:t>
            </a:r>
            <a:r>
              <a:rPr lang="pt-BR" sz="2800" baseline="-25000" dirty="0">
                <a:latin typeface="Calibri" pitchFamily="34" charset="0"/>
              </a:rPr>
              <a:t>2</a:t>
            </a:r>
            <a:r>
              <a:rPr lang="pt-BR" sz="2800" dirty="0">
                <a:latin typeface="Calibri" pitchFamily="34" charset="0"/>
              </a:rPr>
              <a:t> · n</a:t>
            </a:r>
            <a:r>
              <a:rPr lang="pt-BR" sz="2800" baseline="-25000" dirty="0">
                <a:latin typeface="Calibri" pitchFamily="34" charset="0"/>
              </a:rPr>
              <a:t>3</a:t>
            </a:r>
            <a:r>
              <a:rPr lang="pt-BR" sz="2800" dirty="0">
                <a:latin typeface="Calibri" pitchFamily="34" charset="0"/>
              </a:rPr>
              <a:t> · ...· </a:t>
            </a:r>
            <a:r>
              <a:rPr lang="pt-BR" sz="2800" dirty="0" err="1">
                <a:latin typeface="Calibri" pitchFamily="34" charset="0"/>
              </a:rPr>
              <a:t>n</a:t>
            </a:r>
            <a:r>
              <a:rPr lang="pt-BR" sz="2800" baseline="-25000" dirty="0" err="1">
                <a:latin typeface="Calibri" pitchFamily="34" charset="0"/>
              </a:rPr>
              <a:t>k</a:t>
            </a:r>
            <a:r>
              <a:rPr lang="pt-BR" sz="2800" dirty="0">
                <a:latin typeface="Calibri" pitchFamily="34" charset="0"/>
              </a:rPr>
              <a:t> é o número de possibilidades de ocorrência do </a:t>
            </a:r>
            <a:r>
              <a:rPr lang="pt-BR" sz="2800" dirty="0" smtClean="0">
                <a:latin typeface="Calibri" pitchFamily="34" charset="0"/>
              </a:rPr>
              <a:t>evento</a:t>
            </a:r>
            <a:r>
              <a:rPr lang="pt-BR" sz="2800" dirty="0">
                <a:latin typeface="Calibri" pitchFamily="34" charset="0"/>
              </a:rPr>
              <a:t>.</a:t>
            </a:r>
          </a:p>
          <a:p>
            <a:endParaRPr lang="pt-BR" sz="2800" dirty="0">
              <a:latin typeface="Calibri" pitchFamily="34" charset="0"/>
            </a:endParaRP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1331913" y="3080345"/>
            <a:ext cx="6553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latin typeface="Calibri" pitchFamily="34" charset="0"/>
              </a:rPr>
              <a:t>- n</a:t>
            </a:r>
            <a:r>
              <a:rPr lang="pt-BR" sz="2400" baseline="-25000">
                <a:latin typeface="Calibri" pitchFamily="34" charset="0"/>
              </a:rPr>
              <a:t>1</a:t>
            </a:r>
            <a:r>
              <a:rPr lang="pt-BR" sz="2400">
                <a:latin typeface="Calibri" pitchFamily="34" charset="0"/>
              </a:rPr>
              <a:t> é o número de possibilidades na 1</a:t>
            </a:r>
            <a:r>
              <a:rPr lang="pt-BR" sz="2400" u="sng" baseline="30000">
                <a:latin typeface="Calibri" pitchFamily="34" charset="0"/>
              </a:rPr>
              <a:t>a</a:t>
            </a:r>
            <a:r>
              <a:rPr lang="pt-BR" sz="2400">
                <a:latin typeface="Calibri" pitchFamily="34" charset="0"/>
              </a:rPr>
              <a:t> etapa;</a:t>
            </a:r>
          </a:p>
          <a:p>
            <a:r>
              <a:rPr lang="pt-BR" sz="2400">
                <a:latin typeface="Calibri" pitchFamily="34" charset="0"/>
              </a:rPr>
              <a:t>- n</a:t>
            </a:r>
            <a:r>
              <a:rPr lang="pt-BR" sz="2400" baseline="-25000">
                <a:latin typeface="Calibri" pitchFamily="34" charset="0"/>
              </a:rPr>
              <a:t>2</a:t>
            </a:r>
            <a:r>
              <a:rPr lang="pt-BR" sz="2400">
                <a:latin typeface="Calibri" pitchFamily="34" charset="0"/>
              </a:rPr>
              <a:t> é o número de possibilidades na 2</a:t>
            </a:r>
            <a:r>
              <a:rPr lang="pt-BR" sz="2400" u="sng" baseline="30000">
                <a:latin typeface="Calibri" pitchFamily="34" charset="0"/>
              </a:rPr>
              <a:t>a</a:t>
            </a:r>
            <a:r>
              <a:rPr lang="pt-BR" sz="2400">
                <a:latin typeface="Calibri" pitchFamily="34" charset="0"/>
              </a:rPr>
              <a:t> etapa;</a:t>
            </a:r>
          </a:p>
          <a:p>
            <a:r>
              <a:rPr lang="pt-BR" sz="2400" b="1">
                <a:latin typeface="Calibri" pitchFamily="34" charset="0"/>
              </a:rPr>
              <a:t>   ......................................................................</a:t>
            </a:r>
            <a:endParaRPr lang="pt-BR" sz="2400">
              <a:latin typeface="Calibri" pitchFamily="34" charset="0"/>
            </a:endParaRPr>
          </a:p>
          <a:p>
            <a:r>
              <a:rPr lang="pt-BR" sz="2400">
                <a:latin typeface="Calibri" pitchFamily="34" charset="0"/>
              </a:rPr>
              <a:t>- n</a:t>
            </a:r>
            <a:r>
              <a:rPr lang="pt-BR" sz="2400" baseline="-25000">
                <a:latin typeface="Calibri" pitchFamily="34" charset="0"/>
              </a:rPr>
              <a:t>k</a:t>
            </a:r>
            <a:r>
              <a:rPr lang="pt-BR" sz="2400">
                <a:latin typeface="Calibri" pitchFamily="34" charset="0"/>
              </a:rPr>
              <a:t> é o número de possibilidades na k-ésima etapa.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258888" y="3035895"/>
            <a:ext cx="6626225" cy="1728788"/>
          </a:xfrm>
          <a:prstGeom prst="roundRect">
            <a:avLst/>
          </a:prstGeom>
          <a:noFill/>
          <a:ln w="76200" cmpd="dbl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827088" y="531813"/>
            <a:ext cx="7705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          Seja P</a:t>
            </a:r>
            <a:r>
              <a:rPr lang="pt-BR">
                <a:latin typeface="Calibri" pitchFamily="34" charset="0"/>
              </a:rPr>
              <a:t>n</a:t>
            </a:r>
            <a:r>
              <a:rPr lang="pt-BR" sz="2800">
                <a:latin typeface="Calibri" pitchFamily="34" charset="0"/>
              </a:rPr>
              <a:t> o número de permutações que podem ser feitas com </a:t>
            </a:r>
            <a:r>
              <a:rPr lang="pt-BR" sz="2800" u="sng">
                <a:latin typeface="Calibri" pitchFamily="34" charset="0"/>
              </a:rPr>
              <a:t>n</a:t>
            </a:r>
            <a:r>
              <a:rPr lang="pt-BR" sz="2800">
                <a:latin typeface="Calibri" pitchFamily="34" charset="0"/>
              </a:rPr>
              <a:t> elementos. </a:t>
            </a: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827088" y="1773238"/>
            <a:ext cx="7705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          A fórmula para o cálculo do número dessas permutações é dada por: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3405188" y="2968625"/>
            <a:ext cx="15843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5400">
                <a:latin typeface="Calibri" pitchFamily="34" charset="0"/>
              </a:rPr>
              <a:t>P</a:t>
            </a:r>
            <a:r>
              <a:rPr lang="pt-BR" sz="2400">
                <a:latin typeface="Calibri" pitchFamily="34" charset="0"/>
              </a:rPr>
              <a:t>n</a:t>
            </a:r>
            <a:r>
              <a:rPr lang="pt-BR" sz="3600">
                <a:latin typeface="Calibri" pitchFamily="34" charset="0"/>
              </a:rPr>
              <a:t> = n! 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3059113" y="2924175"/>
            <a:ext cx="2233612" cy="1114425"/>
          </a:xfrm>
          <a:prstGeom prst="roundRect">
            <a:avLst/>
          </a:prstGeom>
          <a:noFill/>
          <a:ln w="76200" cmpd="dbl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3203575" y="4221163"/>
            <a:ext cx="1873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com n    N.</a:t>
            </a:r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827088" y="4778375"/>
            <a:ext cx="77057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          É importante perceber que a permutação é um caso particular de arranjo, ou seja, é um arranjo no qual n = p.</a:t>
            </a:r>
          </a:p>
        </p:txBody>
      </p:sp>
      <p:graphicFrame>
        <p:nvGraphicFramePr>
          <p:cNvPr id="35849" name="Object 10"/>
          <p:cNvGraphicFramePr>
            <a:graphicFrameLocks noChangeAspect="1"/>
          </p:cNvGraphicFramePr>
          <p:nvPr/>
        </p:nvGraphicFramePr>
        <p:xfrm>
          <a:off x="4168775" y="4322763"/>
          <a:ext cx="360363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8" name="Equation" r:id="rId3" imgW="126725" imgH="126725" progId="Equation.3">
                  <p:embed/>
                </p:oleObj>
              </mc:Choice>
              <mc:Fallback>
                <p:oleObj name="Equation" r:id="rId3" imgW="126725" imgH="126725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8775" y="4322763"/>
                        <a:ext cx="360363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9299" y="1268760"/>
            <a:ext cx="856318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Doze times se inscreveram em um torneio de futebol amador. O jogo de abertura do torneio foi escolhido da seguinte forma: primeiro foram sorteados 4 times para compor o Grupo A. Em seguida, entre os times do Grupo A, foram sorteados 2 times para realizar o jogo de abertura do torneio, sendo que o primeiro deles jogaria em seu </a:t>
            </a:r>
            <a:r>
              <a:rPr lang="pt-BR" sz="2000" dirty="0" err="1"/>
              <a:t>próprio</a:t>
            </a:r>
            <a:r>
              <a:rPr lang="pt-BR" sz="2000" dirty="0"/>
              <a:t> campo, e o segundo seria o time visitante. A quantidade total de escolhas </a:t>
            </a:r>
            <a:r>
              <a:rPr lang="pt-BR" sz="2000" dirty="0" err="1"/>
              <a:t>possíveis</a:t>
            </a:r>
            <a:r>
              <a:rPr lang="pt-BR" sz="2000" dirty="0"/>
              <a:t> para o Grupo A e a quantidade total de escolhas dos times do jogo de abertura podem ser calculadas </a:t>
            </a:r>
            <a:r>
              <a:rPr lang="pt-BR" sz="2000" dirty="0" err="1"/>
              <a:t>através</a:t>
            </a:r>
            <a:r>
              <a:rPr lang="pt-BR" sz="2000" dirty="0"/>
              <a:t> de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23528" y="4077072"/>
            <a:ext cx="63370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pt-BR" sz="2000" dirty="0"/>
              <a:t>A) uma </a:t>
            </a:r>
            <a:r>
              <a:rPr lang="pt-BR" sz="2000" dirty="0" err="1"/>
              <a:t>combinação</a:t>
            </a:r>
            <a:r>
              <a:rPr lang="pt-BR" sz="2000" dirty="0"/>
              <a:t> e um arranjo, respectivamente.</a:t>
            </a:r>
          </a:p>
          <a:p>
            <a:pPr fontAlgn="ctr"/>
            <a:r>
              <a:rPr lang="pt-BR" sz="2000" dirty="0"/>
              <a:t>B) um arranjo e uma </a:t>
            </a:r>
            <a:r>
              <a:rPr lang="pt-BR" sz="2000" dirty="0" err="1"/>
              <a:t>combinação</a:t>
            </a:r>
            <a:r>
              <a:rPr lang="pt-BR" sz="2000" dirty="0"/>
              <a:t>, respectivamente.</a:t>
            </a:r>
          </a:p>
          <a:p>
            <a:pPr fontAlgn="ctr"/>
            <a:r>
              <a:rPr lang="pt-BR" sz="2000" dirty="0"/>
              <a:t>C) um arranjo e uma </a:t>
            </a:r>
            <a:r>
              <a:rPr lang="pt-BR" sz="2000" dirty="0" err="1"/>
              <a:t>permutação</a:t>
            </a:r>
            <a:r>
              <a:rPr lang="pt-BR" sz="2000" dirty="0"/>
              <a:t>, respectivamente.</a:t>
            </a:r>
          </a:p>
          <a:p>
            <a:pPr fontAlgn="ctr"/>
            <a:r>
              <a:rPr lang="pt-BR" sz="2000" dirty="0"/>
              <a:t>D) duas </a:t>
            </a:r>
            <a:r>
              <a:rPr lang="pt-BR" sz="2000" dirty="0" err="1"/>
              <a:t>combinações</a:t>
            </a:r>
            <a:r>
              <a:rPr lang="pt-BR" sz="2000" dirty="0"/>
              <a:t>.</a:t>
            </a:r>
          </a:p>
          <a:p>
            <a:pPr fontAlgn="ctr"/>
            <a:r>
              <a:rPr lang="pt-BR" sz="2000" dirty="0"/>
              <a:t>E) dois arranjos.</a:t>
            </a:r>
          </a:p>
          <a:p>
            <a:endParaRPr lang="pt-BR" sz="2000" dirty="0"/>
          </a:p>
        </p:txBody>
      </p:sp>
      <p:sp>
        <p:nvSpPr>
          <p:cNvPr id="4" name="Elipse 3"/>
          <p:cNvSpPr/>
          <p:nvPr/>
        </p:nvSpPr>
        <p:spPr>
          <a:xfrm>
            <a:off x="328084" y="4090720"/>
            <a:ext cx="360040" cy="3600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201282"/>
            <a:ext cx="4589462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tibartz.files.wordpress.com/2010/11/enem-um-ensaio-para-a-vi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784" y="191373"/>
            <a:ext cx="3960440" cy="955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353673" y="1156742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pt-BR" sz="2000" b="1" u="sng" dirty="0">
                <a:solidFill>
                  <a:srgbClr val="000000"/>
                </a:solidFill>
                <a:latin typeface="Arial" charset="0"/>
              </a:rPr>
              <a:t>QUESTÃO </a:t>
            </a:r>
            <a:r>
              <a:rPr lang="pt-BR" sz="2000" b="1" u="sng" dirty="0" smtClean="0">
                <a:solidFill>
                  <a:srgbClr val="000000"/>
                </a:solidFill>
                <a:latin typeface="Arial" charset="0"/>
              </a:rPr>
              <a:t>11</a:t>
            </a:r>
            <a:endParaRPr lang="pt-BR" sz="2000" b="1" u="sng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34650" y="1562258"/>
            <a:ext cx="85689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Um cliente de uma </a:t>
            </a:r>
            <a:r>
              <a:rPr lang="pt-BR" dirty="0" err="1"/>
              <a:t>videolocadora</a:t>
            </a:r>
            <a:r>
              <a:rPr lang="pt-BR" dirty="0"/>
              <a:t> tem o hábito de alugar dois filmes por vez. Quando os devolve, sempre pega outros dois filmes e assim sucessivamente. Ele soube que a </a:t>
            </a:r>
            <a:r>
              <a:rPr lang="pt-BR" dirty="0" err="1"/>
              <a:t>videolocadora</a:t>
            </a:r>
            <a:r>
              <a:rPr lang="pt-BR" dirty="0"/>
              <a:t> recebeu alguns lançamentos, sendo 8 filmes de ação, 5 de comédia e 3 de drama e, por isso, estabeleceu uma estratégia para ver todos esses 16 </a:t>
            </a:r>
            <a:r>
              <a:rPr lang="pt-BR" dirty="0" smtClean="0"/>
              <a:t>lançamentos</a:t>
            </a:r>
            <a:r>
              <a:rPr lang="pt-BR" dirty="0"/>
              <a:t>. Inicialmente alugará, em cada vez, um filme de ação e um de comédia. Quando se esgotarem as possibilidades de comédia, o cliente alugará um filme de ação e um de drama, até que todos os lançamentos sejam vistos e sem que nenhum seja repetido</a:t>
            </a:r>
            <a:r>
              <a:rPr lang="pt-BR" dirty="0" smtClean="0"/>
              <a:t>. De </a:t>
            </a:r>
            <a:r>
              <a:rPr lang="pt-BR" dirty="0"/>
              <a:t>quantas formas distintas a estratégia desse cliente poderá ser posta em prática?</a:t>
            </a:r>
          </a:p>
          <a:p>
            <a:pPr algn="just"/>
            <a:r>
              <a:rPr lang="pt-BR" dirty="0"/>
              <a:t> </a:t>
            </a:r>
          </a:p>
          <a:p>
            <a:pPr algn="just"/>
            <a:endParaRPr lang="pt-BR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28" y="4103444"/>
            <a:ext cx="1468168" cy="2581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715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1457684"/>
            <a:ext cx="4465637" cy="5256212"/>
          </a:xfrm>
          <a:prstGeom prst="rect">
            <a:avLst/>
          </a:prstGeom>
          <a:noFill/>
        </p:spPr>
      </p:pic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9338" y="1412875"/>
            <a:ext cx="4105275" cy="1795463"/>
          </a:xfrm>
          <a:prstGeom prst="rect">
            <a:avLst/>
          </a:prstGeom>
          <a:noFill/>
        </p:spPr>
      </p:pic>
      <p:pic>
        <p:nvPicPr>
          <p:cNvPr id="4301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3625" y="3184525"/>
            <a:ext cx="4105275" cy="2030413"/>
          </a:xfrm>
          <a:prstGeom prst="rect">
            <a:avLst/>
          </a:prstGeom>
          <a:noFill/>
        </p:spPr>
      </p:pic>
      <p:pic>
        <p:nvPicPr>
          <p:cNvPr id="5" name="Picture 4" descr="http://www.abrapem.com.br/cms/uploads/userfiles/images/faculdades/ebmsp-logo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39752" y="219076"/>
            <a:ext cx="4472012" cy="78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395238" y="980728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pt-BR" sz="2000" b="1" u="sng" dirty="0">
                <a:solidFill>
                  <a:srgbClr val="000000"/>
                </a:solidFill>
                <a:latin typeface="Arial" charset="0"/>
              </a:rPr>
              <a:t>QUESTÃO </a:t>
            </a:r>
            <a:r>
              <a:rPr lang="pt-BR" sz="2000" b="1" u="sng" dirty="0" smtClean="0">
                <a:solidFill>
                  <a:srgbClr val="000000"/>
                </a:solidFill>
                <a:latin typeface="Arial" charset="0"/>
              </a:rPr>
              <a:t>16</a:t>
            </a:r>
            <a:endParaRPr lang="pt-BR" sz="2000" b="1" u="sng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882544" y="5229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>A) </a:t>
            </a:r>
            <a:r>
              <a:rPr lang="pt-BR" dirty="0" smtClean="0"/>
              <a:t>56               B</a:t>
            </a:r>
            <a:r>
              <a:rPr lang="pt-BR" dirty="0"/>
              <a:t>) 112 </a:t>
            </a:r>
            <a:r>
              <a:rPr lang="pt-BR" dirty="0" smtClean="0"/>
              <a:t>          C</a:t>
            </a:r>
            <a:r>
              <a:rPr lang="pt-BR" dirty="0"/>
              <a:t>) 168</a:t>
            </a:r>
          </a:p>
          <a:p>
            <a:r>
              <a:rPr lang="pt-BR" dirty="0"/>
              <a:t>D) </a:t>
            </a:r>
            <a:r>
              <a:rPr lang="pt-BR" dirty="0" smtClean="0"/>
              <a:t>224             E</a:t>
            </a:r>
            <a:r>
              <a:rPr lang="pt-BR" dirty="0"/>
              <a:t>) 280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323528" y="332656"/>
            <a:ext cx="8424936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800" u="sng" dirty="0" smtClean="0">
                <a:latin typeface="Calibri" pitchFamily="34" charset="0"/>
              </a:rPr>
              <a:t>EXTRA</a:t>
            </a:r>
            <a:r>
              <a:rPr lang="pt-BR" sz="2800" dirty="0" smtClean="0">
                <a:latin typeface="Calibri" pitchFamily="34" charset="0"/>
              </a:rPr>
              <a:t>: </a:t>
            </a:r>
            <a:r>
              <a:rPr lang="pt-BR" sz="2800" dirty="0">
                <a:latin typeface="Calibri" pitchFamily="34" charset="0"/>
              </a:rPr>
              <a:t>De quantas maneiras distintas podemos arrumar 6 amigos numa fila, de formas que Ana e Bruno sempre fiquem juntos?</a:t>
            </a: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365093" y="2116138"/>
            <a:ext cx="8383371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800" u="sng" dirty="0" smtClean="0">
                <a:latin typeface="Calibri" pitchFamily="34" charset="0"/>
              </a:rPr>
              <a:t>EXTRA</a:t>
            </a:r>
            <a:r>
              <a:rPr lang="pt-BR" sz="2800" dirty="0" smtClean="0">
                <a:latin typeface="Calibri" pitchFamily="34" charset="0"/>
              </a:rPr>
              <a:t>: </a:t>
            </a:r>
            <a:r>
              <a:rPr lang="pt-BR" sz="2800" dirty="0">
                <a:latin typeface="Calibri" pitchFamily="34" charset="0"/>
              </a:rPr>
              <a:t>Determine a quantidade de anagramas da palavra RADIOLA que: 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467544" y="3141663"/>
            <a:ext cx="5903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a) começam com R e terminam com I;</a:t>
            </a: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467544" y="3697288"/>
            <a:ext cx="5903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b) tenham R e I nas extremidades;</a:t>
            </a: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467544" y="4292600"/>
            <a:ext cx="59039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dirty="0">
                <a:latin typeface="Calibri" pitchFamily="34" charset="0"/>
              </a:rPr>
              <a:t>c) tenham as vogais sempre juntas;</a:t>
            </a:r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467544" y="4926013"/>
            <a:ext cx="5903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d) tenham a sílaba DI;</a:t>
            </a:r>
          </a:p>
        </p:txBody>
      </p: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467544" y="5589588"/>
            <a:ext cx="64087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e) Possuam as vogais sempre separadas.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-152818" y="1912764"/>
            <a:ext cx="900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pt-PT" sz="2400" dirty="0"/>
              <a:t>Numa lista de 10 nomes próprios, distintos, uma mulher deve escolher 2 para formar o nome composto do filho que vai nascer. Nessas condições, o número possível de nomes compostos é igual a:</a:t>
            </a:r>
            <a:endParaRPr lang="pt-BR" sz="1600" dirty="0"/>
          </a:p>
          <a:p>
            <a:pPr algn="just"/>
            <a:r>
              <a:rPr lang="pt-PT" sz="2400" dirty="0"/>
              <a:t> </a:t>
            </a:r>
            <a:endParaRPr lang="pt-BR" sz="2400" dirty="0"/>
          </a:p>
          <a:p>
            <a:pPr algn="just"/>
            <a:endParaRPr lang="pt-BR" sz="2400" dirty="0"/>
          </a:p>
        </p:txBody>
      </p:sp>
      <p:pic>
        <p:nvPicPr>
          <p:cNvPr id="13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207" y="151862"/>
            <a:ext cx="4536033" cy="147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309673" y="1300758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pt-BR" sz="2000" b="1" u="sng" dirty="0">
                <a:solidFill>
                  <a:srgbClr val="000000"/>
                </a:solidFill>
                <a:latin typeface="Arial" charset="0"/>
              </a:rPr>
              <a:t>QUESTÃO </a:t>
            </a:r>
            <a:r>
              <a:rPr lang="pt-BR" sz="2000" b="1" u="sng" dirty="0" smtClean="0">
                <a:solidFill>
                  <a:srgbClr val="000000"/>
                </a:solidFill>
                <a:latin typeface="Arial" charset="0"/>
              </a:rPr>
              <a:t>02</a:t>
            </a:r>
            <a:endParaRPr lang="pt-BR" sz="2000" b="1" u="sng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95536" y="3717032"/>
            <a:ext cx="93807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t-BR" sz="2400" dirty="0" smtClean="0"/>
              <a:t>A) </a:t>
            </a:r>
            <a:r>
              <a:rPr lang="x-none" sz="2400" smtClean="0"/>
              <a:t>10</a:t>
            </a:r>
            <a:endParaRPr lang="pt-BR" sz="2400" dirty="0"/>
          </a:p>
          <a:p>
            <a:pPr lvl="0"/>
            <a:r>
              <a:rPr lang="pt-BR" sz="2400" dirty="0" smtClean="0"/>
              <a:t>B) </a:t>
            </a:r>
            <a:r>
              <a:rPr lang="x-none" sz="2400" smtClean="0"/>
              <a:t>20</a:t>
            </a:r>
            <a:endParaRPr lang="pt-BR" sz="2400" dirty="0"/>
          </a:p>
          <a:p>
            <a:pPr lvl="0"/>
            <a:r>
              <a:rPr lang="pt-BR" sz="2400" dirty="0" smtClean="0"/>
              <a:t>C) </a:t>
            </a:r>
            <a:r>
              <a:rPr lang="x-none" sz="2400" smtClean="0"/>
              <a:t>45</a:t>
            </a:r>
            <a:endParaRPr lang="pt-BR" sz="2400" dirty="0"/>
          </a:p>
          <a:p>
            <a:pPr lvl="0"/>
            <a:r>
              <a:rPr lang="pt-BR" sz="2400" dirty="0" smtClean="0"/>
              <a:t>D) </a:t>
            </a:r>
            <a:r>
              <a:rPr lang="x-none" sz="2400" smtClean="0"/>
              <a:t>55</a:t>
            </a:r>
            <a:endParaRPr lang="pt-BR" sz="2400" dirty="0"/>
          </a:p>
          <a:p>
            <a:pPr lvl="0"/>
            <a:r>
              <a:rPr lang="pt-BR" sz="2400" dirty="0" smtClean="0"/>
              <a:t>E) </a:t>
            </a:r>
            <a:r>
              <a:rPr lang="x-none" sz="2400" smtClean="0"/>
              <a:t>90</a:t>
            </a:r>
            <a:endParaRPr lang="pt-BR" sz="2400" dirty="0"/>
          </a:p>
          <a:p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199" y="188913"/>
            <a:ext cx="451802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-180528" y="1760617"/>
            <a:ext cx="91450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pt-BR" sz="2800" dirty="0"/>
              <a:t>Uma prova consta de 50 testes de múltipla escolha, cada qual com 5 alternativas. De quantos modos distintos pode ser marcado o cartão de respostas, se em todas as questões forem assinaladas apenas uma das alternativas?</a:t>
            </a:r>
          </a:p>
          <a:p>
            <a:pPr lvl="0" algn="just"/>
            <a:endParaRPr lang="pt-BR" sz="2800" dirty="0" smtClean="0"/>
          </a:p>
          <a:p>
            <a:pPr algn="just"/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395536" y="4135720"/>
            <a:ext cx="25202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2800" dirty="0"/>
              <a:t>A) C</a:t>
            </a:r>
            <a:r>
              <a:rPr lang="pt-BR" sz="2800" baseline="-25000" dirty="0"/>
              <a:t>50,5</a:t>
            </a:r>
            <a:endParaRPr lang="pt-BR" sz="2800" dirty="0"/>
          </a:p>
          <a:p>
            <a:pPr lvl="0" algn="just"/>
            <a:r>
              <a:rPr lang="pt-BR" sz="2800" dirty="0"/>
              <a:t>B) A</a:t>
            </a:r>
            <a:r>
              <a:rPr lang="pt-BR" sz="2800" baseline="-25000" dirty="0"/>
              <a:t>50,5</a:t>
            </a:r>
            <a:endParaRPr lang="pt-BR" sz="2800" dirty="0"/>
          </a:p>
          <a:p>
            <a:pPr lvl="0" algn="just"/>
            <a:r>
              <a:rPr lang="pt-BR" sz="2800" dirty="0"/>
              <a:t>C) 50</a:t>
            </a:r>
          </a:p>
          <a:p>
            <a:pPr lvl="0" algn="just"/>
            <a:r>
              <a:rPr lang="pt-BR" sz="2800" dirty="0"/>
              <a:t>D) 50</a:t>
            </a:r>
            <a:r>
              <a:rPr lang="pt-BR" sz="2800" baseline="30000" dirty="0"/>
              <a:t>5</a:t>
            </a:r>
            <a:endParaRPr lang="pt-BR" sz="2800" dirty="0"/>
          </a:p>
          <a:p>
            <a:pPr lvl="0" algn="just"/>
            <a:r>
              <a:rPr lang="pt-BR" sz="2800" dirty="0"/>
              <a:t>E) 5</a:t>
            </a:r>
            <a:r>
              <a:rPr lang="pt-BR" sz="2800" baseline="30000" dirty="0"/>
              <a:t>50</a:t>
            </a:r>
            <a:endParaRPr lang="pt-BR" sz="2800" dirty="0"/>
          </a:p>
          <a:p>
            <a:pPr algn="just"/>
            <a:endParaRPr lang="pt-BR" sz="2800" dirty="0"/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309673" y="1196752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pt-BR" sz="2000" b="1" u="sng" dirty="0">
                <a:solidFill>
                  <a:srgbClr val="000000"/>
                </a:solidFill>
                <a:latin typeface="Arial" charset="0"/>
              </a:rPr>
              <a:t>QUESTÃO </a:t>
            </a:r>
            <a:r>
              <a:rPr lang="pt-BR" sz="2000" b="1" u="sng" dirty="0" smtClean="0">
                <a:solidFill>
                  <a:srgbClr val="000000"/>
                </a:solidFill>
                <a:latin typeface="Arial" charset="0"/>
              </a:rPr>
              <a:t>01</a:t>
            </a:r>
            <a:endParaRPr lang="pt-BR" sz="2000" b="1" u="sng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76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1520" y="1628800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A bandeira de um estado é formada por cinco faixas, A, B, C, D e </a:t>
            </a:r>
            <a:r>
              <a:rPr lang="pt-BR" sz="2000" dirty="0" err="1"/>
              <a:t>E</a:t>
            </a:r>
            <a:r>
              <a:rPr lang="pt-BR" sz="2000" dirty="0"/>
              <a:t>, dispostas conforme a figura.</a:t>
            </a:r>
          </a:p>
          <a:p>
            <a:pPr algn="just"/>
            <a:endParaRPr lang="pt-BR" sz="2000" dirty="0"/>
          </a:p>
        </p:txBody>
      </p:sp>
      <p:pic>
        <p:nvPicPr>
          <p:cNvPr id="5" name="Picture 4" descr="http://tibartz.files.wordpress.com/2010/11/enem-um-ensaio-para-a-vi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784" y="260648"/>
            <a:ext cx="3960440" cy="955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309673" y="1196752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pt-BR" sz="2000" b="1" u="sng" dirty="0">
                <a:solidFill>
                  <a:srgbClr val="000000"/>
                </a:solidFill>
                <a:latin typeface="Arial" charset="0"/>
              </a:rPr>
              <a:t>QUESTÃO </a:t>
            </a:r>
            <a:r>
              <a:rPr lang="pt-BR" sz="2000" b="1" u="sng" dirty="0" smtClean="0">
                <a:solidFill>
                  <a:srgbClr val="000000"/>
                </a:solidFill>
                <a:latin typeface="Arial" charset="0"/>
              </a:rPr>
              <a:t>19</a:t>
            </a:r>
            <a:endParaRPr lang="pt-BR" sz="2000" b="1" u="sng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6866" name="Imagem 207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348880"/>
            <a:ext cx="2947595" cy="1457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323528" y="3789040"/>
            <a:ext cx="85689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/>
              <a:t>Deseja-se pintar cada faixa com uma das cores verde, azul ou amarelo, de tal forma que faixas adjacentes não sejam pintadas com a mesma cor.</a:t>
            </a:r>
          </a:p>
          <a:p>
            <a:pPr algn="just"/>
            <a:r>
              <a:rPr lang="pt-BR" sz="2000" dirty="0"/>
              <a:t>O cálculo do número de possibilidades distintas de se pintar essa bandeira, com a exigência acima, é</a:t>
            </a:r>
          </a:p>
          <a:p>
            <a:pPr algn="just"/>
            <a:endParaRPr lang="pt-BR" sz="20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323528" y="5085184"/>
            <a:ext cx="35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A) 1 x 2 x 1 x 1 x 2.</a:t>
            </a:r>
          </a:p>
          <a:p>
            <a:r>
              <a:rPr lang="pt-BR" sz="2000" dirty="0"/>
              <a:t>B) 3 x 2 x 1 x 1 x 2.</a:t>
            </a:r>
          </a:p>
          <a:p>
            <a:r>
              <a:rPr lang="pt-BR" sz="2000" dirty="0"/>
              <a:t>C) 3 x 2 x 1 x 1 x 3.</a:t>
            </a:r>
          </a:p>
          <a:p>
            <a:r>
              <a:rPr lang="pt-BR" sz="2000" dirty="0"/>
              <a:t>D) 3 x 2 x 1 x 2 x 2.</a:t>
            </a:r>
          </a:p>
          <a:p>
            <a:r>
              <a:rPr lang="pt-BR" sz="2000" dirty="0"/>
              <a:t>E) 3 x 2 x 2 x 2 x 2.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06403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1724030"/>
            <a:ext cx="85689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diretor de uma escola convidou os 280 alunos de terceiro ano a participarem de uma brincadeira. Suponha que existem 5 objetos e 6 personagens numa casa de 9 cômodos; um dos personagens esconde um dos objetos em um dos cômodos da casa. O objetivo da brincadeira é adivinhar qual objeto foi escondido por qual personagem e em qual cômodo da casa o objeto foi escondido.</a:t>
            </a:r>
          </a:p>
          <a:p>
            <a:pPr algn="just"/>
            <a:r>
              <a:rPr lang="pt-BR" dirty="0"/>
              <a:t>Todos os alunos decidiram participar. A cada vez um aluno é sorteado e dá a sua resposta. As respostas devem ser sempre distintas das anteriores, e um mesmo aluno não pode ser sorteado mais de uma vez. Se a resposta do aluno estiver correta, ele é declarado vencedor e a brincadeira é encerrada.</a:t>
            </a:r>
          </a:p>
          <a:p>
            <a:pPr algn="just"/>
            <a:r>
              <a:rPr lang="pt-BR" dirty="0"/>
              <a:t>O diretor sabe que algum aluno acertará a resposta porque há</a:t>
            </a:r>
          </a:p>
          <a:p>
            <a:pPr algn="just"/>
            <a:r>
              <a:rPr lang="pt-BR" dirty="0"/>
              <a:t> </a:t>
            </a:r>
          </a:p>
          <a:p>
            <a:pPr algn="just" fontAlgn="ctr"/>
            <a:r>
              <a:rPr lang="pt-BR" dirty="0"/>
              <a:t>A) 10 alunos a mais do que possíveis respostas distintas.</a:t>
            </a:r>
          </a:p>
          <a:p>
            <a:pPr algn="just" fontAlgn="ctr"/>
            <a:r>
              <a:rPr lang="pt-BR" dirty="0"/>
              <a:t>B) 20 alunos a mais do que possíveis respostas distintas.</a:t>
            </a:r>
          </a:p>
          <a:p>
            <a:pPr algn="just" fontAlgn="ctr"/>
            <a:r>
              <a:rPr lang="pt-BR" dirty="0"/>
              <a:t>C) 119 alunos a mais do que possíveis respostas distintas.</a:t>
            </a:r>
          </a:p>
          <a:p>
            <a:pPr algn="just" fontAlgn="ctr"/>
            <a:r>
              <a:rPr lang="pt-BR" dirty="0"/>
              <a:t>D) 260 alunos a mais do que possíveis respostas distintas.</a:t>
            </a:r>
          </a:p>
          <a:p>
            <a:pPr algn="just" fontAlgn="ctr"/>
            <a:r>
              <a:rPr lang="pt-BR" dirty="0"/>
              <a:t>E) 270 alunos a mais do que possíveis respostas distintas. </a:t>
            </a:r>
          </a:p>
          <a:p>
            <a:pPr algn="just"/>
            <a:endParaRPr lang="pt-BR" dirty="0"/>
          </a:p>
        </p:txBody>
      </p:sp>
      <p:pic>
        <p:nvPicPr>
          <p:cNvPr id="3" name="Picture 4" descr="http://tibartz.files.wordpress.com/2010/11/enem-um-ensaio-para-a-vi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784" y="260648"/>
            <a:ext cx="3960440" cy="955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309673" y="1196752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pt-BR" sz="2000" b="1" u="sng" dirty="0">
                <a:solidFill>
                  <a:srgbClr val="000000"/>
                </a:solidFill>
                <a:latin typeface="Arial" charset="0"/>
              </a:rPr>
              <a:t>QUESTÃO </a:t>
            </a:r>
            <a:r>
              <a:rPr lang="pt-BR" sz="2000" b="1" u="sng" dirty="0" smtClean="0">
                <a:solidFill>
                  <a:srgbClr val="000000"/>
                </a:solidFill>
                <a:latin typeface="Arial" charset="0"/>
              </a:rPr>
              <a:t>23</a:t>
            </a:r>
            <a:endParaRPr lang="pt-BR" sz="2000" b="1" u="sng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90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79512" y="260350"/>
            <a:ext cx="7991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dirty="0">
                <a:latin typeface="Calibri" pitchFamily="34" charset="0"/>
              </a:rPr>
              <a:t>*</a:t>
            </a:r>
            <a:r>
              <a:rPr lang="pt-BR" sz="2800" u="sng" dirty="0">
                <a:latin typeface="Calibri" pitchFamily="34" charset="0"/>
              </a:rPr>
              <a:t>OBS</a:t>
            </a:r>
            <a:r>
              <a:rPr lang="pt-BR" sz="2800" dirty="0">
                <a:latin typeface="Calibri" pitchFamily="34" charset="0"/>
              </a:rPr>
              <a:t>:   </a:t>
            </a:r>
            <a:r>
              <a:rPr lang="pt-BR" sz="2800" b="1" u="sng" dirty="0">
                <a:latin typeface="Calibri" pitchFamily="34" charset="0"/>
              </a:rPr>
              <a:t>Princípio da preferência</a:t>
            </a: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323528" y="819150"/>
            <a:ext cx="856895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Calibri" pitchFamily="34" charset="0"/>
              </a:rPr>
              <a:t>       Se uma situação de contagem trouxer alguma restrição(uma condição especial), a primeira etapa deverá sempre satisfazer tal restrição. Se houver mais de uma restrição, daremos preferência para iniciar a contagem do ponto em que a restrição for maior.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395287" y="2564904"/>
            <a:ext cx="842518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400" u="sng" dirty="0">
                <a:latin typeface="Calibri" pitchFamily="34" charset="0"/>
              </a:rPr>
              <a:t>Ex</a:t>
            </a:r>
            <a:r>
              <a:rPr lang="pt-BR" sz="1400" u="sng" dirty="0">
                <a:latin typeface="Calibri" pitchFamily="34" charset="0"/>
              </a:rPr>
              <a:t>1</a:t>
            </a:r>
            <a:r>
              <a:rPr lang="pt-BR" sz="2400" dirty="0">
                <a:latin typeface="Calibri" pitchFamily="34" charset="0"/>
              </a:rPr>
              <a:t>: Usando apenas os algarismos 1, 2, 6, 7 e 8, quantos números pares de três algarismos distintos podemos representar?</a:t>
            </a: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395288" y="3822139"/>
            <a:ext cx="83534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400" u="sng" dirty="0">
                <a:latin typeface="Calibri" pitchFamily="34" charset="0"/>
              </a:rPr>
              <a:t>Ex</a:t>
            </a:r>
            <a:r>
              <a:rPr lang="pt-BR" sz="1400" u="sng" dirty="0">
                <a:latin typeface="Calibri" pitchFamily="34" charset="0"/>
              </a:rPr>
              <a:t>2</a:t>
            </a:r>
            <a:r>
              <a:rPr lang="pt-BR" sz="2400" dirty="0">
                <a:latin typeface="Calibri" pitchFamily="34" charset="0"/>
              </a:rPr>
              <a:t>: Usando apenas os algarismos </a:t>
            </a:r>
            <a:r>
              <a:rPr lang="pt-BR" sz="2400" dirty="0" smtClean="0">
                <a:latin typeface="Calibri" pitchFamily="34" charset="0"/>
              </a:rPr>
              <a:t>0, 1, 2, 6 e 7, </a:t>
            </a:r>
            <a:r>
              <a:rPr lang="pt-BR" sz="2400" dirty="0">
                <a:latin typeface="Calibri" pitchFamily="34" charset="0"/>
              </a:rPr>
              <a:t>quantos números </a:t>
            </a:r>
            <a:r>
              <a:rPr lang="pt-BR" sz="2400" dirty="0" smtClean="0">
                <a:latin typeface="Calibri" pitchFamily="34" charset="0"/>
              </a:rPr>
              <a:t> </a:t>
            </a:r>
            <a:r>
              <a:rPr lang="pt-BR" sz="2400" dirty="0">
                <a:latin typeface="Calibri" pitchFamily="34" charset="0"/>
              </a:rPr>
              <a:t>de três algarismos distintos podemos representar?</a:t>
            </a: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395288" y="5190291"/>
            <a:ext cx="83623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400" u="sng" dirty="0" smtClean="0">
                <a:latin typeface="Calibri" pitchFamily="34" charset="0"/>
              </a:rPr>
              <a:t>Ex</a:t>
            </a:r>
            <a:r>
              <a:rPr lang="pt-BR" sz="1400" u="sng" dirty="0" smtClean="0">
                <a:latin typeface="Calibri" pitchFamily="34" charset="0"/>
              </a:rPr>
              <a:t>3</a:t>
            </a:r>
            <a:r>
              <a:rPr lang="pt-BR" sz="2400" dirty="0" smtClean="0">
                <a:latin typeface="Calibri" pitchFamily="34" charset="0"/>
              </a:rPr>
              <a:t>: </a:t>
            </a:r>
            <a:r>
              <a:rPr lang="pt-BR" sz="2400" dirty="0">
                <a:latin typeface="Calibri" pitchFamily="34" charset="0"/>
              </a:rPr>
              <a:t>Usando apenas os algarismos </a:t>
            </a:r>
            <a:r>
              <a:rPr lang="pt-BR" sz="2400" dirty="0" smtClean="0">
                <a:latin typeface="Calibri" pitchFamily="34" charset="0"/>
              </a:rPr>
              <a:t>0, 1, 2, </a:t>
            </a:r>
            <a:r>
              <a:rPr lang="pt-BR" sz="2400" dirty="0">
                <a:latin typeface="Calibri" pitchFamily="34" charset="0"/>
              </a:rPr>
              <a:t>7 e 8, quantos números pares de três algarismos distintos podemos representar?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199" y="188913"/>
            <a:ext cx="451802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51520" y="1772816"/>
            <a:ext cx="871296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/>
              <a:t>Visando angariar fundos para ajudar as vítimas de uma catástrofe, uma associação beneficente promoveu um sorteio para o qual foram vendidos bilhetes numerados, sendo que em cada bilhete foi impresso um número com três dígitos, variando de 0 a 5. </a:t>
            </a:r>
          </a:p>
          <a:p>
            <a:pPr algn="just"/>
            <a:r>
              <a:rPr lang="pt-BR" sz="2200" dirty="0"/>
              <a:t>Nessas condições, o número máximo de bilhetes com numeração par, em que o primeiro e o último dígitos são diferentes, que pode ser impresso é </a:t>
            </a:r>
            <a:endParaRPr lang="pt-BR" sz="2200" dirty="0" smtClean="0"/>
          </a:p>
          <a:p>
            <a:pPr algn="just"/>
            <a:endParaRPr lang="pt-BR" sz="2200" dirty="0"/>
          </a:p>
          <a:p>
            <a:pPr algn="just"/>
            <a:r>
              <a:rPr lang="pt-BR" sz="2200" dirty="0" smtClean="0"/>
              <a:t>A) </a:t>
            </a:r>
            <a:r>
              <a:rPr lang="pt-BR" sz="2200" dirty="0"/>
              <a:t>16 </a:t>
            </a:r>
          </a:p>
          <a:p>
            <a:pPr algn="just"/>
            <a:r>
              <a:rPr lang="pt-BR" sz="2200" dirty="0"/>
              <a:t>B</a:t>
            </a:r>
            <a:r>
              <a:rPr lang="pt-BR" sz="2200" dirty="0" smtClean="0"/>
              <a:t>) </a:t>
            </a:r>
            <a:r>
              <a:rPr lang="pt-BR" sz="2200" dirty="0"/>
              <a:t>36 </a:t>
            </a:r>
          </a:p>
          <a:p>
            <a:pPr algn="just"/>
            <a:r>
              <a:rPr lang="pt-BR" sz="2200" dirty="0"/>
              <a:t>C</a:t>
            </a:r>
            <a:r>
              <a:rPr lang="pt-BR" sz="2200" dirty="0" smtClean="0"/>
              <a:t>) </a:t>
            </a:r>
            <a:r>
              <a:rPr lang="pt-BR" sz="2200" dirty="0"/>
              <a:t>54 </a:t>
            </a:r>
          </a:p>
          <a:p>
            <a:pPr algn="just"/>
            <a:r>
              <a:rPr lang="pt-BR" sz="2200" dirty="0"/>
              <a:t>D</a:t>
            </a:r>
            <a:r>
              <a:rPr lang="pt-BR" sz="2200" dirty="0" smtClean="0"/>
              <a:t>) </a:t>
            </a:r>
            <a:r>
              <a:rPr lang="pt-BR" sz="2200" dirty="0"/>
              <a:t>72 </a:t>
            </a:r>
          </a:p>
          <a:p>
            <a:pPr algn="just"/>
            <a:r>
              <a:rPr lang="pt-BR" sz="2200" dirty="0"/>
              <a:t>E</a:t>
            </a:r>
            <a:r>
              <a:rPr lang="pt-BR" sz="2200" dirty="0" smtClean="0"/>
              <a:t>) </a:t>
            </a:r>
            <a:r>
              <a:rPr lang="pt-BR" sz="2200" dirty="0"/>
              <a:t>90</a:t>
            </a:r>
          </a:p>
          <a:p>
            <a:pPr algn="just"/>
            <a:endParaRPr lang="pt-BR" sz="2200" dirty="0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309673" y="1196752"/>
            <a:ext cx="316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pt-BR" sz="2000" b="1" u="sng" dirty="0">
                <a:solidFill>
                  <a:srgbClr val="000000"/>
                </a:solidFill>
                <a:latin typeface="Arial" charset="0"/>
              </a:rPr>
              <a:t>QUESTÃO </a:t>
            </a:r>
            <a:r>
              <a:rPr lang="pt-BR" sz="2000" b="1" u="sng" dirty="0" smtClean="0">
                <a:solidFill>
                  <a:srgbClr val="000000"/>
                </a:solidFill>
                <a:latin typeface="Arial" charset="0"/>
              </a:rPr>
              <a:t>13</a:t>
            </a:r>
            <a:endParaRPr lang="pt-BR" sz="2000" b="1" u="sng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41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2195736" y="332656"/>
            <a:ext cx="4752528" cy="707886"/>
          </a:xfrm>
          <a:prstGeom prst="rect">
            <a:avLst/>
          </a:prstGeom>
          <a:solidFill>
            <a:srgbClr val="FF0000"/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chilly" dir="t"/>
          </a:scene3d>
          <a:sp3d contourW="88900" prstMaterial="dkEdge">
            <a:bevelT w="152400" h="50800" prst="softRound"/>
            <a:bevelB w="152400" h="50800" prst="softRound"/>
            <a:contourClr>
              <a:schemeClr val="bg1"/>
            </a:contourClr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FATORIAL (!)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827088" y="1268413"/>
            <a:ext cx="7705725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É frequente nos problemas em análise combinatória, encontrarmos produtos com todos os fatores partindo de um número positivo </a:t>
            </a:r>
            <a:r>
              <a:rPr lang="pt-BR" sz="2800" b="1" u="sng">
                <a:latin typeface="Calibri" pitchFamily="34" charset="0"/>
              </a:rPr>
              <a:t>n</a:t>
            </a:r>
            <a:r>
              <a:rPr lang="pt-BR" sz="2800">
                <a:latin typeface="Calibri" pitchFamily="34" charset="0"/>
              </a:rPr>
              <a:t> até </a:t>
            </a:r>
            <a:r>
              <a:rPr lang="pt-BR" sz="2800" b="1" u="sng">
                <a:latin typeface="Calibri" pitchFamily="34" charset="0"/>
              </a:rPr>
              <a:t>1</a:t>
            </a:r>
            <a:r>
              <a:rPr lang="pt-BR" sz="2800">
                <a:latin typeface="Calibri" pitchFamily="34" charset="0"/>
              </a:rPr>
              <a:t>, a exemplo de 5.4.3.2.1 . Para abreviarmos tais multiplicações, usaremos o </a:t>
            </a:r>
            <a:r>
              <a:rPr lang="pt-BR" sz="2800" b="1" u="sng">
                <a:latin typeface="Calibri" pitchFamily="34" charset="0"/>
              </a:rPr>
              <a:t>FATORIAL</a:t>
            </a:r>
            <a:r>
              <a:rPr lang="pt-BR" sz="2800">
                <a:latin typeface="Calibri" pitchFamily="34" charset="0"/>
              </a:rPr>
              <a:t>.</a:t>
            </a: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827088" y="3789363"/>
            <a:ext cx="77057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u="sng">
                <a:latin typeface="Calibri" pitchFamily="34" charset="0"/>
              </a:rPr>
              <a:t>Definição</a:t>
            </a:r>
            <a:r>
              <a:rPr lang="pt-BR" sz="2800">
                <a:latin typeface="Calibri" pitchFamily="34" charset="0"/>
              </a:rPr>
              <a:t>: Sendo n um número natural, definimos como fatorial de n, representado por n!, o produto de todos os naturais, desde n até 1.</a:t>
            </a: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1619250" y="5437188"/>
            <a:ext cx="56165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3200" b="1">
                <a:solidFill>
                  <a:srgbClr val="FF0000"/>
                </a:solidFill>
                <a:latin typeface="Calibri" pitchFamily="34" charset="0"/>
              </a:rPr>
              <a:t>n! = n . (n-1) . (n-2) . ... . 3 . 2 . 1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755650" y="3627438"/>
            <a:ext cx="7993063" cy="1727200"/>
          </a:xfrm>
          <a:prstGeom prst="roundRect">
            <a:avLst/>
          </a:prstGeom>
          <a:noFill/>
          <a:ln w="76200" cmpd="dbl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</TotalTime>
  <Words>1665</Words>
  <Application>Microsoft Office PowerPoint</Application>
  <PresentationFormat>Apresentação na tela (4:3)</PresentationFormat>
  <Paragraphs>156</Paragraphs>
  <Slides>24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24</vt:i4>
      </vt:variant>
    </vt:vector>
  </HeadingPairs>
  <TitlesOfParts>
    <vt:vector size="29" baseType="lpstr">
      <vt:lpstr>Arial</vt:lpstr>
      <vt:lpstr>Calibri</vt:lpstr>
      <vt:lpstr>Tema do Office</vt:lpstr>
      <vt:lpstr>Equação</vt:lpstr>
      <vt:lpstr>Equation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Rodrigo</dc:creator>
  <cp:lastModifiedBy>Rodrigo Schiefler</cp:lastModifiedBy>
  <cp:revision>113</cp:revision>
  <dcterms:created xsi:type="dcterms:W3CDTF">2010-07-31T12:13:41Z</dcterms:created>
  <dcterms:modified xsi:type="dcterms:W3CDTF">2020-05-22T21:20:10Z</dcterms:modified>
</cp:coreProperties>
</file>