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3"/>
  </p:notesMasterIdLst>
  <p:sldIdLst>
    <p:sldId id="256" r:id="rId3"/>
    <p:sldId id="257" r:id="rId4"/>
    <p:sldId id="258" r:id="rId5"/>
    <p:sldId id="260" r:id="rId6"/>
    <p:sldId id="259" r:id="rId7"/>
    <p:sldId id="261" r:id="rId8"/>
    <p:sldId id="262" r:id="rId9"/>
    <p:sldId id="263" r:id="rId10"/>
    <p:sldId id="264" r:id="rId11"/>
    <p:sldId id="265" r:id="rId12"/>
  </p:sldIdLst>
  <p:sldSz cx="12192000" cy="6858000"/>
  <p:notesSz cx="12192000" cy="6858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660"/>
  </p:normalViewPr>
  <p:slideViewPr>
    <p:cSldViewPr>
      <p:cViewPr>
        <p:scale>
          <a:sx n="71" d="100"/>
          <a:sy n="71" d="100"/>
        </p:scale>
        <p:origin x="2034" y="9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91FA2F4-8A6E-4702-BED2-4A381EBB34B1}" type="datetimeFigureOut">
              <a:rPr lang="pt-BR" smtClean="0"/>
              <a:t>15/02/2023</a:t>
            </a:fld>
            <a:endParaRPr lang="pt-BR"/>
          </a:p>
        </p:txBody>
      </p:sp>
      <p:sp>
        <p:nvSpPr>
          <p:cNvPr id="4" name="Espaço Reservado para Imagem de Slide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7A7AEB2-2972-4E1D-8D86-E62A525FBD4C}" type="slidenum">
              <a:rPr lang="pt-BR" smtClean="0"/>
              <a:t>‹nº›</a:t>
            </a:fld>
            <a:endParaRPr lang="pt-BR"/>
          </a:p>
        </p:txBody>
      </p:sp>
    </p:spTree>
    <p:extLst>
      <p:ext uri="{BB962C8B-B14F-4D97-AF65-F5344CB8AC3E}">
        <p14:creationId xmlns:p14="http://schemas.microsoft.com/office/powerpoint/2010/main" val="41090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31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007123" y="65532"/>
            <a:ext cx="2177753"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mente Título" type="titleOnly">
  <p:cSld name="Somente Título">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8305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m Branco" type="blank">
  <p:cSld name="Em Branco">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53842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údo com Legenda" type="objTx">
  <p:cSld name="Conteúdo com Legenda">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panose="020B0604020202020204" pitchFamily="34" charset="0"/>
                <a:cs typeface="arial" panose="020B06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0655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m com Legenda" type="picTx">
  <p:cSld name="Imagem com Legenda">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2391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e Texto Vertical" type="vertTx">
  <p:cSld name="Título e Texto Vertical">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710878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Texto e Título Vertical">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834248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206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tint val="75000"/>
                </a:srgbClr>
              </a:solidFill>
              <a:effectLst/>
              <a:uLnTx/>
              <a:uFillTx/>
              <a:latin typeface="arial" panose="020B0604020202020204" pitchFamily="34" charset="0"/>
              <a:cs typeface="arial" panose="020B0604020202020204" pitchFamily="34" charset="0"/>
              <a:sym typeface="Calibri"/>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1D8BD707-D9CF-40AE-B4C6-C98DA3205C09}" type="datetimeFigureOut">
              <a:rPr kumimoji="0" lang="en-US" sz="1200" b="0" i="0" u="none" strike="noStrike" kern="0" cap="none" spc="0" normalizeH="0" baseline="0" noProof="0">
                <a:ln>
                  <a:noFill/>
                </a:ln>
                <a:solidFill>
                  <a:srgbClr val="000000">
                    <a:tint val="75000"/>
                  </a:srgbClr>
                </a:solidFill>
                <a:effectLst/>
                <a:uLnTx/>
                <a:uFillTx/>
                <a:latin typeface="arial" panose="020B0604020202020204" pitchFamily="34" charset="0"/>
                <a:cs typeface="arial" panose="020B0604020202020204" pitchFamily="34" charset="0"/>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2/15/2023</a:t>
            </a:fld>
            <a:endParaRPr kumimoji="0" lang="en-US" sz="1200" b="0" i="0" u="none" strike="noStrike" kern="0" cap="none" spc="0" normalizeH="0" baseline="0" noProof="0">
              <a:ln>
                <a:noFill/>
              </a:ln>
              <a:solidFill>
                <a:srgbClr val="000000">
                  <a:tint val="75000"/>
                </a:srgbClr>
              </a:solidFill>
              <a:effectLst/>
              <a:uLnTx/>
              <a:uFillTx/>
              <a:latin typeface="arial" panose="020B0604020202020204" pitchFamily="34" charset="0"/>
              <a:cs typeface="arial" panose="020B0604020202020204" pitchFamily="34" charset="0"/>
              <a:sym typeface="Calibri"/>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B6F15528-21DE-4FAA-801E-634DDDAF4B2B}" type="slidenum">
              <a:rPr kumimoji="0" sz="1200" b="0" i="0" u="none" strike="noStrike" kern="0" cap="none" spc="0" normalizeH="0" baseline="0" noProof="0">
                <a:ln>
                  <a:noFill/>
                </a:ln>
                <a:solidFill>
                  <a:srgbClr val="000000">
                    <a:tint val="75000"/>
                  </a:srgbClr>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000000">
                  <a:tint val="75000"/>
                </a:srgbClr>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55873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206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2060"/>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206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de Título" type="title">
  <p:cSld name="Slide de Título">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panose="020B0604020202020204"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8109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beçalho da Seção" type="secHead">
  <p:cSld name="Cabeçalho da Seção">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4343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uas Partes de Conteúdo" type="twoObj">
  <p:cSld name="Duas Partes de Conteúdo">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2102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ção" type="twoTxTwoObj">
  <p:cSld name="Comparação">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sz="1200" b="0" i="0" u="none" strike="noStrike" kern="0" cap="none" spc="0" normalizeH="0" baseline="0" noProof="0">
              <a:ln>
                <a:noFill/>
              </a:ln>
              <a:solidFill>
                <a:srgbClr val="888888"/>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74651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8" cy="6857999"/>
          </a:xfrm>
          <a:prstGeom prst="rect">
            <a:avLst/>
          </a:prstGeom>
        </p:spPr>
      </p:pic>
      <p:pic>
        <p:nvPicPr>
          <p:cNvPr id="17" name="bg object 17"/>
          <p:cNvPicPr/>
          <p:nvPr/>
        </p:nvPicPr>
        <p:blipFill>
          <a:blip r:embed="rId8" cstate="print"/>
          <a:stretch>
            <a:fillRect/>
          </a:stretch>
        </p:blipFill>
        <p:spPr>
          <a:xfrm>
            <a:off x="0" y="0"/>
            <a:ext cx="12188952" cy="966215"/>
          </a:xfrm>
          <a:prstGeom prst="rect">
            <a:avLst/>
          </a:prstGeom>
        </p:spPr>
      </p:pic>
      <p:sp>
        <p:nvSpPr>
          <p:cNvPr id="2" name="Holder 2"/>
          <p:cNvSpPr>
            <a:spLocks noGrp="1"/>
          </p:cNvSpPr>
          <p:nvPr>
            <p:ph type="title"/>
          </p:nvPr>
        </p:nvSpPr>
        <p:spPr>
          <a:xfrm>
            <a:off x="3896831" y="3619500"/>
            <a:ext cx="4398337" cy="1366520"/>
          </a:xfrm>
          <a:prstGeom prst="rect">
            <a:avLst/>
          </a:prstGeom>
        </p:spPr>
        <p:txBody>
          <a:bodyPr wrap="square" lIns="0" tIns="0" rIns="0" bIns="0">
            <a:spAutoFit/>
          </a:bodyPr>
          <a:lstStyle>
            <a:lvl1pPr>
              <a:defRPr sz="4400" b="1" i="0">
                <a:solidFill>
                  <a:srgbClr val="002060"/>
                </a:solidFill>
                <a:latin typeface="Trebuchet MS"/>
                <a:cs typeface="Trebuchet MS"/>
              </a:defRPr>
            </a:lvl1pPr>
          </a:lstStyle>
          <a:p>
            <a:endParaRPr/>
          </a:p>
        </p:txBody>
      </p:sp>
      <p:sp>
        <p:nvSpPr>
          <p:cNvPr id="3" name="Holder 3"/>
          <p:cNvSpPr>
            <a:spLocks noGrp="1"/>
          </p:cNvSpPr>
          <p:nvPr>
            <p:ph type="body" idx="1"/>
          </p:nvPr>
        </p:nvSpPr>
        <p:spPr>
          <a:xfrm>
            <a:off x="299084" y="1067308"/>
            <a:ext cx="11593830" cy="4000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pt-BR" sz="1200" b="0" i="0" u="none" strike="noStrike" kern="0" cap="none" spc="0" normalizeH="0" baseline="0" noProof="0" dirty="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pt-BR" sz="1200" b="0" i="0" u="none" strike="noStrike" kern="0" cap="none" spc="0" normalizeH="0" baseline="0" noProof="0" dirty="0">
              <a:ln>
                <a:noFill/>
              </a:ln>
              <a:solidFill>
                <a:srgbClr val="888888"/>
              </a:solidFill>
              <a:effectLst/>
              <a:uLnTx/>
              <a:uFillTx/>
              <a:latin typeface="arial" panose="020B0604020202020204" pitchFamily="34" charset="0"/>
              <a:cs typeface="arial" panose="020B0604020202020204" pitchFamily="34" charset="0"/>
              <a:sym typeface="Calibri"/>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t-BR" sz="1200" b="0" i="0" u="none" strike="noStrike" kern="0" cap="none" spc="0" normalizeH="0" baseline="0" noProof="0" smtClean="0">
                <a:ln>
                  <a:noFill/>
                </a:ln>
                <a:solidFill>
                  <a:srgbClr val="888888"/>
                </a:solidFill>
                <a:effectLst/>
                <a:uLnTx/>
                <a:uFillTx/>
                <a:latin typeface="arial" panose="020B0604020202020204" pitchFamily="34" charset="0"/>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‹nº›</a:t>
            </a:fld>
            <a:endParaRPr kumimoji="0" lang="pt-BR" sz="1200" b="0" i="0" u="none" strike="noStrike" kern="0" cap="none" spc="0" normalizeH="0" baseline="0" noProof="0" dirty="0">
              <a:ln>
                <a:noFill/>
              </a:ln>
              <a:solidFill>
                <a:srgbClr val="888888"/>
              </a:solidFill>
              <a:effectLst/>
              <a:uLnTx/>
              <a:uFillTx/>
              <a:latin typeface="arial" panose="020B0604020202020204" pitchFamily="34" charset="0"/>
              <a:cs typeface="arial" panose="020B0604020202020204" pitchFamily="34" charset="0"/>
              <a:sym typeface="Calibri"/>
            </a:endParaRPr>
          </a:p>
        </p:txBody>
      </p:sp>
      <p:pic>
        <p:nvPicPr>
          <p:cNvPr id="3" name="Imagem 2">
            <a:extLst>
              <a:ext uri="{FF2B5EF4-FFF2-40B4-BE49-F238E27FC236}">
                <a16:creationId xmlns:a16="http://schemas.microsoft.com/office/drawing/2014/main" id="{79D47303-080E-459D-959C-E02932071758}"/>
              </a:ext>
            </a:extLst>
          </p:cNvPr>
          <p:cNvPicPr>
            <a:picLocks noChangeAspect="1"/>
          </p:cNvPicPr>
          <p:nvPr userDrawn="1"/>
        </p:nvPicPr>
        <p:blipFill>
          <a:blip r:embed="rId14"/>
          <a:stretch>
            <a:fillRect/>
          </a:stretch>
        </p:blipFill>
        <p:spPr>
          <a:xfrm>
            <a:off x="1" y="0"/>
            <a:ext cx="12191999" cy="6857999"/>
          </a:xfrm>
          <a:prstGeom prst="rect">
            <a:avLst/>
          </a:prstGeom>
        </p:spPr>
      </p:pic>
    </p:spTree>
    <p:extLst>
      <p:ext uri="{BB962C8B-B14F-4D97-AF65-F5344CB8AC3E}">
        <p14:creationId xmlns:p14="http://schemas.microsoft.com/office/powerpoint/2010/main" val="2692414856"/>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2966350" y="2830275"/>
            <a:ext cx="97971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pic>
        <p:nvPicPr>
          <p:cNvPr id="7" name="Picture 3"/>
          <p:cNvPicPr>
            <a:picLocks noChangeAspect="1" noChangeArrowheads="1"/>
          </p:cNvPicPr>
          <p:nvPr/>
        </p:nvPicPr>
        <p:blipFill>
          <a:blip r:embed="rId3"/>
          <a:stretch>
            <a:fillRect/>
          </a:stretch>
        </p:blipFill>
        <p:spPr bwMode="auto">
          <a:xfrm>
            <a:off x="-6527"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80;p1">
            <a:extLst>
              <a:ext uri="{FF2B5EF4-FFF2-40B4-BE49-F238E27FC236}">
                <a16:creationId xmlns:a16="http://schemas.microsoft.com/office/drawing/2014/main" id="{5403E546-268D-487B-B83C-6F1FA26192DB}"/>
              </a:ext>
            </a:extLst>
          </p:cNvPr>
          <p:cNvSpPr txBox="1"/>
          <p:nvPr/>
        </p:nvSpPr>
        <p:spPr>
          <a:xfrm>
            <a:off x="3820555" y="5475994"/>
            <a:ext cx="7830589" cy="116951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3500" b="1" i="0" u="none" strike="noStrike" kern="0" cap="none" spc="0" normalizeH="0" baseline="0" noProof="0" dirty="0">
                <a:ln>
                  <a:noFill/>
                </a:ln>
                <a:solidFill>
                  <a:srgbClr val="002060"/>
                </a:solidFill>
                <a:effectLst/>
                <a:uLnTx/>
                <a:uFillTx/>
                <a:latin typeface="Trebuchet MS" panose="020B0603020202020204" pitchFamily="34" charset="0"/>
                <a:cs typeface="Arial"/>
                <a:sym typeface="Arial"/>
              </a:rPr>
              <a:t>Resolução</a:t>
            </a:r>
            <a:r>
              <a:rPr kumimoji="0" lang="pt-BR" sz="3500" b="1" i="0" u="none" strike="noStrike" kern="0" cap="none" spc="0" normalizeH="0" noProof="0" dirty="0">
                <a:ln>
                  <a:noFill/>
                </a:ln>
                <a:solidFill>
                  <a:srgbClr val="002060"/>
                </a:solidFill>
                <a:effectLst/>
                <a:uLnTx/>
                <a:uFillTx/>
                <a:latin typeface="Trebuchet MS" panose="020B0603020202020204" pitchFamily="34" charset="0"/>
                <a:cs typeface="Arial"/>
                <a:sym typeface="Arial"/>
              </a:rPr>
              <a:t> de Questões </a:t>
            </a:r>
            <a:r>
              <a:rPr lang="pt-BR" sz="3500" b="1" kern="0" dirty="0">
                <a:solidFill>
                  <a:srgbClr val="002060"/>
                </a:solidFill>
                <a:latin typeface="Trebuchet MS" panose="020B0603020202020204" pitchFamily="34" charset="0"/>
                <a:cs typeface="Arial"/>
                <a:sym typeface="Arial"/>
              </a:rPr>
              <a:t>05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3500" b="1" i="0" u="none" strike="noStrike" kern="0" cap="none" spc="0" normalizeH="0" baseline="0" noProof="0" dirty="0">
                <a:ln>
                  <a:noFill/>
                </a:ln>
                <a:solidFill>
                  <a:srgbClr val="002060"/>
                </a:solidFill>
                <a:effectLst/>
                <a:uLnTx/>
                <a:uFillTx/>
                <a:latin typeface="Trebuchet MS" panose="020B0603020202020204" pitchFamily="34" charset="0"/>
                <a:cs typeface="Arial"/>
                <a:sym typeface="Arial"/>
              </a:rPr>
              <a:t>ENEM e VESTIBULARES </a:t>
            </a:r>
          </a:p>
        </p:txBody>
      </p:sp>
    </p:spTree>
    <p:extLst>
      <p:ext uri="{BB962C8B-B14F-4D97-AF65-F5344CB8AC3E}">
        <p14:creationId xmlns:p14="http://schemas.microsoft.com/office/powerpoint/2010/main" val="80043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19100" y="1816186"/>
            <a:ext cx="11163300" cy="3225627"/>
          </a:xfrm>
          <a:prstGeom prst="rect">
            <a:avLst/>
          </a:prstGeom>
        </p:spPr>
        <p:txBody>
          <a:bodyPr wrap="square">
            <a:spAutoFit/>
          </a:bodyPr>
          <a:lstStyle/>
          <a:p>
            <a:pPr algn="just">
              <a:lnSpc>
                <a:spcPct val="107000"/>
              </a:lnSpc>
              <a:spcAft>
                <a:spcPts val="0"/>
              </a:spcAft>
            </a:pPr>
            <a:r>
              <a:rPr lang="pt-BR"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(FUVEST) Segundo o texto, conhecer a composição de elementos químicos que constituem as estrelas é fundamental, pois ela, entre outros aspectos,</a:t>
            </a:r>
          </a:p>
          <a:p>
            <a:pPr algn="just">
              <a:lnSpc>
                <a:spcPct val="107000"/>
              </a:lnSpc>
              <a:spcAft>
                <a:spcPts val="0"/>
              </a:spcAft>
            </a:pP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 fornece evidências da ligação entre as idades das estrelas.</a:t>
            </a:r>
          </a:p>
          <a:p>
            <a:pPr algn="just">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b) sugere a existência de planetas rochosos formados por elementos pesados.</a:t>
            </a:r>
          </a:p>
          <a:p>
            <a:pPr algn="just">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c) influencia na possibilidade de presença de vida em outros locais do universo.</a:t>
            </a:r>
          </a:p>
          <a:p>
            <a:pPr algn="just">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d) determina condições cosmológicas da evolução de aglomerados estelares.</a:t>
            </a:r>
          </a:p>
          <a:p>
            <a:pPr algn="just">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e) possibilita a síntese de moléculas em nuvens de gás e poeira cósmica.</a:t>
            </a:r>
          </a:p>
        </p:txBody>
      </p:sp>
    </p:spTree>
    <p:extLst>
      <p:ext uri="{BB962C8B-B14F-4D97-AF65-F5344CB8AC3E}">
        <p14:creationId xmlns:p14="http://schemas.microsoft.com/office/powerpoint/2010/main" val="4108291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52400" y="381000"/>
            <a:ext cx="5334000" cy="6740307"/>
          </a:xfrm>
          <a:prstGeom prst="rect">
            <a:avLst/>
          </a:prstGeom>
        </p:spPr>
        <p:txBody>
          <a:bodyPr wrap="square">
            <a:spAutoFit/>
          </a:bodyPr>
          <a:lstStyle/>
          <a:p>
            <a:r>
              <a:rPr lang="en-US" dirty="0">
                <a:solidFill>
                  <a:srgbClr val="002060"/>
                </a:solidFill>
              </a:rPr>
              <a:t>I</a:t>
            </a:r>
            <a:r>
              <a:rPr lang="en-US" sz="2400" dirty="0">
                <a:solidFill>
                  <a:srgbClr val="002060"/>
                </a:solidFill>
                <a:latin typeface="Trebuchet MS" panose="020B0603020202020204" pitchFamily="34" charset="0"/>
              </a:rPr>
              <a:t> </a:t>
            </a:r>
            <a:r>
              <a:rPr lang="en-US" sz="2400" dirty="0" err="1">
                <a:solidFill>
                  <a:srgbClr val="002060"/>
                </a:solidFill>
                <a:latin typeface="Trebuchet MS" panose="020B0603020202020204" pitchFamily="34" charset="0"/>
              </a:rPr>
              <a:t>ain't</a:t>
            </a:r>
            <a:r>
              <a:rPr lang="en-US" sz="2400" dirty="0">
                <a:solidFill>
                  <a:srgbClr val="002060"/>
                </a:solidFill>
                <a:latin typeface="Trebuchet MS" panose="020B0603020202020204" pitchFamily="34" charset="0"/>
              </a:rPr>
              <a:t> </a:t>
            </a:r>
            <a:r>
              <a:rPr lang="en-US" sz="2400" dirty="0" err="1">
                <a:solidFill>
                  <a:srgbClr val="002060"/>
                </a:solidFill>
                <a:latin typeface="Trebuchet MS" panose="020B0603020202020204" pitchFamily="34" charset="0"/>
              </a:rPr>
              <a:t>gonna</a:t>
            </a:r>
            <a:r>
              <a:rPr lang="en-US" sz="2400" dirty="0">
                <a:solidFill>
                  <a:srgbClr val="002060"/>
                </a:solidFill>
                <a:latin typeface="Trebuchet MS" panose="020B0603020202020204" pitchFamily="34" charset="0"/>
              </a:rPr>
              <a:t> work on Maggie's farm no more</a:t>
            </a:r>
          </a:p>
          <a:p>
            <a:r>
              <a:rPr lang="en-US" sz="2400" dirty="0">
                <a:solidFill>
                  <a:srgbClr val="002060"/>
                </a:solidFill>
                <a:latin typeface="Trebuchet MS" panose="020B0603020202020204" pitchFamily="34" charset="0"/>
              </a:rPr>
              <a:t>I </a:t>
            </a:r>
            <a:r>
              <a:rPr lang="en-US" sz="2400" dirty="0" err="1">
                <a:solidFill>
                  <a:srgbClr val="002060"/>
                </a:solidFill>
                <a:latin typeface="Trebuchet MS" panose="020B0603020202020204" pitchFamily="34" charset="0"/>
              </a:rPr>
              <a:t>ain't</a:t>
            </a:r>
            <a:r>
              <a:rPr lang="en-US" sz="2400" dirty="0">
                <a:solidFill>
                  <a:srgbClr val="002060"/>
                </a:solidFill>
                <a:latin typeface="Trebuchet MS" panose="020B0603020202020204" pitchFamily="34" charset="0"/>
              </a:rPr>
              <a:t> </a:t>
            </a:r>
            <a:r>
              <a:rPr lang="en-US" sz="2400" dirty="0" err="1">
                <a:solidFill>
                  <a:srgbClr val="002060"/>
                </a:solidFill>
                <a:latin typeface="Trebuchet MS" panose="020B0603020202020204" pitchFamily="34" charset="0"/>
              </a:rPr>
              <a:t>gonna</a:t>
            </a:r>
            <a:r>
              <a:rPr lang="en-US" sz="2400" dirty="0">
                <a:solidFill>
                  <a:srgbClr val="002060"/>
                </a:solidFill>
                <a:latin typeface="Trebuchet MS" panose="020B0603020202020204" pitchFamily="34" charset="0"/>
              </a:rPr>
              <a:t> work on Maggie's farm no more</a:t>
            </a:r>
          </a:p>
          <a:p>
            <a:r>
              <a:rPr lang="en-US" sz="2400" dirty="0">
                <a:solidFill>
                  <a:srgbClr val="002060"/>
                </a:solidFill>
                <a:latin typeface="Trebuchet MS" panose="020B0603020202020204" pitchFamily="34" charset="0"/>
              </a:rPr>
              <a:t>Well, I wake up in the morning</a:t>
            </a:r>
          </a:p>
          <a:p>
            <a:r>
              <a:rPr lang="en-US" sz="2400" dirty="0">
                <a:solidFill>
                  <a:srgbClr val="002060"/>
                </a:solidFill>
                <a:latin typeface="Trebuchet MS" panose="020B0603020202020204" pitchFamily="34" charset="0"/>
              </a:rPr>
              <a:t>Fold my hands and pray for rain</a:t>
            </a:r>
          </a:p>
          <a:p>
            <a:r>
              <a:rPr lang="en-US" sz="2400" dirty="0">
                <a:solidFill>
                  <a:srgbClr val="002060"/>
                </a:solidFill>
                <a:latin typeface="Trebuchet MS" panose="020B0603020202020204" pitchFamily="34" charset="0"/>
              </a:rPr>
              <a:t>I got a head full of ideas</a:t>
            </a:r>
          </a:p>
          <a:p>
            <a:r>
              <a:rPr lang="en-US" sz="2400" dirty="0">
                <a:solidFill>
                  <a:srgbClr val="002060"/>
                </a:solidFill>
                <a:latin typeface="Trebuchet MS" panose="020B0603020202020204" pitchFamily="34" charset="0"/>
              </a:rPr>
              <a:t>That are </a:t>
            </a:r>
            <a:r>
              <a:rPr lang="en-US" sz="2400" dirty="0" err="1">
                <a:solidFill>
                  <a:srgbClr val="002060"/>
                </a:solidFill>
                <a:latin typeface="Trebuchet MS" panose="020B0603020202020204" pitchFamily="34" charset="0"/>
              </a:rPr>
              <a:t>drivin</a:t>
            </a:r>
            <a:r>
              <a:rPr lang="en-US" sz="2400" dirty="0">
                <a:solidFill>
                  <a:srgbClr val="002060"/>
                </a:solidFill>
                <a:latin typeface="Trebuchet MS" panose="020B0603020202020204" pitchFamily="34" charset="0"/>
              </a:rPr>
              <a:t>' me insane</a:t>
            </a:r>
          </a:p>
          <a:p>
            <a:r>
              <a:rPr lang="en-US" sz="2400" dirty="0">
                <a:solidFill>
                  <a:srgbClr val="002060"/>
                </a:solidFill>
                <a:latin typeface="Trebuchet MS" panose="020B0603020202020204" pitchFamily="34" charset="0"/>
              </a:rPr>
              <a:t>It's a shame the way she makes me scrub the floor</a:t>
            </a:r>
          </a:p>
          <a:p>
            <a:r>
              <a:rPr lang="en-US" sz="2400" dirty="0">
                <a:solidFill>
                  <a:srgbClr val="002060"/>
                </a:solidFill>
                <a:latin typeface="Trebuchet MS" panose="020B0603020202020204" pitchFamily="34" charset="0"/>
              </a:rPr>
              <a:t>I </a:t>
            </a:r>
            <a:r>
              <a:rPr lang="en-US" sz="2400" dirty="0" err="1">
                <a:solidFill>
                  <a:srgbClr val="002060"/>
                </a:solidFill>
                <a:latin typeface="Trebuchet MS" panose="020B0603020202020204" pitchFamily="34" charset="0"/>
              </a:rPr>
              <a:t>ain't</a:t>
            </a:r>
            <a:r>
              <a:rPr lang="en-US" sz="2400" dirty="0">
                <a:solidFill>
                  <a:srgbClr val="002060"/>
                </a:solidFill>
                <a:latin typeface="Trebuchet MS" panose="020B0603020202020204" pitchFamily="34" charset="0"/>
              </a:rPr>
              <a:t> </a:t>
            </a:r>
            <a:r>
              <a:rPr lang="en-US" sz="2400" dirty="0" err="1">
                <a:solidFill>
                  <a:srgbClr val="002060"/>
                </a:solidFill>
                <a:latin typeface="Trebuchet MS" panose="020B0603020202020204" pitchFamily="34" charset="0"/>
              </a:rPr>
              <a:t>gonna</a:t>
            </a:r>
            <a:r>
              <a:rPr lang="en-US" sz="2400" dirty="0">
                <a:solidFill>
                  <a:srgbClr val="002060"/>
                </a:solidFill>
                <a:latin typeface="Trebuchet MS" panose="020B0603020202020204" pitchFamily="34" charset="0"/>
              </a:rPr>
              <a:t> work on Maggie's farm no more</a:t>
            </a:r>
          </a:p>
          <a:p>
            <a:endParaRPr lang="en-US" sz="2400" dirty="0">
              <a:solidFill>
                <a:srgbClr val="002060"/>
              </a:solidFill>
              <a:latin typeface="Trebuchet MS" panose="020B0603020202020204" pitchFamily="34" charset="0"/>
            </a:endParaRPr>
          </a:p>
          <a:p>
            <a:r>
              <a:rPr lang="en-US" sz="2400" dirty="0">
                <a:solidFill>
                  <a:srgbClr val="002060"/>
                </a:solidFill>
                <a:latin typeface="Trebuchet MS" panose="020B0603020202020204" pitchFamily="34" charset="0"/>
              </a:rPr>
              <a:t>Well, he hands you a nickel</a:t>
            </a:r>
          </a:p>
          <a:p>
            <a:r>
              <a:rPr lang="en-US" sz="2400" dirty="0">
                <a:solidFill>
                  <a:srgbClr val="002060"/>
                </a:solidFill>
                <a:latin typeface="Trebuchet MS" panose="020B0603020202020204" pitchFamily="34" charset="0"/>
              </a:rPr>
              <a:t>He hands you a dime</a:t>
            </a:r>
          </a:p>
          <a:p>
            <a:r>
              <a:rPr lang="en-US" sz="2400" dirty="0">
                <a:solidFill>
                  <a:srgbClr val="002060"/>
                </a:solidFill>
                <a:latin typeface="Trebuchet MS" panose="020B0603020202020204" pitchFamily="34" charset="0"/>
              </a:rPr>
              <a:t>He asks you with a grin</a:t>
            </a:r>
          </a:p>
          <a:p>
            <a:endParaRPr lang="en-US" sz="2400" dirty="0">
              <a:solidFill>
                <a:srgbClr val="002060"/>
              </a:solidFill>
              <a:latin typeface="Trebuchet MS" panose="020B0603020202020204" pitchFamily="34" charset="0"/>
            </a:endParaRPr>
          </a:p>
          <a:p>
            <a:endParaRPr lang="en-US" sz="2400" dirty="0">
              <a:solidFill>
                <a:srgbClr val="002060"/>
              </a:solidFill>
              <a:latin typeface="Trebuchet MS" panose="020B0603020202020204" pitchFamily="34" charset="0"/>
            </a:endParaRPr>
          </a:p>
        </p:txBody>
      </p:sp>
      <p:sp>
        <p:nvSpPr>
          <p:cNvPr id="5" name="Retângulo 4"/>
          <p:cNvSpPr/>
          <p:nvPr/>
        </p:nvSpPr>
        <p:spPr>
          <a:xfrm>
            <a:off x="5867400" y="381000"/>
            <a:ext cx="6096000" cy="6370975"/>
          </a:xfrm>
          <a:prstGeom prst="rect">
            <a:avLst/>
          </a:prstGeom>
        </p:spPr>
        <p:txBody>
          <a:bodyPr>
            <a:spAutoFit/>
          </a:bodyPr>
          <a:lstStyle/>
          <a:p>
            <a:r>
              <a:rPr lang="en-US" sz="2400" dirty="0">
                <a:solidFill>
                  <a:srgbClr val="002060"/>
                </a:solidFill>
                <a:latin typeface="Trebuchet MS" panose="020B0603020202020204" pitchFamily="34" charset="0"/>
              </a:rPr>
              <a:t>If you're </a:t>
            </a:r>
            <a:r>
              <a:rPr lang="en-US" sz="2400" dirty="0" err="1">
                <a:solidFill>
                  <a:srgbClr val="002060"/>
                </a:solidFill>
                <a:latin typeface="Trebuchet MS" panose="020B0603020202020204" pitchFamily="34" charset="0"/>
              </a:rPr>
              <a:t>havin</a:t>
            </a:r>
            <a:r>
              <a:rPr lang="en-US" sz="2400" dirty="0">
                <a:solidFill>
                  <a:srgbClr val="002060"/>
                </a:solidFill>
                <a:latin typeface="Trebuchet MS" panose="020B0603020202020204" pitchFamily="34" charset="0"/>
              </a:rPr>
              <a:t>' a good time</a:t>
            </a:r>
          </a:p>
          <a:p>
            <a:r>
              <a:rPr lang="en-US" sz="2400" dirty="0">
                <a:solidFill>
                  <a:srgbClr val="002060"/>
                </a:solidFill>
                <a:latin typeface="Trebuchet MS" panose="020B0603020202020204" pitchFamily="34" charset="0"/>
              </a:rPr>
              <a:t>Then he fines you every time you slam the door</a:t>
            </a:r>
          </a:p>
          <a:p>
            <a:r>
              <a:rPr lang="en-US" sz="2400" dirty="0">
                <a:solidFill>
                  <a:srgbClr val="002060"/>
                </a:solidFill>
                <a:latin typeface="Trebuchet MS" panose="020B0603020202020204" pitchFamily="34" charset="0"/>
              </a:rPr>
              <a:t>I </a:t>
            </a:r>
            <a:r>
              <a:rPr lang="en-US" sz="2400" dirty="0" err="1">
                <a:solidFill>
                  <a:srgbClr val="002060"/>
                </a:solidFill>
                <a:latin typeface="Trebuchet MS" panose="020B0603020202020204" pitchFamily="34" charset="0"/>
              </a:rPr>
              <a:t>ain't</a:t>
            </a:r>
            <a:r>
              <a:rPr lang="en-US" sz="2400" dirty="0">
                <a:solidFill>
                  <a:srgbClr val="002060"/>
                </a:solidFill>
                <a:latin typeface="Trebuchet MS" panose="020B0603020202020204" pitchFamily="34" charset="0"/>
              </a:rPr>
              <a:t> </a:t>
            </a:r>
            <a:r>
              <a:rPr lang="en-US" sz="2400" dirty="0" err="1">
                <a:solidFill>
                  <a:srgbClr val="002060"/>
                </a:solidFill>
                <a:latin typeface="Trebuchet MS" panose="020B0603020202020204" pitchFamily="34" charset="0"/>
              </a:rPr>
              <a:t>gonna</a:t>
            </a:r>
            <a:r>
              <a:rPr lang="en-US" sz="2400" dirty="0">
                <a:solidFill>
                  <a:srgbClr val="002060"/>
                </a:solidFill>
                <a:latin typeface="Trebuchet MS" panose="020B0603020202020204" pitchFamily="34" charset="0"/>
              </a:rPr>
              <a:t> work for Maggie's brother no more</a:t>
            </a:r>
          </a:p>
          <a:p>
            <a:endParaRPr lang="en-US" sz="2400" dirty="0">
              <a:solidFill>
                <a:srgbClr val="002060"/>
              </a:solidFill>
              <a:latin typeface="Trebuchet MS" panose="020B0603020202020204" pitchFamily="34" charset="0"/>
            </a:endParaRPr>
          </a:p>
          <a:p>
            <a:r>
              <a:rPr lang="en-US" sz="2400" dirty="0">
                <a:solidFill>
                  <a:srgbClr val="002060"/>
                </a:solidFill>
                <a:latin typeface="Trebuchet MS" panose="020B0603020202020204" pitchFamily="34" charset="0"/>
              </a:rPr>
              <a:t>I </a:t>
            </a:r>
            <a:r>
              <a:rPr lang="en-US" sz="2400" dirty="0" err="1">
                <a:solidFill>
                  <a:srgbClr val="002060"/>
                </a:solidFill>
                <a:latin typeface="Trebuchet MS" panose="020B0603020202020204" pitchFamily="34" charset="0"/>
              </a:rPr>
              <a:t>ain't</a:t>
            </a:r>
            <a:r>
              <a:rPr lang="en-US" sz="2400" dirty="0">
                <a:solidFill>
                  <a:srgbClr val="002060"/>
                </a:solidFill>
                <a:latin typeface="Trebuchet MS" panose="020B0603020202020204" pitchFamily="34" charset="0"/>
              </a:rPr>
              <a:t> </a:t>
            </a:r>
            <a:r>
              <a:rPr lang="en-US" sz="2400" dirty="0" err="1">
                <a:solidFill>
                  <a:srgbClr val="002060"/>
                </a:solidFill>
                <a:latin typeface="Trebuchet MS" panose="020B0603020202020204" pitchFamily="34" charset="0"/>
              </a:rPr>
              <a:t>gonna</a:t>
            </a:r>
            <a:r>
              <a:rPr lang="en-US" sz="2400" dirty="0">
                <a:solidFill>
                  <a:srgbClr val="002060"/>
                </a:solidFill>
                <a:latin typeface="Trebuchet MS" panose="020B0603020202020204" pitchFamily="34" charset="0"/>
              </a:rPr>
              <a:t> work for Maggie's pa no more</a:t>
            </a:r>
          </a:p>
          <a:p>
            <a:r>
              <a:rPr lang="en-US" sz="2400" dirty="0">
                <a:solidFill>
                  <a:srgbClr val="002060"/>
                </a:solidFill>
                <a:latin typeface="Trebuchet MS" panose="020B0603020202020204" pitchFamily="34" charset="0"/>
              </a:rPr>
              <a:t>No, I </a:t>
            </a:r>
            <a:r>
              <a:rPr lang="en-US" sz="2400" dirty="0" err="1">
                <a:solidFill>
                  <a:srgbClr val="002060"/>
                </a:solidFill>
                <a:latin typeface="Trebuchet MS" panose="020B0603020202020204" pitchFamily="34" charset="0"/>
              </a:rPr>
              <a:t>ain't</a:t>
            </a:r>
            <a:r>
              <a:rPr lang="en-US" sz="2400" dirty="0">
                <a:solidFill>
                  <a:srgbClr val="002060"/>
                </a:solidFill>
                <a:latin typeface="Trebuchet MS" panose="020B0603020202020204" pitchFamily="34" charset="0"/>
              </a:rPr>
              <a:t> </a:t>
            </a:r>
            <a:r>
              <a:rPr lang="en-US" sz="2400" dirty="0" err="1">
                <a:solidFill>
                  <a:srgbClr val="002060"/>
                </a:solidFill>
                <a:latin typeface="Trebuchet MS" panose="020B0603020202020204" pitchFamily="34" charset="0"/>
              </a:rPr>
              <a:t>gonna</a:t>
            </a:r>
            <a:r>
              <a:rPr lang="en-US" sz="2400" dirty="0">
                <a:solidFill>
                  <a:srgbClr val="002060"/>
                </a:solidFill>
                <a:latin typeface="Trebuchet MS" panose="020B0603020202020204" pitchFamily="34" charset="0"/>
              </a:rPr>
              <a:t> work for Maggie's pa no more</a:t>
            </a:r>
          </a:p>
          <a:p>
            <a:r>
              <a:rPr lang="en-US" sz="2400" dirty="0">
                <a:solidFill>
                  <a:srgbClr val="002060"/>
                </a:solidFill>
                <a:latin typeface="Trebuchet MS" panose="020B0603020202020204" pitchFamily="34" charset="0"/>
              </a:rPr>
              <a:t>Well, he puts his cigar out in your face just for kicks</a:t>
            </a:r>
          </a:p>
          <a:p>
            <a:r>
              <a:rPr lang="en-US" sz="2400" dirty="0">
                <a:solidFill>
                  <a:srgbClr val="002060"/>
                </a:solidFill>
                <a:latin typeface="Trebuchet MS" panose="020B0603020202020204" pitchFamily="34" charset="0"/>
              </a:rPr>
              <a:t>His bedroom window it is made out of bricks</a:t>
            </a:r>
          </a:p>
          <a:p>
            <a:r>
              <a:rPr lang="en-US" sz="2400" dirty="0">
                <a:solidFill>
                  <a:srgbClr val="002060"/>
                </a:solidFill>
                <a:latin typeface="Trebuchet MS" panose="020B0603020202020204" pitchFamily="34" charset="0"/>
              </a:rPr>
              <a:t>The National Guard stands around his door</a:t>
            </a:r>
          </a:p>
          <a:p>
            <a:r>
              <a:rPr lang="en-US" sz="2400" dirty="0">
                <a:solidFill>
                  <a:srgbClr val="002060"/>
                </a:solidFill>
                <a:latin typeface="Trebuchet MS" panose="020B0603020202020204" pitchFamily="34" charset="0"/>
              </a:rPr>
              <a:t>Ah, I </a:t>
            </a:r>
            <a:r>
              <a:rPr lang="en-US" sz="2400" dirty="0" err="1">
                <a:solidFill>
                  <a:srgbClr val="002060"/>
                </a:solidFill>
                <a:latin typeface="Trebuchet MS" panose="020B0603020202020204" pitchFamily="34" charset="0"/>
              </a:rPr>
              <a:t>ain't</a:t>
            </a:r>
            <a:r>
              <a:rPr lang="en-US" sz="2400" dirty="0">
                <a:solidFill>
                  <a:srgbClr val="002060"/>
                </a:solidFill>
                <a:latin typeface="Trebuchet MS" panose="020B0603020202020204" pitchFamily="34" charset="0"/>
              </a:rPr>
              <a:t> </a:t>
            </a:r>
            <a:r>
              <a:rPr lang="en-US" sz="2400" dirty="0" err="1">
                <a:solidFill>
                  <a:srgbClr val="002060"/>
                </a:solidFill>
                <a:latin typeface="Trebuchet MS" panose="020B0603020202020204" pitchFamily="34" charset="0"/>
              </a:rPr>
              <a:t>gonna</a:t>
            </a:r>
            <a:r>
              <a:rPr lang="en-US" sz="2400" dirty="0">
                <a:solidFill>
                  <a:srgbClr val="002060"/>
                </a:solidFill>
                <a:latin typeface="Trebuchet MS" panose="020B0603020202020204" pitchFamily="34" charset="0"/>
              </a:rPr>
              <a:t> work for Maggie's pa no more, alright</a:t>
            </a:r>
          </a:p>
          <a:p>
            <a:endParaRPr lang="en-US" sz="2400"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133648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28600" y="1371600"/>
            <a:ext cx="11811000" cy="3945247"/>
          </a:xfrm>
          <a:prstGeom prst="rect">
            <a:avLst/>
          </a:prstGeom>
        </p:spPr>
        <p:txBody>
          <a:bodyPr wrap="square">
            <a:spAutoFit/>
          </a:bodyPr>
          <a:lstStyle/>
          <a:p>
            <a:pPr algn="just">
              <a:lnSpc>
                <a:spcPct val="107000"/>
              </a:lnSpc>
              <a:spcAft>
                <a:spcPts val="0"/>
              </a:spcAft>
            </a:pPr>
            <a:r>
              <a:rPr lang="en-US"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(FUVEST </a:t>
            </a:r>
            <a:r>
              <a:rPr lang="en-US" sz="2400" b="1" dirty="0" err="1">
                <a:solidFill>
                  <a:srgbClr val="002060"/>
                </a:solidFill>
                <a:latin typeface="Trebuchet MS" panose="020B0603020202020204" pitchFamily="34" charset="0"/>
                <a:ea typeface="Calibri" panose="020F0502020204030204" pitchFamily="34" charset="0"/>
                <a:cs typeface="Times New Roman" panose="02020603050405020304" pitchFamily="18" charset="0"/>
              </a:rPr>
              <a:t>adaptado</a:t>
            </a:r>
            <a:r>
              <a:rPr lang="en-US"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 In these stanzas, the set of scenes described shows that the main difficulty experienced by the person whose story is told in the lyrics of the song refers to</a:t>
            </a:r>
          </a:p>
          <a:p>
            <a:pPr algn="just">
              <a:lnSpc>
                <a:spcPct val="107000"/>
              </a:lnSpc>
              <a:spcAft>
                <a:spcPts val="0"/>
              </a:spcAft>
            </a:pP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 difficult relationship with family and friends.</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b) lack of creativity in the face of work demands.</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c) the restrictions imposed on their freedom and personal expression.</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d) competition for higher wages with co-workers.</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e) the difficulties of living outside a large urban center.</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pt-B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803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52400" y="302359"/>
            <a:ext cx="11887200" cy="5909310"/>
          </a:xfrm>
          <a:prstGeom prst="rect">
            <a:avLst/>
          </a:prstGeom>
        </p:spPr>
        <p:txBody>
          <a:bodyPr wrap="square">
            <a:spAutoFit/>
          </a:bodyPr>
          <a:lstStyle/>
          <a:p>
            <a:pPr algn="ctr"/>
            <a:r>
              <a:rPr lang="en-US" sz="2400" b="1" dirty="0">
                <a:solidFill>
                  <a:srgbClr val="002060"/>
                </a:solidFill>
                <a:latin typeface="Trebuchet MS" panose="020B0603020202020204" pitchFamily="34" charset="0"/>
              </a:rPr>
              <a:t>All aboard the flat earth cruise – just don’t tell them about nautical navigation</a:t>
            </a:r>
          </a:p>
          <a:p>
            <a:r>
              <a:rPr lang="en-US" dirty="0">
                <a:solidFill>
                  <a:srgbClr val="002060"/>
                </a:solidFill>
              </a:rPr>
              <a:t> </a:t>
            </a:r>
          </a:p>
          <a:p>
            <a:pPr algn="just"/>
            <a:r>
              <a:rPr lang="en-US" sz="2400" dirty="0">
                <a:solidFill>
                  <a:srgbClr val="002060"/>
                </a:solidFill>
                <a:latin typeface="Trebuchet MS" panose="020B0603020202020204" pitchFamily="34" charset="0"/>
              </a:rPr>
              <a:t>A group of people who believe the Earth is flat have announced their “boldest adventure yet”: a Flat Earth cruise scheduled for 2020. Flat </a:t>
            </a:r>
            <a:r>
              <a:rPr lang="en-US" sz="2400" dirty="0" err="1">
                <a:solidFill>
                  <a:srgbClr val="002060"/>
                </a:solidFill>
                <a:latin typeface="Trebuchet MS" panose="020B0603020202020204" pitchFamily="34" charset="0"/>
              </a:rPr>
              <a:t>earthers</a:t>
            </a:r>
            <a:r>
              <a:rPr lang="en-US" sz="2400" dirty="0">
                <a:solidFill>
                  <a:srgbClr val="002060"/>
                </a:solidFill>
                <a:latin typeface="Trebuchet MS" panose="020B0603020202020204" pitchFamily="34" charset="0"/>
              </a:rPr>
              <a:t> will enjoy swimming pools and perhaps even an artificial surf wave. There’s just one problem for those celebrating the flatness of the Earth. The navigational systems cruise ships, and other vessels, use rely on the fact that the Earth is not flat. “Nautical charts are designed with that in mind: that the Earth is round. GPS relies on 24 main satellites which orbit the Earth to provide positional and navigational information. The reason why 24 satellites were used is because of the curvature of the Earth,” said </a:t>
            </a:r>
            <a:r>
              <a:rPr lang="en-US" sz="2400" dirty="0" err="1">
                <a:solidFill>
                  <a:srgbClr val="002060"/>
                </a:solidFill>
                <a:latin typeface="Trebuchet MS" panose="020B0603020202020204" pitchFamily="34" charset="0"/>
              </a:rPr>
              <a:t>Henk</a:t>
            </a:r>
            <a:r>
              <a:rPr lang="en-US" sz="2400" dirty="0">
                <a:solidFill>
                  <a:srgbClr val="002060"/>
                </a:solidFill>
                <a:latin typeface="Trebuchet MS" panose="020B0603020202020204" pitchFamily="34" charset="0"/>
              </a:rPr>
              <a:t> </a:t>
            </a:r>
            <a:r>
              <a:rPr lang="en-US" sz="2400" dirty="0" err="1">
                <a:solidFill>
                  <a:srgbClr val="002060"/>
                </a:solidFill>
                <a:latin typeface="Trebuchet MS" panose="020B0603020202020204" pitchFamily="34" charset="0"/>
              </a:rPr>
              <a:t>Keijer</a:t>
            </a:r>
            <a:r>
              <a:rPr lang="en-US" sz="2400" dirty="0">
                <a:solidFill>
                  <a:srgbClr val="002060"/>
                </a:solidFill>
                <a:latin typeface="Trebuchet MS" panose="020B0603020202020204" pitchFamily="34" charset="0"/>
              </a:rPr>
              <a:t>, a former cruise ship captain who sailed all over the globe during a 23-year career. “At least three satellites are required to determine a position. But someone located on the other side of the Earth would also like to know their position, so they also require a certain number of satellites. Had the Earth been flat, a total of three satellites would have been enough to provide this information to everyone on Earth. But it is not enough, because the Earth is round.”</a:t>
            </a:r>
          </a:p>
        </p:txBody>
      </p:sp>
    </p:spTree>
    <p:extLst>
      <p:ext uri="{BB962C8B-B14F-4D97-AF65-F5344CB8AC3E}">
        <p14:creationId xmlns:p14="http://schemas.microsoft.com/office/powerpoint/2010/main" val="396201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81000" y="2057400"/>
            <a:ext cx="11506200" cy="2463367"/>
          </a:xfrm>
          <a:prstGeom prst="rect">
            <a:avLst/>
          </a:prstGeom>
        </p:spPr>
        <p:txBody>
          <a:bodyPr wrap="square">
            <a:spAutoFit/>
          </a:bodyPr>
          <a:lstStyle/>
          <a:p>
            <a:pPr algn="just">
              <a:lnSpc>
                <a:spcPct val="107000"/>
              </a:lnSpc>
              <a:spcAft>
                <a:spcPts val="0"/>
              </a:spcAft>
            </a:pPr>
            <a:r>
              <a:rPr lang="pt-BR"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02. (UNICAMP) A respeito do fato noticiado, o autor do texto ressalta</a:t>
            </a:r>
          </a:p>
          <a:p>
            <a:pPr algn="just">
              <a:lnSpc>
                <a:spcPct val="107000"/>
              </a:lnSpc>
              <a:spcAft>
                <a:spcPts val="0"/>
              </a:spcAft>
            </a:pP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 uma contradição.</a:t>
            </a:r>
          </a:p>
          <a:p>
            <a:pPr algn="just">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b) uma confirmação.</a:t>
            </a:r>
          </a:p>
          <a:p>
            <a:pPr algn="just">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c) um equívoco da ciência.</a:t>
            </a:r>
          </a:p>
          <a:p>
            <a:pPr algn="just">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d) uma inversão de valores.</a:t>
            </a:r>
          </a:p>
        </p:txBody>
      </p:sp>
    </p:spTree>
    <p:extLst>
      <p:ext uri="{BB962C8B-B14F-4D97-AF65-F5344CB8AC3E}">
        <p14:creationId xmlns:p14="http://schemas.microsoft.com/office/powerpoint/2010/main" val="353379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1B24852-3133-4C67-8490-D925FE285BB5}"/>
              </a:ext>
            </a:extLst>
          </p:cNvPr>
          <p:cNvPicPr>
            <a:picLocks noChangeAspect="1"/>
          </p:cNvPicPr>
          <p:nvPr/>
        </p:nvPicPr>
        <p:blipFill>
          <a:blip r:embed="rId2"/>
          <a:stretch>
            <a:fillRect/>
          </a:stretch>
        </p:blipFill>
        <p:spPr>
          <a:xfrm rot="14566753">
            <a:off x="-1894422" y="-498928"/>
            <a:ext cx="6523034" cy="6060407"/>
          </a:xfrm>
          <a:prstGeom prst="rect">
            <a:avLst/>
          </a:prstGeom>
        </p:spPr>
      </p:pic>
      <p:pic>
        <p:nvPicPr>
          <p:cNvPr id="4" name="Imagem 3"/>
          <p:cNvPicPr>
            <a:picLocks noChangeAspect="1"/>
          </p:cNvPicPr>
          <p:nvPr/>
        </p:nvPicPr>
        <p:blipFill>
          <a:blip r:embed="rId3"/>
          <a:stretch>
            <a:fillRect/>
          </a:stretch>
        </p:blipFill>
        <p:spPr>
          <a:xfrm>
            <a:off x="609600" y="714276"/>
            <a:ext cx="4195482" cy="5429447"/>
          </a:xfrm>
          <a:prstGeom prst="rect">
            <a:avLst/>
          </a:prstGeom>
        </p:spPr>
      </p:pic>
      <p:sp>
        <p:nvSpPr>
          <p:cNvPr id="6" name="Retângulo 5"/>
          <p:cNvSpPr/>
          <p:nvPr/>
        </p:nvSpPr>
        <p:spPr>
          <a:xfrm>
            <a:off x="5029200" y="1421013"/>
            <a:ext cx="6781800" cy="4015971"/>
          </a:xfrm>
          <a:prstGeom prst="rect">
            <a:avLst/>
          </a:prstGeom>
        </p:spPr>
        <p:txBody>
          <a:bodyPr wrap="square">
            <a:spAutoFit/>
          </a:bodyPr>
          <a:lstStyle/>
          <a:p>
            <a:pPr>
              <a:lnSpc>
                <a:spcPct val="107000"/>
              </a:lnSpc>
              <a:spcAft>
                <a:spcPts val="0"/>
              </a:spcAft>
            </a:pPr>
            <a:r>
              <a:rPr lang="en-US"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(CECIERJ) If I wanted to discard an old </a:t>
            </a:r>
            <a:r>
              <a:rPr lang="en-US" sz="2400" b="1" dirty="0" err="1">
                <a:solidFill>
                  <a:srgbClr val="002060"/>
                </a:solidFill>
                <a:latin typeface="Trebuchet MS" panose="020B0603020202020204" pitchFamily="34" charset="0"/>
                <a:ea typeface="Calibri" panose="020F0502020204030204" pitchFamily="34" charset="0"/>
                <a:cs typeface="Times New Roman" panose="02020603050405020304" pitchFamily="18" charset="0"/>
              </a:rPr>
              <a:t>flashdrive</a:t>
            </a:r>
            <a:r>
              <a:rPr lang="en-US"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 a few margarine tubs, and written post-it, where should I place these items, respectively,</a:t>
            </a:r>
          </a:p>
          <a:p>
            <a:pPr>
              <a:lnSpc>
                <a:spcPct val="107000"/>
              </a:lnSpc>
              <a:spcAft>
                <a:spcPts val="0"/>
              </a:spcAft>
            </a:pP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 electronics, paper, and plastic bins.</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b) electronics, plastic, and paper bins.</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c) paper, electronics, and plastic bins</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d) electronics and paper bins.</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e) paper bins, paper and electronics.</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37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61950" y="428178"/>
            <a:ext cx="11468100" cy="6001643"/>
          </a:xfrm>
          <a:prstGeom prst="rect">
            <a:avLst/>
          </a:prstGeom>
        </p:spPr>
        <p:txBody>
          <a:bodyPr wrap="square">
            <a:spAutoFit/>
          </a:bodyPr>
          <a:lstStyle/>
          <a:p>
            <a:pPr algn="just"/>
            <a:r>
              <a:rPr lang="en-US" sz="2800" dirty="0">
                <a:solidFill>
                  <a:srgbClr val="002060"/>
                </a:solidFill>
                <a:latin typeface="Trebuchet MS" panose="020B0603020202020204" pitchFamily="34" charset="0"/>
              </a:rPr>
              <a:t>As astronomers gaze into the depths of space, they do so with unease: They don’t know precisely what the universe is made of.</a:t>
            </a:r>
          </a:p>
          <a:p>
            <a:pPr algn="just"/>
            <a:r>
              <a:rPr lang="en-US" sz="2800" dirty="0">
                <a:solidFill>
                  <a:srgbClr val="002060"/>
                </a:solidFill>
                <a:latin typeface="Trebuchet MS" panose="020B0603020202020204" pitchFamily="34" charset="0"/>
              </a:rPr>
              <a:t>Surprisingly, no one knows the stars’ exact chemical composition: how many carbon, nitrogen and oxygen atoms they have relative to hydrogen, the most common element.</a:t>
            </a:r>
          </a:p>
          <a:p>
            <a:pPr algn="just"/>
            <a:r>
              <a:rPr lang="en-US" sz="2800" dirty="0">
                <a:solidFill>
                  <a:srgbClr val="002060"/>
                </a:solidFill>
                <a:latin typeface="Trebuchet MS" panose="020B0603020202020204" pitchFamily="34" charset="0"/>
              </a:rPr>
              <a:t>These numbers are crucial, because they affect how stars live and die, what types of planets form and even how readily life might arise on other worlds.</a:t>
            </a:r>
          </a:p>
          <a:p>
            <a:pPr algn="just"/>
            <a:r>
              <a:rPr lang="en-US" sz="2800" dirty="0">
                <a:solidFill>
                  <a:srgbClr val="002060"/>
                </a:solidFill>
                <a:latin typeface="Trebuchet MS" panose="020B0603020202020204" pitchFamily="34" charset="0"/>
              </a:rPr>
              <a:t>Twenty years ago, astronomers expressed confidence in the numbers they had been working with. Now, not so much. The problem lies not in the far corners of the cosmos, but much closer to home. Astonishingly, scientists don’t know exactly what the sun is made of. As a result, they don’t know what the other stars are made of, either.</a:t>
            </a:r>
          </a:p>
          <a:p>
            <a:endParaRPr lang="en-US" sz="2000" dirty="0">
              <a:solidFill>
                <a:srgbClr val="002060"/>
              </a:solidFill>
            </a:endParaRPr>
          </a:p>
        </p:txBody>
      </p:sp>
    </p:spTree>
    <p:extLst>
      <p:ext uri="{BB962C8B-B14F-4D97-AF65-F5344CB8AC3E}">
        <p14:creationId xmlns:p14="http://schemas.microsoft.com/office/powerpoint/2010/main" val="65760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28600" y="797510"/>
            <a:ext cx="11734800" cy="5262979"/>
          </a:xfrm>
          <a:prstGeom prst="rect">
            <a:avLst/>
          </a:prstGeom>
        </p:spPr>
        <p:txBody>
          <a:bodyPr wrap="square">
            <a:spAutoFit/>
          </a:bodyPr>
          <a:lstStyle/>
          <a:p>
            <a:pPr algn="just"/>
            <a:r>
              <a:rPr lang="en-US" sz="2800" dirty="0">
                <a:solidFill>
                  <a:srgbClr val="002060"/>
                </a:solidFill>
                <a:latin typeface="Trebuchet MS" panose="020B0603020202020204" pitchFamily="34" charset="0"/>
              </a:rPr>
              <a:t>“The sun is a fundamental yardstick,” says Martin </a:t>
            </a:r>
            <a:r>
              <a:rPr lang="en-US" sz="2800" dirty="0" err="1">
                <a:solidFill>
                  <a:srgbClr val="002060"/>
                </a:solidFill>
                <a:latin typeface="Trebuchet MS" panose="020B0603020202020204" pitchFamily="34" charset="0"/>
              </a:rPr>
              <a:t>Asplund</a:t>
            </a:r>
            <a:r>
              <a:rPr lang="en-US" sz="2800" dirty="0">
                <a:solidFill>
                  <a:srgbClr val="002060"/>
                </a:solidFill>
                <a:latin typeface="Trebuchet MS" panose="020B0603020202020204" pitchFamily="34" charset="0"/>
              </a:rPr>
              <a:t>, an astrophysicist at the Max Planck Institute for Astrophysics in </a:t>
            </a:r>
            <a:r>
              <a:rPr lang="en-US" sz="2800" dirty="0" err="1">
                <a:solidFill>
                  <a:srgbClr val="002060"/>
                </a:solidFill>
                <a:latin typeface="Trebuchet MS" panose="020B0603020202020204" pitchFamily="34" charset="0"/>
              </a:rPr>
              <a:t>Garching</a:t>
            </a:r>
            <a:r>
              <a:rPr lang="en-US" sz="2800" dirty="0">
                <a:solidFill>
                  <a:srgbClr val="002060"/>
                </a:solidFill>
                <a:latin typeface="Trebuchet MS" panose="020B0603020202020204" pitchFamily="34" charset="0"/>
              </a:rPr>
              <a:t>, Germany. “When we determine the abundance of a certain element in a star or a galaxy or a gas cloud anywhere in the universe, we use the sun as a reference point.”</a:t>
            </a:r>
          </a:p>
          <a:p>
            <a:pPr algn="just"/>
            <a:r>
              <a:rPr lang="en-US" sz="2800" dirty="0">
                <a:solidFill>
                  <a:srgbClr val="002060"/>
                </a:solidFill>
                <a:latin typeface="Trebuchet MS" panose="020B0603020202020204" pitchFamily="34" charset="0"/>
              </a:rPr>
              <a:t>The sun’s location in the Milky Way also makes it a good representative of the entire galaxy. most stars in the universe reside in giant galaxies like the Milky Way, which makes the sun a touchstone for the entire cosmos.</a:t>
            </a:r>
          </a:p>
          <a:p>
            <a:pPr algn="just"/>
            <a:r>
              <a:rPr lang="en-US" sz="2800" dirty="0">
                <a:solidFill>
                  <a:srgbClr val="002060"/>
                </a:solidFill>
                <a:latin typeface="Trebuchet MS" panose="020B0603020202020204" pitchFamily="34" charset="0"/>
              </a:rPr>
              <a:t>For nearly a century, astronomers have judged stars normal or not by seeing whether their chemical compositions match the sun’s. Most stars near us do; some don’t.</a:t>
            </a:r>
          </a:p>
        </p:txBody>
      </p:sp>
    </p:spTree>
    <p:extLst>
      <p:ext uri="{BB962C8B-B14F-4D97-AF65-F5344CB8AC3E}">
        <p14:creationId xmlns:p14="http://schemas.microsoft.com/office/powerpoint/2010/main" val="91718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33400" y="1828800"/>
            <a:ext cx="11658600" cy="3648884"/>
          </a:xfrm>
          <a:prstGeom prst="rect">
            <a:avLst/>
          </a:prstGeom>
        </p:spPr>
        <p:txBody>
          <a:bodyPr wrap="square">
            <a:spAutoFit/>
          </a:bodyPr>
          <a:lstStyle/>
          <a:p>
            <a:pPr>
              <a:lnSpc>
                <a:spcPct val="107000"/>
              </a:lnSpc>
              <a:spcAft>
                <a:spcPts val="0"/>
              </a:spcAft>
            </a:pPr>
            <a:r>
              <a:rPr lang="pt-BR"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(FUVEST) Conforme o texto, um critério tradicionalmente utilizado por astrônomos para avaliar estrelas envolve</a:t>
            </a:r>
          </a:p>
          <a:p>
            <a:pPr>
              <a:lnSpc>
                <a:spcPct val="107000"/>
              </a:lnSpc>
              <a:spcAft>
                <a:spcPts val="0"/>
              </a:spcAft>
            </a:pP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 verificar se sua composição se assemelha à do sol.</a:t>
            </a:r>
          </a:p>
          <a:p>
            <a:pPr>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b) selecionar galáxias compostas por estrelas padrão.</a:t>
            </a:r>
          </a:p>
          <a:p>
            <a:pPr>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c) calcular níveis de radiação estelar e de energia gravitacional.</a:t>
            </a:r>
          </a:p>
          <a:p>
            <a:pPr>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d) medir a densidade e grau de opacidade de nêutrons.</a:t>
            </a:r>
          </a:p>
          <a:p>
            <a:pPr>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e) testar a circulação atmosférica em torno dos astros.</a:t>
            </a:r>
          </a:p>
          <a:p>
            <a:pPr>
              <a:lnSpc>
                <a:spcPct val="107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 </a:t>
            </a:r>
            <a:r>
              <a:rPr lang="pt-BR"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9972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1186</TotalTime>
  <Words>1078</Words>
  <Application>Microsoft Office PowerPoint</Application>
  <PresentationFormat>Widescreen</PresentationFormat>
  <Paragraphs>71</Paragraphs>
  <Slides>10</Slides>
  <Notes>1</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10</vt:i4>
      </vt:variant>
    </vt:vector>
  </HeadingPairs>
  <TitlesOfParts>
    <vt:vector size="17" baseType="lpstr">
      <vt:lpstr>Arial</vt:lpstr>
      <vt:lpstr>Arial</vt:lpstr>
      <vt:lpstr>Calibri</vt:lpstr>
      <vt:lpstr>Times New Roman</vt:lpstr>
      <vt:lpstr>Trebuchet MS</vt:lpstr>
      <vt:lpstr>Office Theme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Geometria plana  Polígonos</dc:title>
  <dc:creator>MARCO ANTÔNIO</dc:creator>
  <cp:lastModifiedBy>Amauri</cp:lastModifiedBy>
  <cp:revision>108</cp:revision>
  <dcterms:created xsi:type="dcterms:W3CDTF">2022-04-19T20:50:35Z</dcterms:created>
  <dcterms:modified xsi:type="dcterms:W3CDTF">2023-02-15T17:37:11Z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2022-04-17T00:00:00Z</vt:filetime>
  </property>
  <property fmtid="{D5CDD505-2E9C-101B-9397-08002B2CF9AE}" pid="3" name="LastSaved">
    <vt:filetime>2022-04-19T00:00:00Z</vt:filetime>
  </property>
</Properties>
</file>