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76" r:id="rId12"/>
    <p:sldId id="265" r:id="rId13"/>
    <p:sldId id="264" r:id="rId14"/>
    <p:sldId id="266" r:id="rId15"/>
    <p:sldId id="281" r:id="rId16"/>
    <p:sldId id="267" r:id="rId17"/>
    <p:sldId id="268" r:id="rId18"/>
    <p:sldId id="269" r:id="rId19"/>
    <p:sldId id="279" r:id="rId20"/>
    <p:sldId id="270" r:id="rId21"/>
    <p:sldId id="280" r:id="rId22"/>
    <p:sldId id="271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991BB-C396-48D2-87E4-13810B33A7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D6B95D-3143-4E7F-901D-856830798E59}">
      <dgm:prSet/>
      <dgm:spPr/>
      <dgm:t>
        <a:bodyPr/>
        <a:lstStyle/>
        <a:p>
          <a:r>
            <a:rPr lang="pt-BR"/>
            <a:t>Durante muito tempo, a história tradicional ignorou a opressão e a miséria que vitimava o povo.</a:t>
          </a:r>
          <a:endParaRPr lang="en-US"/>
        </a:p>
      </dgm:t>
    </dgm:pt>
    <dgm:pt modelId="{8629DA00-3538-48E1-BADF-06130576D9AE}" type="parTrans" cxnId="{D5DE6A4B-D95E-40AC-8FBC-67890E5F641F}">
      <dgm:prSet/>
      <dgm:spPr/>
      <dgm:t>
        <a:bodyPr/>
        <a:lstStyle/>
        <a:p>
          <a:endParaRPr lang="en-US"/>
        </a:p>
      </dgm:t>
    </dgm:pt>
    <dgm:pt modelId="{24D6515B-CD2A-41C6-B32C-3F80D9D2AC9B}" type="sibTrans" cxnId="{D5DE6A4B-D95E-40AC-8FBC-67890E5F641F}">
      <dgm:prSet/>
      <dgm:spPr/>
      <dgm:t>
        <a:bodyPr/>
        <a:lstStyle/>
        <a:p>
          <a:endParaRPr lang="en-US"/>
        </a:p>
      </dgm:t>
    </dgm:pt>
    <dgm:pt modelId="{50499A2E-0A81-4C4C-84E9-FA7107BF1128}">
      <dgm:prSet/>
      <dgm:spPr/>
      <dgm:t>
        <a:bodyPr/>
        <a:lstStyle/>
        <a:p>
          <a:r>
            <a:rPr lang="pt-BR"/>
            <a:t>Quando era impossível ocultar a exploração, criaram mentiras  sobre o caráter do brasileiro. Diziam que o povo era conformado com a vida sub-desenlvolvida. Mas as revoltas politica-sociais provam que não somos tão passivos como a história tradicional desejaria.</a:t>
          </a:r>
          <a:endParaRPr lang="en-US"/>
        </a:p>
      </dgm:t>
    </dgm:pt>
    <dgm:pt modelId="{4B135BAE-3C17-43D8-B799-D5B9246720AA}" type="parTrans" cxnId="{7C6E7383-C645-4D4D-A73F-71B48DCEA684}">
      <dgm:prSet/>
      <dgm:spPr/>
      <dgm:t>
        <a:bodyPr/>
        <a:lstStyle/>
        <a:p>
          <a:endParaRPr lang="en-US"/>
        </a:p>
      </dgm:t>
    </dgm:pt>
    <dgm:pt modelId="{03DCE7AF-0073-43DE-858B-6AA148BD9F14}" type="sibTrans" cxnId="{7C6E7383-C645-4D4D-A73F-71B48DCEA684}">
      <dgm:prSet/>
      <dgm:spPr/>
      <dgm:t>
        <a:bodyPr/>
        <a:lstStyle/>
        <a:p>
          <a:endParaRPr lang="en-US"/>
        </a:p>
      </dgm:t>
    </dgm:pt>
    <dgm:pt modelId="{A825DC79-7E76-43B6-B600-A7A3FC2BB367}">
      <dgm:prSet/>
      <dgm:spPr/>
      <dgm:t>
        <a:bodyPr/>
        <a:lstStyle/>
        <a:p>
          <a:r>
            <a:rPr lang="pt-BR"/>
            <a:t>Revolta de Canudos, Guerra do contestado, Revolta da Vacina, Revolta da Chibata, entre outras, são respostas contra a situação de miséria e opressão que se vivia na República Velha.</a:t>
          </a:r>
          <a:endParaRPr lang="en-US"/>
        </a:p>
      </dgm:t>
    </dgm:pt>
    <dgm:pt modelId="{D5A13F46-31FC-44A3-9CC3-AA2B118B96D0}" type="parTrans" cxnId="{FE11894F-2D67-4CB7-88F7-4B27BEFDA05E}">
      <dgm:prSet/>
      <dgm:spPr/>
      <dgm:t>
        <a:bodyPr/>
        <a:lstStyle/>
        <a:p>
          <a:endParaRPr lang="en-US"/>
        </a:p>
      </dgm:t>
    </dgm:pt>
    <dgm:pt modelId="{93D42384-F8B9-4615-9252-137727AE9864}" type="sibTrans" cxnId="{FE11894F-2D67-4CB7-88F7-4B27BEFDA05E}">
      <dgm:prSet/>
      <dgm:spPr/>
      <dgm:t>
        <a:bodyPr/>
        <a:lstStyle/>
        <a:p>
          <a:endParaRPr lang="en-US"/>
        </a:p>
      </dgm:t>
    </dgm:pt>
    <dgm:pt modelId="{02E19899-23B9-42EC-A3ED-5998C0DFE87B}" type="pres">
      <dgm:prSet presAssocID="{131991BB-C396-48D2-87E4-13810B33A711}" presName="linear" presStyleCnt="0">
        <dgm:presLayoutVars>
          <dgm:animLvl val="lvl"/>
          <dgm:resizeHandles val="exact"/>
        </dgm:presLayoutVars>
      </dgm:prSet>
      <dgm:spPr/>
    </dgm:pt>
    <dgm:pt modelId="{28185286-7F33-4D5B-9C4F-7F4BDB07D1AD}" type="pres">
      <dgm:prSet presAssocID="{64D6B95D-3143-4E7F-901D-856830798E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BFBDDD-41C3-409C-9CF6-3CE364F8AD69}" type="pres">
      <dgm:prSet presAssocID="{24D6515B-CD2A-41C6-B32C-3F80D9D2AC9B}" presName="spacer" presStyleCnt="0"/>
      <dgm:spPr/>
    </dgm:pt>
    <dgm:pt modelId="{E52C1C0E-253F-4FF5-BE21-55DEA278E44D}" type="pres">
      <dgm:prSet presAssocID="{50499A2E-0A81-4C4C-84E9-FA7107BF11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8133FA-CF1B-4039-A165-C053131298C7}" type="pres">
      <dgm:prSet presAssocID="{03DCE7AF-0073-43DE-858B-6AA148BD9F14}" presName="spacer" presStyleCnt="0"/>
      <dgm:spPr/>
    </dgm:pt>
    <dgm:pt modelId="{F0EDBB10-FD40-4B4E-92C7-B35C928F732A}" type="pres">
      <dgm:prSet presAssocID="{A825DC79-7E76-43B6-B600-A7A3FC2BB3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18FF0E-B435-448A-8EE4-AC9774498565}" type="presOf" srcId="{64D6B95D-3143-4E7F-901D-856830798E59}" destId="{28185286-7F33-4D5B-9C4F-7F4BDB07D1AD}" srcOrd="0" destOrd="0" presId="urn:microsoft.com/office/officeart/2005/8/layout/vList2"/>
    <dgm:cxn modelId="{52799C10-54AC-4EF2-B122-BC0679036294}" type="presOf" srcId="{A825DC79-7E76-43B6-B600-A7A3FC2BB367}" destId="{F0EDBB10-FD40-4B4E-92C7-B35C928F732A}" srcOrd="0" destOrd="0" presId="urn:microsoft.com/office/officeart/2005/8/layout/vList2"/>
    <dgm:cxn modelId="{13814611-BA32-4D5D-80F6-034BF3BD70C9}" type="presOf" srcId="{50499A2E-0A81-4C4C-84E9-FA7107BF1128}" destId="{E52C1C0E-253F-4FF5-BE21-55DEA278E44D}" srcOrd="0" destOrd="0" presId="urn:microsoft.com/office/officeart/2005/8/layout/vList2"/>
    <dgm:cxn modelId="{66ED173E-999F-45AE-B0F0-DCAAD91914A5}" type="presOf" srcId="{131991BB-C396-48D2-87E4-13810B33A711}" destId="{02E19899-23B9-42EC-A3ED-5998C0DFE87B}" srcOrd="0" destOrd="0" presId="urn:microsoft.com/office/officeart/2005/8/layout/vList2"/>
    <dgm:cxn modelId="{D5DE6A4B-D95E-40AC-8FBC-67890E5F641F}" srcId="{131991BB-C396-48D2-87E4-13810B33A711}" destId="{64D6B95D-3143-4E7F-901D-856830798E59}" srcOrd="0" destOrd="0" parTransId="{8629DA00-3538-48E1-BADF-06130576D9AE}" sibTransId="{24D6515B-CD2A-41C6-B32C-3F80D9D2AC9B}"/>
    <dgm:cxn modelId="{FE11894F-2D67-4CB7-88F7-4B27BEFDA05E}" srcId="{131991BB-C396-48D2-87E4-13810B33A711}" destId="{A825DC79-7E76-43B6-B600-A7A3FC2BB367}" srcOrd="2" destOrd="0" parTransId="{D5A13F46-31FC-44A3-9CC3-AA2B118B96D0}" sibTransId="{93D42384-F8B9-4615-9252-137727AE9864}"/>
    <dgm:cxn modelId="{7C6E7383-C645-4D4D-A73F-71B48DCEA684}" srcId="{131991BB-C396-48D2-87E4-13810B33A711}" destId="{50499A2E-0A81-4C4C-84E9-FA7107BF1128}" srcOrd="1" destOrd="0" parTransId="{4B135BAE-3C17-43D8-B799-D5B9246720AA}" sibTransId="{03DCE7AF-0073-43DE-858B-6AA148BD9F14}"/>
    <dgm:cxn modelId="{5CBF32FF-CCD1-43CF-B82C-0DBE28AF3AA3}" type="presParOf" srcId="{02E19899-23B9-42EC-A3ED-5998C0DFE87B}" destId="{28185286-7F33-4D5B-9C4F-7F4BDB07D1AD}" srcOrd="0" destOrd="0" presId="urn:microsoft.com/office/officeart/2005/8/layout/vList2"/>
    <dgm:cxn modelId="{94FCBE73-532A-48C4-956A-18F8FBE372E9}" type="presParOf" srcId="{02E19899-23B9-42EC-A3ED-5998C0DFE87B}" destId="{0EBFBDDD-41C3-409C-9CF6-3CE364F8AD69}" srcOrd="1" destOrd="0" presId="urn:microsoft.com/office/officeart/2005/8/layout/vList2"/>
    <dgm:cxn modelId="{B35EF899-B0D9-4496-BF11-02971FD1A35B}" type="presParOf" srcId="{02E19899-23B9-42EC-A3ED-5998C0DFE87B}" destId="{E52C1C0E-253F-4FF5-BE21-55DEA278E44D}" srcOrd="2" destOrd="0" presId="urn:microsoft.com/office/officeart/2005/8/layout/vList2"/>
    <dgm:cxn modelId="{C472352E-3F40-4C1A-B060-8AE3CD931A9C}" type="presParOf" srcId="{02E19899-23B9-42EC-A3ED-5998C0DFE87B}" destId="{3A8133FA-CF1B-4039-A165-C053131298C7}" srcOrd="3" destOrd="0" presId="urn:microsoft.com/office/officeart/2005/8/layout/vList2"/>
    <dgm:cxn modelId="{F5FE4111-4186-43B9-B949-B213DA41F0AD}" type="presParOf" srcId="{02E19899-23B9-42EC-A3ED-5998C0DFE87B}" destId="{F0EDBB10-FD40-4B4E-92C7-B35C928F73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85286-7F33-4D5B-9C4F-7F4BDB07D1AD}">
      <dsp:nvSpPr>
        <dsp:cNvPr id="0" name=""/>
        <dsp:cNvSpPr/>
      </dsp:nvSpPr>
      <dsp:spPr>
        <a:xfrm>
          <a:off x="0" y="69195"/>
          <a:ext cx="4971603" cy="15830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Durante muito tempo, a história tradicional ignorou a opressão e a miséria que vitimava o povo.</a:t>
          </a:r>
          <a:endParaRPr lang="en-US" sz="1600" kern="1200"/>
        </a:p>
      </dsp:txBody>
      <dsp:txXfrm>
        <a:off x="77276" y="146471"/>
        <a:ext cx="4817051" cy="1428458"/>
      </dsp:txXfrm>
    </dsp:sp>
    <dsp:sp modelId="{E52C1C0E-253F-4FF5-BE21-55DEA278E44D}">
      <dsp:nvSpPr>
        <dsp:cNvPr id="0" name=""/>
        <dsp:cNvSpPr/>
      </dsp:nvSpPr>
      <dsp:spPr>
        <a:xfrm>
          <a:off x="0" y="1698285"/>
          <a:ext cx="4971603" cy="158301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Quando era impossível ocultar a exploração, criaram mentiras  sobre o caráter do brasileiro. Diziam que o povo era conformado com a vida sub-desenlvolvida. Mas as revoltas politica-sociais provam que não somos tão passivos como a história tradicional desejaria.</a:t>
          </a:r>
          <a:endParaRPr lang="en-US" sz="1600" kern="1200"/>
        </a:p>
      </dsp:txBody>
      <dsp:txXfrm>
        <a:off x="77276" y="1775561"/>
        <a:ext cx="4817051" cy="1428458"/>
      </dsp:txXfrm>
    </dsp:sp>
    <dsp:sp modelId="{F0EDBB10-FD40-4B4E-92C7-B35C928F732A}">
      <dsp:nvSpPr>
        <dsp:cNvPr id="0" name=""/>
        <dsp:cNvSpPr/>
      </dsp:nvSpPr>
      <dsp:spPr>
        <a:xfrm>
          <a:off x="0" y="3327375"/>
          <a:ext cx="4971603" cy="158301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Revolta de Canudos, Guerra do contestado, Revolta da Vacina, Revolta da Chibata, entre outras, são respostas contra a situação de miséria e opressão que se vivia na República Velha.</a:t>
          </a:r>
          <a:endParaRPr lang="en-US" sz="1600" kern="1200"/>
        </a:p>
      </dsp:txBody>
      <dsp:txXfrm>
        <a:off x="77276" y="3404651"/>
        <a:ext cx="4817051" cy="142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D21F6-85EA-4508-A8D1-A626D8F8902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DB08F-2EA0-4D7E-A73A-136524EE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14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DB08F-2EA0-4D7E-A73A-136524EEA4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7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7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72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2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90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26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4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1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03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72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53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4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6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69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82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2564904"/>
            <a:ext cx="6480048" cy="230124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– Revoltas  na República Velha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3768" y="5373216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317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8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19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Revolta da Vacina (1904)</a:t>
            </a:r>
          </a:p>
        </p:txBody>
      </p:sp>
      <p:pic>
        <p:nvPicPr>
          <p:cNvPr id="13314" name="Picture 2" descr="http://www.infoescola.com/wp-content/uploads/2009/08/ffb0ocruz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7938" y="2345343"/>
            <a:ext cx="2892580" cy="225621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Governo do Presidente Rodrigues Alves, o Rio era uma cidade com graves problemas urbanos e sociais.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Doenças epidêmicas.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Transformar o Rio como a capital do progresso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Coube ao presidente modernizar a cidade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Obras de modernização comandadas por Pereira Passos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Cortiços demolidos expulsos os moradores passaram a viver no morro.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Contou com Osvaldo Cruz que convenceu a decretar a lei de vacinação obrigatória.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O resultado foi uma revolta popular em 1904.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rgbClr val="FFFFFF"/>
                </a:solidFill>
              </a:rPr>
              <a:t>O governo dominou a revolta e os manifestantes foram presos e mandado pro Acre.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7" name="Picture 2" descr="http://2.bp.blogspot.com/-oneO2gP-Bz4/T949E0mZxyI/AAAAAAAALWs/wavIKLypOtU/s1600/revolta+vacina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247" r="1" b="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Revolta na Chibata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Nilo Peçanha estoura a revolta da Chibata envolvendo 2 mil marujos da Marinha brasileira liderada pelo marinheiro João Cândido.</a:t>
            </a:r>
          </a:p>
          <a:p>
            <a:pPr>
              <a:lnSpc>
                <a:spcPct val="90000"/>
              </a:lnSpc>
            </a:pPr>
            <a:r>
              <a:rPr lang="pt-BR" sz="1100"/>
              <a:t>Tomaram os Navios Minas Gerais, São Paulo, Bahia e Deodoro.</a:t>
            </a:r>
          </a:p>
          <a:p>
            <a:pPr>
              <a:lnSpc>
                <a:spcPct val="90000"/>
              </a:lnSpc>
            </a:pPr>
            <a:r>
              <a:rPr lang="pt-BR" sz="1100"/>
              <a:t>Queriam Mudanças no </a:t>
            </a:r>
            <a:r>
              <a:rPr lang="pt-BR" sz="1100" err="1"/>
              <a:t>Codigo</a:t>
            </a:r>
            <a:r>
              <a:rPr lang="pt-BR" sz="1100"/>
              <a:t>  de Disciplina da Marinha, que punia com Chibatadas.</a:t>
            </a:r>
          </a:p>
          <a:p>
            <a:pPr>
              <a:lnSpc>
                <a:spcPct val="90000"/>
              </a:lnSpc>
            </a:pPr>
            <a:r>
              <a:rPr lang="pt-BR" sz="1100"/>
              <a:t>Má Alimentação  e miseráveis soldos.</a:t>
            </a:r>
          </a:p>
          <a:p>
            <a:pPr>
              <a:lnSpc>
                <a:spcPct val="90000"/>
              </a:lnSpc>
            </a:pPr>
            <a:r>
              <a:rPr lang="pt-BR" sz="1100"/>
              <a:t>O Governo prometeu porém não cumpriu as promessas.</a:t>
            </a:r>
          </a:p>
          <a:p>
            <a:pPr>
              <a:lnSpc>
                <a:spcPct val="90000"/>
              </a:lnSpc>
            </a:pPr>
            <a:r>
              <a:rPr lang="pt-BR" sz="1100"/>
              <a:t>Explodiu outra rebelião de Marujos.</a:t>
            </a:r>
          </a:p>
          <a:p>
            <a:pPr>
              <a:lnSpc>
                <a:spcPct val="90000"/>
              </a:lnSpc>
            </a:pPr>
            <a:r>
              <a:rPr lang="pt-BR" sz="1100"/>
              <a:t>João Candido foi preso e jogado numa masmorra da ilha das Cobras</a:t>
            </a:r>
          </a:p>
          <a:p>
            <a:pPr>
              <a:lnSpc>
                <a:spcPct val="90000"/>
              </a:lnSpc>
            </a:pPr>
            <a:r>
              <a:rPr lang="pt-BR" sz="1100"/>
              <a:t>Absolvido em 1912, passando a história como Almirante Negro que acabou com a Chibata na Marinha do Brasil.</a:t>
            </a:r>
          </a:p>
        </p:txBody>
      </p:sp>
      <p:pic>
        <p:nvPicPr>
          <p:cNvPr id="11266" name="Picture 2" descr="http://3.bp.blogspot.com/_2VV0stw2tEU/TNAV_AxlplI/AAAAAAAAAt0/cuJly4oD9iM/s1600/Augusto_Malta_Revolta_da_Chibata004.jpg"/>
          <p:cNvPicPr>
            <a:picLocks noChangeAspect="1" noChangeArrowheads="1"/>
          </p:cNvPicPr>
          <p:nvPr/>
        </p:nvPicPr>
        <p:blipFill rotWithShape="1">
          <a:blip r:embed="rId2" cstate="print"/>
          <a:srcRect l="44350" r="9484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/>
              <a:t>Cangaço Violência no Sertão Nordestino</a:t>
            </a:r>
            <a:endParaRPr lang="pt-BR" dirty="0"/>
          </a:p>
        </p:txBody>
      </p:sp>
      <p:pic>
        <p:nvPicPr>
          <p:cNvPr id="12290" name="Picture 2" descr="http://www.eunapolis.ifba.edu.br/informatica/Sites_Historia_EI_31/cangaco/Site/imagens/l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3105" y="2159331"/>
            <a:ext cx="2186980" cy="218698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A Situação de </a:t>
            </a:r>
            <a:r>
              <a:rPr lang="pt-BR" sz="1300" err="1"/>
              <a:t>Miseria</a:t>
            </a:r>
            <a:r>
              <a:rPr lang="pt-BR" sz="1300"/>
              <a:t> e Injustiças dos </a:t>
            </a:r>
            <a:r>
              <a:rPr lang="pt-BR" sz="1300" err="1"/>
              <a:t>Coroneis</a:t>
            </a:r>
            <a:r>
              <a:rPr lang="pt-BR" sz="1300"/>
              <a:t> no  nordeste do Brasil fez surgir bandos populares, bem armados conhecidos como cangaceiros.</a:t>
            </a:r>
          </a:p>
          <a:p>
            <a:pPr>
              <a:lnSpc>
                <a:spcPct val="90000"/>
              </a:lnSpc>
            </a:pPr>
            <a:r>
              <a:rPr lang="pt-BR" sz="1300"/>
              <a:t>Esse bando espalhava medo, numa terra sem lei.</a:t>
            </a:r>
          </a:p>
          <a:p>
            <a:pPr>
              <a:lnSpc>
                <a:spcPct val="90000"/>
              </a:lnSpc>
            </a:pPr>
            <a:r>
              <a:rPr lang="pt-BR" sz="1300"/>
              <a:t>O Cangaço, tipo de vida dos cangaceiros, é um movimento polemico. Muitos o consideraram um forma pura de banditismo e criminalidade. Para outros, o cangaço é uma forma de banditismo social, isto </a:t>
            </a:r>
            <a:r>
              <a:rPr lang="pt-BR" sz="1300" err="1"/>
              <a:t>é,uma</a:t>
            </a:r>
            <a:r>
              <a:rPr lang="pt-BR" sz="1300"/>
              <a:t>  forma de revolta contra a opressão e a miséria da vida nordestina.</a:t>
            </a:r>
          </a:p>
          <a:p>
            <a:pPr>
              <a:lnSpc>
                <a:spcPct val="90000"/>
              </a:lnSpc>
            </a:pPr>
            <a:r>
              <a:rPr lang="pt-BR" sz="1300"/>
              <a:t>Entre os mais importantes bandos de cangaceiros destacaram-se o de </a:t>
            </a:r>
            <a:r>
              <a:rPr lang="pt-BR" sz="1300" err="1"/>
              <a:t>Antonio</a:t>
            </a:r>
            <a:r>
              <a:rPr lang="pt-BR" sz="1300"/>
              <a:t> Silvino e o de </a:t>
            </a:r>
            <a:r>
              <a:rPr lang="pt-BR" sz="1300" err="1"/>
              <a:t>Virgulino</a:t>
            </a:r>
            <a:r>
              <a:rPr lang="pt-BR" sz="1300"/>
              <a:t> Ferreira, mais conhecido  como </a:t>
            </a:r>
            <a:r>
              <a:rPr lang="pt-BR" sz="1300" err="1"/>
              <a:t>Lempião</a:t>
            </a:r>
            <a:r>
              <a:rPr lang="pt-BR" sz="130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Tenentismo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Crescia o sentimento  de descontentamento entre as populações dos grandes centros urbanos.</a:t>
            </a:r>
          </a:p>
          <a:p>
            <a:pPr>
              <a:lnSpc>
                <a:spcPct val="90000"/>
              </a:lnSpc>
            </a:pPr>
            <a:r>
              <a:rPr lang="pt-BR" sz="1400"/>
              <a:t>O clima de revolta atinge as forças armadas.</a:t>
            </a:r>
          </a:p>
          <a:p>
            <a:pPr>
              <a:lnSpc>
                <a:spcPct val="90000"/>
              </a:lnSpc>
            </a:pPr>
            <a:r>
              <a:rPr lang="pt-BR" sz="1400"/>
              <a:t>Surgiu o Tenentismo, um movimento politico-militar que, pela luta armada, pretendia conquistar o poder e fazer reformas na sociedade.</a:t>
            </a:r>
          </a:p>
          <a:p>
            <a:pPr>
              <a:lnSpc>
                <a:spcPct val="90000"/>
              </a:lnSpc>
            </a:pPr>
            <a:r>
              <a:rPr lang="pt-BR" sz="1400"/>
              <a:t>Os tenentes pregavam a moralização da administração publica e o fim da corrupção eleitoral.</a:t>
            </a:r>
          </a:p>
          <a:p>
            <a:pPr>
              <a:lnSpc>
                <a:spcPct val="90000"/>
              </a:lnSpc>
            </a:pPr>
            <a:r>
              <a:rPr lang="pt-BR" sz="1400"/>
              <a:t>Fim do voto de cabresto e a criação de uma justiça eleitoral autônoma e honesta.</a:t>
            </a:r>
          </a:p>
          <a:p>
            <a:pPr>
              <a:lnSpc>
                <a:spcPct val="90000"/>
              </a:lnSpc>
            </a:pPr>
            <a:r>
              <a:rPr lang="pt-BR" sz="1400"/>
              <a:t>Universalização da educação publica.</a:t>
            </a:r>
          </a:p>
          <a:p>
            <a:pPr>
              <a:lnSpc>
                <a:spcPct val="90000"/>
              </a:lnSpc>
            </a:pPr>
            <a:r>
              <a:rPr lang="pt-BR" sz="1400"/>
              <a:t>Tratava-se de reconstruir o Estado para construir a nação.</a:t>
            </a:r>
          </a:p>
          <a:p>
            <a:pPr>
              <a:lnSpc>
                <a:spcPct val="90000"/>
              </a:lnSpc>
            </a:pPr>
            <a:r>
              <a:rPr lang="pt-BR" sz="1400"/>
              <a:t>Não eram liberais.</a:t>
            </a:r>
          </a:p>
          <a:p>
            <a:pPr>
              <a:lnSpc>
                <a:spcPct val="90000"/>
              </a:lnSpc>
            </a:pPr>
            <a:endParaRPr lang="pt-BR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3839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4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sz="3300"/>
              <a:t>Revolta do Forte de Copacabana (1922)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pt-BR"/>
              <a:t>Liderada por 18 tenentes que, reunindo uma tropa de aproximadamente 300 homens, decidiram agira contra o governo e impedir a posse do presidente Artur Bernardes.</a:t>
            </a:r>
          </a:p>
          <a:p>
            <a:r>
              <a:rPr lang="pt-BR"/>
              <a:t>Sabiam que não iam ganhar o confronto porem efetuam disparos, apenas dois escaparam com vida.</a:t>
            </a:r>
          </a:p>
          <a:p>
            <a:r>
              <a:rPr lang="pt-BR"/>
              <a:t>Por </a:t>
            </a:r>
            <a:r>
              <a:rPr lang="pt-BR" dirty="0"/>
              <a:t>sido liderado por 18 tenentes ela foi conhecida como a “Os 18 do Forte”.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Revolta de 1924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Arthur Bernardes teve que enfrentar dois anos depois outra revolta a “ Revolução de 1924”</a:t>
            </a:r>
          </a:p>
          <a:p>
            <a:pPr>
              <a:lnSpc>
                <a:spcPct val="90000"/>
              </a:lnSpc>
            </a:pPr>
            <a:r>
              <a:rPr lang="pt-BR" sz="1500"/>
              <a:t>A revolta foi liderada por Isidoro Dias Lopes, pelo Tenente Juarez Távora e por políticos, como Nilo Peçanha eclodiu em são Paulo no 05 de julho.</a:t>
            </a:r>
          </a:p>
          <a:p>
            <a:pPr>
              <a:lnSpc>
                <a:spcPct val="90000"/>
              </a:lnSpc>
            </a:pPr>
            <a:r>
              <a:rPr lang="pt-BR" sz="1500"/>
              <a:t>Com uma tropa de aproximadamente 1000 homens, os revolucionários rapidamente ocuparam os lugares mais estratégicos da cidade de São Paulo. Durante a Ocupação diversas batalhas foram travadas.</a:t>
            </a:r>
          </a:p>
          <a:p>
            <a:pPr>
              <a:lnSpc>
                <a:spcPct val="90000"/>
              </a:lnSpc>
            </a:pPr>
            <a:r>
              <a:rPr lang="pt-BR" sz="1500"/>
              <a:t>Sem condições de resistir por muito tempo o general Isidoro Dias Lopes, decidiu abandonar a cidade de São Paulo. </a:t>
            </a:r>
          </a:p>
          <a:p>
            <a:pPr>
              <a:lnSpc>
                <a:spcPct val="90000"/>
              </a:lnSpc>
            </a:pPr>
            <a:r>
              <a:rPr lang="pt-BR" sz="1500"/>
              <a:t>Formou a Coluna Paulista que tinha como objetivo, continuar a luta contra o governo, levando a revolução para outros estados do Brasil.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Coluna Prestes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/>
          </a:bodyPr>
          <a:lstStyle/>
          <a:p>
            <a:r>
              <a:rPr lang="pt-BR" dirty="0"/>
              <a:t>União da Coluna Paulista com a Coluna Prestes.</a:t>
            </a:r>
          </a:p>
          <a:p>
            <a:r>
              <a:rPr lang="pt-BR" dirty="0"/>
              <a:t>O Cavaleiro da Esperança – </a:t>
            </a:r>
            <a:r>
              <a:rPr lang="pt-BR" err="1"/>
              <a:t>Luis</a:t>
            </a:r>
            <a:r>
              <a:rPr lang="pt-BR"/>
              <a:t> Carlos Prestes </a:t>
            </a:r>
          </a:p>
          <a:p>
            <a:r>
              <a:rPr lang="pt-BR"/>
              <a:t>Percorreu 20 Mil Km</a:t>
            </a:r>
          </a:p>
          <a:p>
            <a:r>
              <a:rPr lang="pt-BR" dirty="0"/>
              <a:t>Perseguida pelo governo</a:t>
            </a:r>
          </a:p>
          <a:p>
            <a:r>
              <a:rPr lang="pt-BR" dirty="0"/>
              <a:t>Ingressou no território boliviano</a:t>
            </a:r>
          </a:p>
          <a:p>
            <a:r>
              <a:rPr lang="pt-BR"/>
              <a:t>Voltou ao país tornou principal líder do PC</a:t>
            </a:r>
          </a:p>
          <a:p>
            <a:r>
              <a:rPr lang="pt-BR" dirty="0"/>
              <a:t>Conseguiu manter a chama da </a:t>
            </a:r>
            <a:r>
              <a:rPr lang="pt-BR"/>
              <a:t>revolta contra o jogo oligarquista.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411" y="1131994"/>
            <a:ext cx="553058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Respostas Contra a Miséria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D5185AE-C489-4507-ABE7-1CD0EB0E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00236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Semana de Arte Moderna de 1922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A reação contra a estrutura </a:t>
            </a:r>
            <a:r>
              <a:rPr lang="pt-BR" sz="1400" err="1"/>
              <a:t>Oligarquicas</a:t>
            </a:r>
            <a:r>
              <a:rPr lang="pt-BR" sz="1400"/>
              <a:t> da Republica Vela não se limitava às revoltas politico-militar.</a:t>
            </a:r>
          </a:p>
          <a:p>
            <a:pPr>
              <a:lnSpc>
                <a:spcPct val="90000"/>
              </a:lnSpc>
            </a:pPr>
            <a:r>
              <a:rPr lang="pt-BR" sz="1400"/>
              <a:t>A contestação atingiu também o campo cultural, manifestando-se no chamado movimento modernista.</a:t>
            </a:r>
          </a:p>
          <a:p>
            <a:pPr>
              <a:lnSpc>
                <a:spcPct val="90000"/>
              </a:lnSpc>
            </a:pPr>
            <a:r>
              <a:rPr lang="pt-BR" sz="1400"/>
              <a:t>Marco Inicial – Semana de Arte Moderna  - realizada  na cidade de São Paulo entre os dias 11 e 18 de fevereiro de 1922.</a:t>
            </a:r>
          </a:p>
          <a:p>
            <a:pPr>
              <a:lnSpc>
                <a:spcPct val="90000"/>
              </a:lnSpc>
            </a:pPr>
            <a:r>
              <a:rPr lang="pt-BR" sz="1400"/>
              <a:t>Tendo como palco – O Teatro Municipal de São Paulo</a:t>
            </a:r>
          </a:p>
          <a:p>
            <a:pPr>
              <a:lnSpc>
                <a:spcPct val="90000"/>
              </a:lnSpc>
            </a:pPr>
            <a:r>
              <a:rPr lang="pt-BR" sz="1400"/>
              <a:t>Os nomes de destaque – Mário de Andrade, Menotti </a:t>
            </a:r>
            <a:r>
              <a:rPr lang="pt-BR" sz="1400" err="1"/>
              <a:t>del</a:t>
            </a:r>
            <a:r>
              <a:rPr lang="pt-BR" sz="1400"/>
              <a:t> </a:t>
            </a:r>
            <a:r>
              <a:rPr lang="pt-BR" sz="1400" err="1"/>
              <a:t>Piccia</a:t>
            </a:r>
            <a:r>
              <a:rPr lang="pt-BR" sz="1400"/>
              <a:t>, Ronald de Carvalho, Oswald de Andrade, Heitor Villa Lobos, Emiliano Di Cavalcanti, Anita </a:t>
            </a:r>
            <a:r>
              <a:rPr lang="pt-BR" sz="1400" err="1"/>
              <a:t>Malfadi</a:t>
            </a:r>
            <a:r>
              <a:rPr lang="pt-BR" sz="1400"/>
              <a:t>, Tarsila do Amaral, e Victor </a:t>
            </a:r>
            <a:r>
              <a:rPr lang="pt-BR" sz="1400" err="1"/>
              <a:t>Breceret</a:t>
            </a:r>
            <a:r>
              <a:rPr lang="pt-BR" sz="1400"/>
              <a:t>.</a:t>
            </a:r>
          </a:p>
          <a:p>
            <a:pPr>
              <a:lnSpc>
                <a:spcPct val="90000"/>
              </a:lnSpc>
            </a:pPr>
            <a:r>
              <a:rPr lang="pt-BR" sz="1400"/>
              <a:t>A reação brasileira modernista implicava abrasileirar a cultura brasileira.</a:t>
            </a:r>
          </a:p>
          <a:p>
            <a:pPr>
              <a:lnSpc>
                <a:spcPct val="90000"/>
              </a:lnSpc>
            </a:pPr>
            <a:endParaRPr lang="pt-BR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90" y="1131994"/>
            <a:ext cx="3371315" cy="46024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775" y="1767950"/>
            <a:ext cx="3487503" cy="33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3100"/>
              <a:t>Modernismo e antropofagia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/>
              <a:t>Confrontaram a cultura que vinha da Europ</a:t>
            </a:r>
            <a:r>
              <a:rPr lang="pt-BR" dirty="0"/>
              <a:t>a</a:t>
            </a:r>
          </a:p>
          <a:p>
            <a:r>
              <a:rPr lang="pt-BR" dirty="0"/>
              <a:t>A cultura para o escritor </a:t>
            </a:r>
            <a:r>
              <a:rPr lang="pt-BR"/>
              <a:t>Mario de Andrade deveria nascer enraizada à sua terra, como um aprofundamento do terreno nacional.</a:t>
            </a:r>
          </a:p>
          <a:p>
            <a:r>
              <a:rPr lang="pt-BR" dirty="0"/>
              <a:t>Era uma critica a dominação cultural e politica do Brasil pelos estrangeiros.</a:t>
            </a:r>
          </a:p>
          <a:p>
            <a:r>
              <a:rPr lang="pt-BR"/>
              <a:t>Nascia o Manifesto Antropofágico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900"/>
              <a:t>1 – Elabore um pequeno texto sobre a Revolta da Chibata, mencionando os principais acontecimentos e como ela terminou.</a:t>
            </a:r>
          </a:p>
          <a:p>
            <a:pPr>
              <a:lnSpc>
                <a:spcPct val="90000"/>
              </a:lnSpc>
            </a:pPr>
            <a:r>
              <a:rPr lang="pt-BR" sz="900"/>
              <a:t>2 – Responda</a:t>
            </a:r>
          </a:p>
          <a:p>
            <a:pPr>
              <a:lnSpc>
                <a:spcPct val="90000"/>
              </a:lnSpc>
            </a:pPr>
            <a:r>
              <a:rPr lang="pt-BR" sz="900"/>
              <a:t>A – O que foi o tenentismo</a:t>
            </a:r>
          </a:p>
          <a:p>
            <a:pPr>
              <a:lnSpc>
                <a:spcPct val="90000"/>
              </a:lnSpc>
            </a:pPr>
            <a:r>
              <a:rPr lang="pt-BR" sz="900"/>
              <a:t>B – Quais eram os objetivos dos oficiais.</a:t>
            </a:r>
          </a:p>
          <a:p>
            <a:pPr>
              <a:lnSpc>
                <a:spcPct val="90000"/>
              </a:lnSpc>
            </a:pPr>
            <a:r>
              <a:rPr lang="pt-BR" sz="900"/>
              <a:t>3 – Explique o que foi a coluna prestes.</a:t>
            </a:r>
          </a:p>
          <a:p>
            <a:pPr>
              <a:lnSpc>
                <a:spcPct val="90000"/>
              </a:lnSpc>
            </a:pPr>
            <a:r>
              <a:rPr lang="pt-BR" sz="900"/>
              <a:t>4 – Responda.</a:t>
            </a:r>
          </a:p>
          <a:p>
            <a:pPr>
              <a:lnSpc>
                <a:spcPct val="90000"/>
              </a:lnSpc>
            </a:pPr>
            <a:r>
              <a:rPr lang="pt-BR" sz="900"/>
              <a:t>A – No campo cultural, como se deu a reação contra as </a:t>
            </a:r>
            <a:r>
              <a:rPr lang="pt-BR" sz="900" err="1"/>
              <a:t>estruturasa</a:t>
            </a:r>
            <a:r>
              <a:rPr lang="pt-BR" sz="900"/>
              <a:t> tradicionais do Brasil?</a:t>
            </a:r>
          </a:p>
          <a:p>
            <a:pPr>
              <a:lnSpc>
                <a:spcPct val="90000"/>
              </a:lnSpc>
            </a:pPr>
            <a:r>
              <a:rPr lang="pt-BR" sz="900"/>
              <a:t>B – O que foi a Semana de Arte Moderna de1922?</a:t>
            </a:r>
          </a:p>
          <a:p>
            <a:pPr>
              <a:lnSpc>
                <a:spcPct val="90000"/>
              </a:lnSpc>
            </a:pPr>
            <a:r>
              <a:rPr lang="pt-BR" sz="900"/>
              <a:t>5 – </a:t>
            </a:r>
            <a:r>
              <a:rPr lang="pt-BR" sz="900" err="1"/>
              <a:t>Confecione</a:t>
            </a:r>
            <a:r>
              <a:rPr lang="pt-BR" sz="900"/>
              <a:t> um mapa do Brasil, localizado nos estados as seguintes revoltas </a:t>
            </a:r>
          </a:p>
          <a:p>
            <a:pPr>
              <a:lnSpc>
                <a:spcPct val="90000"/>
              </a:lnSpc>
            </a:pPr>
            <a:r>
              <a:rPr lang="pt-BR" sz="900"/>
              <a:t>A – Revolta de Canudos</a:t>
            </a:r>
          </a:p>
          <a:p>
            <a:pPr>
              <a:lnSpc>
                <a:spcPct val="90000"/>
              </a:lnSpc>
            </a:pPr>
            <a:r>
              <a:rPr lang="pt-BR" sz="900"/>
              <a:t>B – Guerra do Contestado</a:t>
            </a:r>
          </a:p>
          <a:p>
            <a:pPr>
              <a:lnSpc>
                <a:spcPct val="90000"/>
              </a:lnSpc>
            </a:pPr>
            <a:r>
              <a:rPr lang="pt-BR" sz="900"/>
              <a:t>C – Revolta da Vacina </a:t>
            </a:r>
          </a:p>
          <a:p>
            <a:pPr>
              <a:lnSpc>
                <a:spcPct val="90000"/>
              </a:lnSpc>
            </a:pPr>
            <a:r>
              <a:rPr lang="pt-BR" sz="900"/>
              <a:t>D – Revolta da Chibata</a:t>
            </a:r>
          </a:p>
          <a:p>
            <a:pPr>
              <a:lnSpc>
                <a:spcPct val="90000"/>
              </a:lnSpc>
            </a:pPr>
            <a:endParaRPr lang="pt-BR" sz="900"/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sz="3300"/>
              <a:t>Revoltas Messiânicas</a:t>
            </a:r>
          </a:p>
        </p:txBody>
      </p:sp>
      <p:sp>
        <p:nvSpPr>
          <p:cNvPr id="25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pt-BR" dirty="0"/>
              <a:t>O termo messianismo é usado para designar os </a:t>
            </a:r>
            <a:r>
              <a:rPr lang="pt-BR"/>
              <a:t>movimentos sociais em que milhares de sertanejos fundaram importantes comunidades comandadas por um líder religioso.</a:t>
            </a:r>
          </a:p>
          <a:p>
            <a:r>
              <a:rPr lang="pt-BR" dirty="0"/>
              <a:t>Desenvolveu-se em áreas rurais pobres, baseando-se na religiosidade popular do sertanejo e em seu </a:t>
            </a:r>
            <a:r>
              <a:rPr lang="pt-BR"/>
              <a:t>sentimento de revolta contra a miséria, opressão e as injustiças da republica dos coronéis.</a:t>
            </a:r>
          </a:p>
          <a:p>
            <a:r>
              <a:rPr lang="pt-BR" dirty="0"/>
              <a:t>Movimentos de Canudos e do Contestado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chetudoeregiao.com.br/atr/ATR.GIF/guerra_dos_canudos.jpg"/>
          <p:cNvPicPr>
            <a:picLocks noChangeAspect="1" noChangeArrowheads="1"/>
          </p:cNvPicPr>
          <p:nvPr/>
        </p:nvPicPr>
        <p:blipFill rotWithShape="1">
          <a:blip r:embed="rId2" cstate="print"/>
          <a:srcRect l="12192" r="2586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Revolta de canudos (1893 – 1897)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Governo de Prudente de Morais eclodiu um grande movimento de revoltas  sociais entre os humildes sertanejos baianos.</a:t>
            </a:r>
          </a:p>
          <a:p>
            <a:pPr>
              <a:lnSpc>
                <a:spcPct val="90000"/>
              </a:lnSpc>
            </a:pPr>
            <a:r>
              <a:rPr lang="pt-BR" sz="1500"/>
              <a:t>O líder do movimento era </a:t>
            </a:r>
            <a:r>
              <a:rPr lang="pt-BR" sz="1500" err="1"/>
              <a:t>Antonio</a:t>
            </a:r>
            <a:r>
              <a:rPr lang="pt-BR" sz="1500"/>
              <a:t> Conselheiro ou </a:t>
            </a:r>
            <a:r>
              <a:rPr lang="pt-BR" sz="1500" err="1"/>
              <a:t>Antonio</a:t>
            </a:r>
            <a:r>
              <a:rPr lang="pt-BR" sz="1500"/>
              <a:t> de Mendes  Maciel.</a:t>
            </a:r>
          </a:p>
          <a:p>
            <a:pPr>
              <a:lnSpc>
                <a:spcPct val="90000"/>
              </a:lnSpc>
            </a:pPr>
            <a:r>
              <a:rPr lang="pt-BR" sz="1500"/>
              <a:t>Reunindo Grande numero de sertanejos em 1893 </a:t>
            </a:r>
            <a:r>
              <a:rPr lang="pt-BR" sz="1500" err="1"/>
              <a:t>Antonio</a:t>
            </a:r>
            <a:r>
              <a:rPr lang="pt-BR" sz="1500"/>
              <a:t> Conselheiro estabeleceu-se em Canudos, um arraial do Sertão baiano.</a:t>
            </a:r>
          </a:p>
          <a:p>
            <a:pPr>
              <a:lnSpc>
                <a:spcPct val="90000"/>
              </a:lnSpc>
            </a:pPr>
            <a:r>
              <a:rPr lang="pt-BR" sz="1500"/>
              <a:t>Em pouco tempo chegou a 30 mil habitantes.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A luta possível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Os inimigos de Canudos divulgaram muita coisa sobre </a:t>
            </a:r>
            <a:r>
              <a:rPr lang="pt-BR" sz="1700" err="1"/>
              <a:t>Antonio</a:t>
            </a:r>
            <a:r>
              <a:rPr lang="pt-BR" sz="1700"/>
              <a:t> Conselheiro e seus seguidores. Diziam, por exemplo , que Canudos era lugar de fanáticos e monarquistas. Durante muito tempo, a historia tradicional reproduziu  essas ideias como se fossem verdades absolutas, escondendo a principal motivo que unia os sertanejos de canudos a vontade de escapar da fome e da violência. Uma vontade concreta de lutar contra as injustiças do sertão.</a:t>
            </a:r>
          </a:p>
          <a:p>
            <a:pPr>
              <a:lnSpc>
                <a:spcPct val="90000"/>
              </a:lnSpc>
            </a:pPr>
            <a:r>
              <a:rPr lang="pt-BR" sz="1700"/>
              <a:t>A religiosidade foi a forma possível encontrada  pelos sertanejos para traduzir sua revolta social.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sz="3300"/>
              <a:t>continuação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Sistema comunitário de sobrevivência.</a:t>
            </a:r>
          </a:p>
          <a:p>
            <a:pPr>
              <a:lnSpc>
                <a:spcPct val="90000"/>
              </a:lnSpc>
            </a:pPr>
            <a:r>
              <a:rPr lang="pt-BR" sz="1500"/>
              <a:t>Propriedade privada de bens de uso pessoal.</a:t>
            </a:r>
          </a:p>
          <a:p>
            <a:pPr>
              <a:lnSpc>
                <a:spcPct val="90000"/>
              </a:lnSpc>
            </a:pPr>
            <a:r>
              <a:rPr lang="pt-BR" sz="1500"/>
              <a:t>Sem cobrança de impostos e autoridade policial.</a:t>
            </a:r>
          </a:p>
          <a:p>
            <a:pPr>
              <a:lnSpc>
                <a:spcPct val="90000"/>
              </a:lnSpc>
            </a:pPr>
            <a:r>
              <a:rPr lang="pt-BR" sz="1500"/>
              <a:t>Prostituição e venda de bebidas </a:t>
            </a:r>
            <a:r>
              <a:rPr lang="pt-BR" sz="1500" err="1"/>
              <a:t>alcolicas</a:t>
            </a:r>
            <a:r>
              <a:rPr lang="pt-BR" sz="1500"/>
              <a:t> eram proibidas.</a:t>
            </a:r>
          </a:p>
          <a:p>
            <a:pPr>
              <a:lnSpc>
                <a:spcPct val="90000"/>
              </a:lnSpc>
            </a:pPr>
            <a:r>
              <a:rPr lang="pt-BR" sz="1500"/>
              <a:t>Canudos tinha governo próprio.</a:t>
            </a:r>
          </a:p>
          <a:p>
            <a:pPr>
              <a:lnSpc>
                <a:spcPct val="90000"/>
              </a:lnSpc>
            </a:pPr>
            <a:r>
              <a:rPr lang="pt-BR" sz="1500"/>
              <a:t>A elite baiana passou a temer o poder de </a:t>
            </a:r>
            <a:r>
              <a:rPr lang="pt-BR" sz="1500" err="1"/>
              <a:t>Antonio</a:t>
            </a:r>
            <a:r>
              <a:rPr lang="pt-BR" sz="1500"/>
              <a:t> Conselheiro.</a:t>
            </a:r>
          </a:p>
          <a:p>
            <a:pPr>
              <a:lnSpc>
                <a:spcPct val="90000"/>
              </a:lnSpc>
            </a:pPr>
            <a:r>
              <a:rPr lang="pt-BR" sz="1500"/>
              <a:t>Exigiam o fim de canudos.</a:t>
            </a:r>
          </a:p>
          <a:p>
            <a:pPr>
              <a:lnSpc>
                <a:spcPct val="90000"/>
              </a:lnSpc>
            </a:pPr>
            <a:r>
              <a:rPr lang="pt-BR" sz="1500"/>
              <a:t>Tropas do governo estadual recebeu reforços do governo federal, varias expedições foi derrotada até a chegada de um poderoso exercito  com 5 mil homens.</a:t>
            </a:r>
          </a:p>
          <a:p>
            <a:pPr>
              <a:lnSpc>
                <a:spcPct val="90000"/>
              </a:lnSpc>
            </a:pPr>
            <a:r>
              <a:rPr lang="pt-BR" sz="1500"/>
              <a:t>A comunidade foi massacrada pelo exercito.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Canudos não se rendeu </a:t>
            </a:r>
            <a:br>
              <a:rPr lang="pt-BR" dirty="0"/>
            </a:br>
            <a:r>
              <a:rPr lang="pt-BR" dirty="0"/>
              <a:t>A narração de Euclides da Cunha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A guerra de canudos foi tema do livro. Os Sertões, do escritor Euclides da Cunha. Publicado pela primeira vez em 1902, o livro alcançou grande repercussão e logo tornou-se um clássico, consagrado Euclides da Cunha como um dos mais importantes ensaístas brasileiros. Vejamos uma das ultimas paginas de Os sertões, em que Euclides testemunha dos fatos, narra a destruição de canudos.</a:t>
            </a:r>
          </a:p>
          <a:p>
            <a:pPr>
              <a:lnSpc>
                <a:spcPct val="90000"/>
              </a:lnSpc>
            </a:pPr>
            <a:r>
              <a:rPr lang="pt-BR" sz="1500"/>
              <a:t>Canudos não se rendeu. </a:t>
            </a:r>
            <a:r>
              <a:rPr lang="pt-BR" sz="1500" i="1"/>
              <a:t>Exemplo único em toda a história, resistiu até ao esgotamento completo. Expugnado palmo a palmo, na precisão integral do termo, caiu no dia 5, ao entardecer, quando caíram seus últimos defensores, que todos morreram. Eram quatro operários: um velho, dos homens feitos e uma criança, na frente dos quais rugiram raivosamente cinco mil soldados.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099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/>
            <a:r>
              <a:rPr lang="pt-BR" sz="5200">
                <a:solidFill>
                  <a:srgbClr val="FFFFFF"/>
                </a:solidFill>
              </a:rPr>
              <a:t>Guerra de contestado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pt-B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2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1.bp.blogspot.com/-b4M9uI1XbgA/T70gSz3j_WI/AAAAAAAAS6I/vLgS8uf1B_c/s320/GUERRA-DO-CONTESTADO.jpg"/>
          <p:cNvPicPr>
            <a:picLocks noChangeAspect="1" noChangeArrowheads="1"/>
          </p:cNvPicPr>
          <p:nvPr/>
        </p:nvPicPr>
        <p:blipFill rotWithShape="1">
          <a:blip r:embed="rId2" cstate="print"/>
          <a:srcRect r="4794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Guerra do Contestado (1912 – 1916)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000"/>
              <a:t>Região de </a:t>
            </a:r>
            <a:r>
              <a:rPr lang="pt-BR" sz="1000" err="1"/>
              <a:t>Parana</a:t>
            </a:r>
            <a:r>
              <a:rPr lang="pt-BR" sz="1000"/>
              <a:t> e Santa Catarina, numa região contestada (disputada) pelos estados.</a:t>
            </a:r>
          </a:p>
          <a:p>
            <a:pPr>
              <a:lnSpc>
                <a:spcPct val="90000"/>
              </a:lnSpc>
            </a:pPr>
            <a:r>
              <a:rPr lang="pt-BR" sz="1000"/>
              <a:t>Região de muitos pobres e famintos sem terra e sofria dura exploração dos fazendeiros.</a:t>
            </a:r>
          </a:p>
          <a:p>
            <a:pPr>
              <a:lnSpc>
                <a:spcPct val="90000"/>
              </a:lnSpc>
            </a:pPr>
            <a:r>
              <a:rPr lang="pt-BR" sz="1000"/>
              <a:t>Duas empresas norte americanas a Southern </a:t>
            </a:r>
            <a:r>
              <a:rPr lang="pt-BR" sz="1000" err="1"/>
              <a:t>Brazil</a:t>
            </a:r>
            <a:r>
              <a:rPr lang="pt-BR" sz="1000"/>
              <a:t> Lamber ande </a:t>
            </a:r>
            <a:r>
              <a:rPr lang="pt-BR" sz="1000" err="1"/>
              <a:t>Colonization</a:t>
            </a:r>
            <a:r>
              <a:rPr lang="pt-BR" sz="1000"/>
              <a:t> de madeira e colonização e a </a:t>
            </a:r>
            <a:r>
              <a:rPr lang="pt-BR" sz="1000" err="1"/>
              <a:t>Brazil</a:t>
            </a:r>
            <a:r>
              <a:rPr lang="pt-BR" sz="1000"/>
              <a:t> Railway ferroviária.</a:t>
            </a:r>
          </a:p>
          <a:p>
            <a:pPr>
              <a:lnSpc>
                <a:spcPct val="90000"/>
              </a:lnSpc>
            </a:pPr>
            <a:r>
              <a:rPr lang="pt-BR" sz="1000" err="1"/>
              <a:t>Liderença</a:t>
            </a:r>
            <a:r>
              <a:rPr lang="pt-BR" sz="1000"/>
              <a:t> de João maria </a:t>
            </a:r>
            <a:r>
              <a:rPr lang="pt-BR" sz="1000" err="1"/>
              <a:t>chmado</a:t>
            </a:r>
            <a:r>
              <a:rPr lang="pt-BR" sz="1000"/>
              <a:t> de Monge, </a:t>
            </a:r>
            <a:r>
              <a:rPr lang="pt-BR" sz="1000" err="1"/>
              <a:t>apois</a:t>
            </a:r>
            <a:r>
              <a:rPr lang="pt-BR" sz="1000"/>
              <a:t> esse foi a vez de Jose Maria.</a:t>
            </a:r>
          </a:p>
          <a:p>
            <a:pPr>
              <a:lnSpc>
                <a:spcPct val="90000"/>
              </a:lnSpc>
            </a:pPr>
            <a:r>
              <a:rPr lang="pt-BR" sz="1000"/>
              <a:t>Reuniu mais de 20 mil sertanejos que lutavam por um pedaço de terra.</a:t>
            </a:r>
          </a:p>
          <a:p>
            <a:pPr>
              <a:lnSpc>
                <a:spcPct val="90000"/>
              </a:lnSpc>
            </a:pPr>
            <a:r>
              <a:rPr lang="pt-BR" sz="1000"/>
              <a:t>Fundou povoado “Monarquia Celeste”</a:t>
            </a:r>
          </a:p>
          <a:p>
            <a:pPr>
              <a:lnSpc>
                <a:spcPct val="90000"/>
              </a:lnSpc>
            </a:pPr>
            <a:r>
              <a:rPr lang="pt-BR" sz="1000"/>
              <a:t>Foram perseguidos pelo governo e por coronéis e pelas empresas estrangeiras.</a:t>
            </a:r>
          </a:p>
          <a:p>
            <a:pPr>
              <a:lnSpc>
                <a:spcPct val="90000"/>
              </a:lnSpc>
            </a:pPr>
            <a:r>
              <a:rPr lang="pt-BR" sz="1000"/>
              <a:t>Em novembro de 1912 José Maria foi morto em combate, os últimos núcleos foram arrasados pelas tropas brasileiras.</a:t>
            </a:r>
          </a:p>
        </p:txBody>
      </p:sp>
      <p:cxnSp>
        <p:nvCxnSpPr>
          <p:cNvPr id="14342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Microsoft Office PowerPoint</Application>
  <PresentationFormat>Apresentação na tela (4:3)</PresentationFormat>
  <Paragraphs>119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Facetado</vt:lpstr>
      <vt:lpstr>Brasil – Revoltas  na República Velha</vt:lpstr>
      <vt:lpstr>Respostas Contra a Miséria</vt:lpstr>
      <vt:lpstr>Revoltas Messiânicas</vt:lpstr>
      <vt:lpstr>Revolta de canudos (1893 – 1897)</vt:lpstr>
      <vt:lpstr>A luta possível</vt:lpstr>
      <vt:lpstr>continuação</vt:lpstr>
      <vt:lpstr>Canudos não se rendeu  A narração de Euclides da Cunha</vt:lpstr>
      <vt:lpstr>Guerra de contestado</vt:lpstr>
      <vt:lpstr>Guerra do Contestado (1912 – 1916)</vt:lpstr>
      <vt:lpstr>Revolta da Vacina (1904)</vt:lpstr>
      <vt:lpstr>Apresentação do PowerPoint</vt:lpstr>
      <vt:lpstr>Revolta na Chibata</vt:lpstr>
      <vt:lpstr>Cangaço Violência no Sertão Nordestino</vt:lpstr>
      <vt:lpstr>Tenentismo</vt:lpstr>
      <vt:lpstr>Apresentação do PowerPoint</vt:lpstr>
      <vt:lpstr>Revolta do Forte de Copacabana (1922)</vt:lpstr>
      <vt:lpstr>Revolta de 1924</vt:lpstr>
      <vt:lpstr>Coluna Prestes</vt:lpstr>
      <vt:lpstr>Apresentação do PowerPoint</vt:lpstr>
      <vt:lpstr>Semana de Arte Moderna de 1922</vt:lpstr>
      <vt:lpstr>Apresentação do PowerPoint</vt:lpstr>
      <vt:lpstr>Modernismo e antropofagia Cultural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– Revoltas  na República Velha</dc:title>
  <dc:creator>BRUNO FERREIRA</dc:creator>
  <cp:lastModifiedBy>BRUNO FERREIRA</cp:lastModifiedBy>
  <cp:revision>1</cp:revision>
  <dcterms:created xsi:type="dcterms:W3CDTF">2019-07-01T13:48:31Z</dcterms:created>
  <dcterms:modified xsi:type="dcterms:W3CDTF">2019-07-01T13:48:38Z</dcterms:modified>
</cp:coreProperties>
</file>