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2" r:id="rId4"/>
    <p:sldId id="259" r:id="rId5"/>
    <p:sldId id="260" r:id="rId6"/>
    <p:sldId id="261" r:id="rId7"/>
    <p:sldId id="262" r:id="rId8"/>
    <p:sldId id="264" r:id="rId9"/>
    <p:sldId id="263" r:id="rId10"/>
    <p:sldId id="273" r:id="rId11"/>
    <p:sldId id="274" r:id="rId12"/>
    <p:sldId id="268" r:id="rId13"/>
    <p:sldId id="267" r:id="rId14"/>
    <p:sldId id="266" r:id="rId15"/>
    <p:sldId id="269" r:id="rId16"/>
    <p:sldId id="270" r:id="rId17"/>
    <p:sldId id="271" r:id="rId18"/>
    <p:sldId id="26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566" y="3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rgbClr val="FFFF0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76474"/>
            <a:ext cx="23948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12050110" y="92869"/>
            <a:ext cx="273269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15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12/09/2020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8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12/09/2020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72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21" y="344624"/>
            <a:ext cx="5344886" cy="1325563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857" y="1825625"/>
            <a:ext cx="5344886" cy="435133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0"/>
          </p:nvPr>
        </p:nvSpPr>
        <p:spPr>
          <a:xfrm>
            <a:off x="6357257" y="733698"/>
            <a:ext cx="5170339" cy="544326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>
              <a:defRPr sz="24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76474"/>
            <a:ext cx="23948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 userDrawn="1"/>
        </p:nvSpPr>
        <p:spPr>
          <a:xfrm>
            <a:off x="12050110" y="92869"/>
            <a:ext cx="273269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em Curva 4"/>
          <p:cNvCxnSpPr/>
          <p:nvPr userDrawn="1"/>
        </p:nvCxnSpPr>
        <p:spPr>
          <a:xfrm rot="5400000">
            <a:off x="3138949" y="3473245"/>
            <a:ext cx="5914103" cy="12700"/>
          </a:xfrm>
          <a:prstGeom prst="curvedConnector3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54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FF0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76474"/>
            <a:ext cx="174171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12083143" y="92869"/>
            <a:ext cx="24023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38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12/09/2020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59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12/09/2020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1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12/09/2020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01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76474"/>
            <a:ext cx="23948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2050110" y="92869"/>
            <a:ext cx="273269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67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12/09/2020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60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854AA2-1F58-4B12-82B5-B0D854E99609}" type="datetimeFigureOut">
              <a:rPr lang="pt-BR" smtClean="0"/>
              <a:t>12/09/2020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271080-20DF-481C-BA07-71497D8B97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2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76474"/>
            <a:ext cx="239486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6721475"/>
            <a:ext cx="12192000" cy="189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12050110" y="92869"/>
            <a:ext cx="273269" cy="6834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63865-5F3D-443A-B720-742EF32EB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2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11500" dirty="0" smtClean="0"/>
              <a:t>Sist. RH</a:t>
            </a:r>
            <a:endParaRPr lang="pt-BR" sz="115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667999" y="4944141"/>
            <a:ext cx="1106129" cy="1655762"/>
          </a:xfrm>
        </p:spPr>
        <p:txBody>
          <a:bodyPr/>
          <a:lstStyle/>
          <a:p>
            <a:r>
              <a:rPr lang="pt-BR" dirty="0" err="1" smtClean="0"/>
              <a:t>zyzo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6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857" y="397633"/>
            <a:ext cx="10085378" cy="1325563"/>
          </a:xfrm>
        </p:spPr>
        <p:txBody>
          <a:bodyPr/>
          <a:lstStyle/>
          <a:p>
            <a:r>
              <a:rPr lang="pt-BR" dirty="0" smtClean="0">
                <a:latin typeface="Comic Sans MS" panose="030F0702030302020204" pitchFamily="66" charset="0"/>
              </a:rPr>
              <a:t>Como contornar esse problema?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489857" y="1825625"/>
            <a:ext cx="11161816" cy="4351338"/>
          </a:xfrm>
        </p:spPr>
        <p:txBody>
          <a:bodyPr>
            <a:normAutofit/>
          </a:bodyPr>
          <a:lstStyle/>
          <a:p>
            <a:r>
              <a:rPr lang="pt-BR" sz="4400" dirty="0" smtClean="0">
                <a:latin typeface="Comic Sans MS" panose="030F0702030302020204" pitchFamily="66" charset="0"/>
              </a:rPr>
              <a:t>2- Se a mãe já for sensibilizada e estiver gerando um filho +, deve-se aplicar na mãe, medicações imunossupressoras, evitando assim que a mãe produza muitos anticorpos contra o sangue d filho.</a:t>
            </a:r>
            <a:endParaRPr lang="pt-BR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857" y="397633"/>
            <a:ext cx="10085378" cy="1325563"/>
          </a:xfrm>
        </p:spPr>
        <p:txBody>
          <a:bodyPr/>
          <a:lstStyle/>
          <a:p>
            <a:r>
              <a:rPr lang="pt-BR" dirty="0" smtClean="0"/>
              <a:t>Como contornar esse problema?</a:t>
            </a:r>
            <a:endParaRPr lang="pt-BR" dirty="0"/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623455" y="1723196"/>
            <a:ext cx="11251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dirty="0">
                <a:latin typeface="Comic Sans MS" panose="030F0702030302020204" pitchFamily="66" charset="0"/>
              </a:rPr>
              <a:t>3</a:t>
            </a:r>
            <a:r>
              <a:rPr lang="pt-BR" sz="5400" dirty="0" smtClean="0">
                <a:latin typeface="Comic Sans MS" panose="030F0702030302020204" pitchFamily="66" charset="0"/>
              </a:rPr>
              <a:t>- Se a criança já nasceu com DHRN, deve-se fazer uma transfusão no filho, respeitando o sistema ABO, porém com Rh -</a:t>
            </a:r>
            <a:endParaRPr lang="pt-BR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72" y="365125"/>
            <a:ext cx="9560481" cy="610391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38133" y="2167467"/>
            <a:ext cx="3318934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1 minut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2154" y="4864037"/>
            <a:ext cx="2022020" cy="11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72" y="365125"/>
            <a:ext cx="9560481" cy="60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26" y="3466105"/>
            <a:ext cx="6238875" cy="200025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212556" y="1638078"/>
            <a:ext cx="749262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Qual o fenótipo e genótipo desta família</a:t>
            </a:r>
            <a:endParaRPr lang="pt-BR" sz="2800" dirty="0"/>
          </a:p>
        </p:txBody>
      </p:sp>
      <p:pic>
        <p:nvPicPr>
          <p:cNvPr id="3" name="3 minuto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05177" y="5092700"/>
            <a:ext cx="2240843" cy="12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3" name="Agrupar 2"/>
          <p:cNvGrpSpPr/>
          <p:nvPr/>
        </p:nvGrpSpPr>
        <p:grpSpPr>
          <a:xfrm>
            <a:off x="2976562" y="1770399"/>
            <a:ext cx="6238875" cy="3384768"/>
            <a:chOff x="2976562" y="1770399"/>
            <a:chExt cx="6238875" cy="3384768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562" y="2428875"/>
              <a:ext cx="6238875" cy="2000250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6233490" y="4508836"/>
              <a:ext cx="92868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RH –</a:t>
              </a:r>
            </a:p>
            <a:p>
              <a:pPr algn="ctr"/>
              <a:r>
                <a:rPr lang="pt-BR" dirty="0" err="1" smtClean="0"/>
                <a:t>rr</a:t>
              </a:r>
              <a:endParaRPr lang="pt-BR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736603" y="4454292"/>
              <a:ext cx="92868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RH + </a:t>
              </a:r>
            </a:p>
            <a:p>
              <a:pPr algn="ctr"/>
              <a:r>
                <a:rPr lang="pt-BR" dirty="0" err="1" smtClean="0"/>
                <a:t>Rr</a:t>
              </a:r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233489" y="1770399"/>
              <a:ext cx="92868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RH + </a:t>
              </a:r>
              <a:r>
                <a:rPr lang="pt-BR" dirty="0" err="1" smtClean="0"/>
                <a:t>Rr</a:t>
              </a:r>
              <a:endParaRPr lang="pt-BR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811816" y="1771835"/>
              <a:ext cx="92868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RH - </a:t>
              </a:r>
              <a:r>
                <a:rPr lang="pt-BR" dirty="0" err="1" smtClean="0"/>
                <a:t>rr</a:t>
              </a:r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067888" y="4429125"/>
              <a:ext cx="92868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RH +</a:t>
              </a:r>
            </a:p>
            <a:p>
              <a:pPr algn="ctr"/>
              <a:r>
                <a:rPr lang="pt-BR" dirty="0" err="1" smtClean="0"/>
                <a:t>Rr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024891" y="4508836"/>
              <a:ext cx="92868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RH +</a:t>
              </a:r>
            </a:p>
            <a:p>
              <a:pPr algn="ctr"/>
              <a:r>
                <a:rPr lang="pt-BR" dirty="0" err="1" smtClean="0"/>
                <a:t>Rr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989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Exercíco</a:t>
            </a:r>
            <a:r>
              <a:rPr lang="pt-BR" dirty="0" smtClean="0"/>
              <a:t> – banco de sangue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170257"/>
              </p:ext>
            </p:extLst>
          </p:nvPr>
        </p:nvGraphicFramePr>
        <p:xfrm>
          <a:off x="937491" y="1690688"/>
          <a:ext cx="8128000" cy="4525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87">
                  <a:extLst>
                    <a:ext uri="{9D8B030D-6E8A-4147-A177-3AD203B41FA5}">
                      <a16:colId xmlns:a16="http://schemas.microsoft.com/office/drawing/2014/main" val="370387754"/>
                    </a:ext>
                  </a:extLst>
                </a:gridCol>
                <a:gridCol w="2068513">
                  <a:extLst>
                    <a:ext uri="{9D8B030D-6E8A-4147-A177-3AD203B41FA5}">
                      <a16:colId xmlns:a16="http://schemas.microsoft.com/office/drawing/2014/main" val="18884558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86055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0182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Banco de Sangue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Disponivel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Paciente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Disponivel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21547"/>
                  </a:ext>
                </a:extLst>
              </a:tr>
              <a:tr h="45127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8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28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3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6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33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5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38778"/>
                  </a:ext>
                </a:extLst>
              </a:tr>
              <a:tr h="50207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56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06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8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3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6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?</a:t>
                      </a:r>
                      <a:endParaRPr lang="pt-B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830150"/>
                  </a:ext>
                </a:extLst>
              </a:tr>
            </a:tbl>
          </a:graphicData>
        </a:graphic>
      </p:graphicFrame>
      <p:pic>
        <p:nvPicPr>
          <p:cNvPr id="4" name="3 minuto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8086" y="4955648"/>
            <a:ext cx="2240843" cy="12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Exercíco</a:t>
            </a:r>
            <a:r>
              <a:rPr lang="pt-BR" dirty="0" smtClean="0"/>
              <a:t> – banco de sangue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330756"/>
              </p:ext>
            </p:extLst>
          </p:nvPr>
        </p:nvGraphicFramePr>
        <p:xfrm>
          <a:off x="2032000" y="1888066"/>
          <a:ext cx="8128000" cy="4525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487">
                  <a:extLst>
                    <a:ext uri="{9D8B030D-6E8A-4147-A177-3AD203B41FA5}">
                      <a16:colId xmlns:a16="http://schemas.microsoft.com/office/drawing/2014/main" val="370387754"/>
                    </a:ext>
                  </a:extLst>
                </a:gridCol>
                <a:gridCol w="2068513">
                  <a:extLst>
                    <a:ext uri="{9D8B030D-6E8A-4147-A177-3AD203B41FA5}">
                      <a16:colId xmlns:a16="http://schemas.microsoft.com/office/drawing/2014/main" val="18884558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860558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0182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Banco de Sangue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/>
                        <a:t>Disponivel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Paciente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err="1" smtClean="0">
                          <a:solidFill>
                            <a:schemeClr val="bg1"/>
                          </a:solidFill>
                        </a:rPr>
                        <a:t>Disponivel</a:t>
                      </a:r>
                      <a:endParaRPr lang="pt-BR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2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8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3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6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33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5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38778"/>
                  </a:ext>
                </a:extLst>
              </a:tr>
              <a:tr h="50207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56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3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AB-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06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8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O+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73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6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O-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83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9600" b="1" dirty="0" smtClean="0">
                <a:latin typeface="Comic Sans MS" panose="030F0702030302020204" pitchFamily="66" charset="0"/>
              </a:rPr>
              <a:t>Fim</a:t>
            </a:r>
            <a:endParaRPr lang="pt-BR" sz="9600" b="1" dirty="0">
              <a:latin typeface="Comic Sans MS" panose="030F0702030302020204" pitchFamily="66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9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20" y="344624"/>
            <a:ext cx="11014375" cy="1325563"/>
          </a:xfrm>
        </p:spPr>
        <p:txBody>
          <a:bodyPr/>
          <a:lstStyle/>
          <a:p>
            <a:r>
              <a:rPr lang="pt-BR" dirty="0" smtClean="0">
                <a:latin typeface="Comic Sans MS" panose="030F0702030302020204" pitchFamily="66" charset="0"/>
              </a:rPr>
              <a:t>Sistema Rh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857" y="1825625"/>
            <a:ext cx="11314216" cy="4351338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Comic Sans MS" panose="030F0702030302020204" pitchFamily="66" charset="0"/>
              </a:rPr>
              <a:t>Descoberto </a:t>
            </a:r>
            <a:r>
              <a:rPr lang="pt-BR" sz="4000" dirty="0">
                <a:latin typeface="Comic Sans MS" panose="030F0702030302020204" pitchFamily="66" charset="0"/>
              </a:rPr>
              <a:t>em </a:t>
            </a:r>
            <a:r>
              <a:rPr lang="pt-BR" sz="4000" dirty="0" smtClean="0">
                <a:latin typeface="Comic Sans MS" panose="030F0702030302020204" pitchFamily="66" charset="0"/>
              </a:rPr>
              <a:t>1940</a:t>
            </a:r>
          </a:p>
          <a:p>
            <a:r>
              <a:rPr lang="pt-BR" sz="4000" dirty="0" smtClean="0">
                <a:latin typeface="Comic Sans MS" panose="030F0702030302020204" pitchFamily="66" charset="0"/>
              </a:rPr>
              <a:t>Karl </a:t>
            </a:r>
            <a:r>
              <a:rPr lang="pt-BR" sz="4000" dirty="0" err="1">
                <a:latin typeface="Comic Sans MS" panose="030F0702030302020204" pitchFamily="66" charset="0"/>
              </a:rPr>
              <a:t>Landsteiner</a:t>
            </a:r>
            <a:r>
              <a:rPr lang="pt-BR" sz="4000" dirty="0">
                <a:latin typeface="Comic Sans MS" panose="030F0702030302020204" pitchFamily="66" charset="0"/>
              </a:rPr>
              <a:t> e Alex </a:t>
            </a:r>
            <a:r>
              <a:rPr lang="pt-BR" sz="4000" dirty="0" err="1">
                <a:latin typeface="Comic Sans MS" panose="030F0702030302020204" pitchFamily="66" charset="0"/>
              </a:rPr>
              <a:t>Wiener</a:t>
            </a:r>
            <a:r>
              <a:rPr lang="pt-BR" sz="4000" dirty="0">
                <a:latin typeface="Comic Sans MS" panose="030F0702030302020204" pitchFamily="66" charset="0"/>
              </a:rPr>
              <a:t>, </a:t>
            </a:r>
          </a:p>
          <a:p>
            <a:r>
              <a:rPr lang="pt-BR" sz="4000" dirty="0" smtClean="0">
                <a:latin typeface="Comic Sans MS" panose="030F0702030302020204" pitchFamily="66" charset="0"/>
              </a:rPr>
              <a:t>Através de testes com sangue de macaco da espécie </a:t>
            </a:r>
            <a:r>
              <a:rPr lang="pt-BR" sz="4000" u="sng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Rhesus</a:t>
            </a:r>
            <a:r>
              <a:rPr lang="pt-BR" sz="4000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pt-BR" sz="4000" u="sng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rhesus</a:t>
            </a:r>
            <a:endParaRPr lang="pt-BR" sz="4000" u="sng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pt-BR" sz="4000" dirty="0" smtClean="0">
                <a:latin typeface="Comic Sans MS" panose="030F0702030302020204" pitchFamily="66" charset="0"/>
              </a:rPr>
              <a:t>´´E um sistema independente do sistema ABO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784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20" y="344624"/>
            <a:ext cx="11014375" cy="1325563"/>
          </a:xfrm>
        </p:spPr>
        <p:txBody>
          <a:bodyPr/>
          <a:lstStyle/>
          <a:p>
            <a:r>
              <a:rPr lang="pt-BR" dirty="0" smtClean="0">
                <a:latin typeface="Comic Sans MS" panose="030F0702030302020204" pitchFamily="66" charset="0"/>
              </a:rPr>
              <a:t>Sistema Rh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0"/>
          </p:nvPr>
        </p:nvSpPr>
        <p:spPr>
          <a:xfrm>
            <a:off x="845127" y="1825625"/>
            <a:ext cx="10682469" cy="4351338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Comic Sans MS" panose="030F0702030302020204" pitchFamily="66" charset="0"/>
              </a:rPr>
              <a:t>Algumas pessoas possuem uma proteína </a:t>
            </a:r>
            <a:r>
              <a:rPr lang="pt-BR" sz="4000" dirty="0" smtClean="0">
                <a:latin typeface="Comic Sans MS" panose="030F0702030302020204" pitchFamily="66" charset="0"/>
              </a:rPr>
              <a:t>  (na hemácia) </a:t>
            </a:r>
            <a:r>
              <a:rPr lang="pt-BR" sz="4000" dirty="0" smtClean="0">
                <a:latin typeface="Comic Sans MS" panose="030F0702030302020204" pitchFamily="66" charset="0"/>
              </a:rPr>
              <a:t>igual ao desta espécie de macaco e outras não.</a:t>
            </a:r>
          </a:p>
          <a:p>
            <a:r>
              <a:rPr lang="pt-BR" sz="4000" dirty="0" smtClean="0">
                <a:latin typeface="Comic Sans MS" panose="030F0702030302020204" pitchFamily="66" charset="0"/>
              </a:rPr>
              <a:t>Podemos então dividir os pacientes em dois tipos:</a:t>
            </a:r>
          </a:p>
          <a:p>
            <a:pPr lvl="1"/>
            <a:r>
              <a:rPr lang="pt-BR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Rh+ = possuem o fator Rh</a:t>
            </a:r>
          </a:p>
          <a:p>
            <a:pPr lvl="1"/>
            <a:r>
              <a:rPr lang="pt-BR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Rh- = não </a:t>
            </a:r>
            <a:r>
              <a:rPr lang="pt-BR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possuemo</a:t>
            </a:r>
            <a:r>
              <a:rPr lang="pt-BR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fator Rh</a:t>
            </a:r>
            <a:endParaRPr lang="pt-BR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Rh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646536"/>
              </p:ext>
            </p:extLst>
          </p:nvPr>
        </p:nvGraphicFramePr>
        <p:xfrm>
          <a:off x="771645" y="1923712"/>
          <a:ext cx="1064871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742">
                  <a:extLst>
                    <a:ext uri="{9D8B030D-6E8A-4147-A177-3AD203B41FA5}">
                      <a16:colId xmlns:a16="http://schemas.microsoft.com/office/drawing/2014/main" val="3871687772"/>
                    </a:ext>
                  </a:extLst>
                </a:gridCol>
                <a:gridCol w="2129742">
                  <a:extLst>
                    <a:ext uri="{9D8B030D-6E8A-4147-A177-3AD203B41FA5}">
                      <a16:colId xmlns:a16="http://schemas.microsoft.com/office/drawing/2014/main" val="2275635376"/>
                    </a:ext>
                  </a:extLst>
                </a:gridCol>
                <a:gridCol w="2129742">
                  <a:extLst>
                    <a:ext uri="{9D8B030D-6E8A-4147-A177-3AD203B41FA5}">
                      <a16:colId xmlns:a16="http://schemas.microsoft.com/office/drawing/2014/main" val="2937467752"/>
                    </a:ext>
                  </a:extLst>
                </a:gridCol>
                <a:gridCol w="2129742">
                  <a:extLst>
                    <a:ext uri="{9D8B030D-6E8A-4147-A177-3AD203B41FA5}">
                      <a16:colId xmlns:a16="http://schemas.microsoft.com/office/drawing/2014/main" val="4042188261"/>
                    </a:ext>
                  </a:extLst>
                </a:gridCol>
                <a:gridCol w="2129742">
                  <a:extLst>
                    <a:ext uri="{9D8B030D-6E8A-4147-A177-3AD203B41FA5}">
                      <a16:colId xmlns:a16="http://schemas.microsoft.com/office/drawing/2014/main" val="2377946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</a:rPr>
                        <a:t>Fenótipo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</a:rPr>
                        <a:t>Gene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</a:rPr>
                        <a:t>Genótipo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</a:rPr>
                        <a:t>Antígeno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</a:rPr>
                        <a:t>Aglutinina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20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Rh+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R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RR ou </a:t>
                      </a:r>
                      <a:r>
                        <a:rPr lang="pt-BR" sz="2800" b="1" dirty="0" err="1" smtClean="0"/>
                        <a:t>Rr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Fator Rh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nenhuma</a:t>
                      </a:r>
                      <a:endParaRPr lang="pt-BR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22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Rh -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r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smtClean="0"/>
                        <a:t>rr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Nenhum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 err="1" smtClean="0"/>
                        <a:t>Anti-Rh</a:t>
                      </a:r>
                      <a:endParaRPr lang="pt-BR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060822"/>
                  </a:ext>
                </a:extLst>
              </a:tr>
            </a:tbl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59" y="3626786"/>
            <a:ext cx="7019081" cy="2842703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087099" y="3975388"/>
            <a:ext cx="137738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Proteína</a:t>
            </a:r>
          </a:p>
          <a:p>
            <a:r>
              <a:rPr lang="pt-BR" sz="2000" b="1" dirty="0" smtClean="0"/>
              <a:t>Fator Rh</a:t>
            </a:r>
            <a:endParaRPr lang="pt-BR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096000" y="5418664"/>
            <a:ext cx="13773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Rh Positivo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15452" y="5048137"/>
            <a:ext cx="16257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Rh Negativo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7344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874713" y="462325"/>
            <a:ext cx="10515600" cy="1325563"/>
          </a:xfrm>
        </p:spPr>
        <p:txBody>
          <a:bodyPr/>
          <a:lstStyle/>
          <a:p>
            <a:r>
              <a:rPr lang="pt-BR" dirty="0" smtClean="0"/>
              <a:t>Doação Sanguínea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1948723" y="2053069"/>
            <a:ext cx="8004747" cy="34105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2098625" y="3539020"/>
            <a:ext cx="2743200" cy="646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Rh positivo</a:t>
            </a:r>
            <a:endParaRPr lang="pt-BR" sz="36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580683" y="3539019"/>
            <a:ext cx="3030512" cy="646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Rh negativo</a:t>
            </a:r>
            <a:endParaRPr lang="pt-BR" sz="3600" b="1" dirty="0"/>
          </a:p>
        </p:txBody>
      </p:sp>
      <p:sp>
        <p:nvSpPr>
          <p:cNvPr id="24" name="Seta em Curva para a Direita 23"/>
          <p:cNvSpPr/>
          <p:nvPr/>
        </p:nvSpPr>
        <p:spPr>
          <a:xfrm rot="5400000">
            <a:off x="5515518" y="1226204"/>
            <a:ext cx="634383" cy="3568282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Seta em Curva para a Direita 24"/>
          <p:cNvSpPr/>
          <p:nvPr/>
        </p:nvSpPr>
        <p:spPr>
          <a:xfrm rot="16200000">
            <a:off x="5633906" y="2744833"/>
            <a:ext cx="634385" cy="3568282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Seta em Curva para a Direita 25"/>
          <p:cNvSpPr/>
          <p:nvPr/>
        </p:nvSpPr>
        <p:spPr>
          <a:xfrm rot="5400000">
            <a:off x="8241844" y="2702365"/>
            <a:ext cx="690748" cy="982558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Seta em Curva para a Direita 26"/>
          <p:cNvSpPr/>
          <p:nvPr/>
        </p:nvSpPr>
        <p:spPr>
          <a:xfrm rot="16200000">
            <a:off x="2712465" y="4068223"/>
            <a:ext cx="690748" cy="982558"/>
          </a:xfrm>
          <a:prstGeom prst="curv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Multiplicar 27"/>
          <p:cNvSpPr/>
          <p:nvPr/>
        </p:nvSpPr>
        <p:spPr>
          <a:xfrm>
            <a:off x="5136903" y="4318559"/>
            <a:ext cx="1628385" cy="110807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9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/>
          <p:cNvGrpSpPr/>
          <p:nvPr/>
        </p:nvGrpSpPr>
        <p:grpSpPr>
          <a:xfrm>
            <a:off x="2165350" y="1978702"/>
            <a:ext cx="7934325" cy="3907436"/>
            <a:chOff x="2165350" y="1978702"/>
            <a:chExt cx="7934325" cy="3907436"/>
          </a:xfrm>
        </p:grpSpPr>
        <p:grpSp>
          <p:nvGrpSpPr>
            <p:cNvPr id="17" name="Agrupar 16"/>
            <p:cNvGrpSpPr/>
            <p:nvPr/>
          </p:nvGrpSpPr>
          <p:grpSpPr>
            <a:xfrm>
              <a:off x="2165350" y="1978702"/>
              <a:ext cx="7934325" cy="3907436"/>
              <a:chOff x="2165350" y="1978702"/>
              <a:chExt cx="7934325" cy="3907436"/>
            </a:xfrm>
          </p:grpSpPr>
          <p:sp>
            <p:nvSpPr>
              <p:cNvPr id="2" name="Retângulo 1"/>
              <p:cNvSpPr/>
              <p:nvPr/>
            </p:nvSpPr>
            <p:spPr>
              <a:xfrm>
                <a:off x="2165350" y="1978702"/>
                <a:ext cx="7934325" cy="390743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5350" y="3918757"/>
                <a:ext cx="7934325" cy="1943100"/>
              </a:xfrm>
              <a:prstGeom prst="rect">
                <a:avLst/>
              </a:prstGeom>
            </p:spPr>
          </p:pic>
          <p:grpSp>
            <p:nvGrpSpPr>
              <p:cNvPr id="11" name="Agrupar 10"/>
              <p:cNvGrpSpPr/>
              <p:nvPr/>
            </p:nvGrpSpPr>
            <p:grpSpPr>
              <a:xfrm>
                <a:off x="6132512" y="2151557"/>
                <a:ext cx="2415719" cy="1692952"/>
                <a:chOff x="2743434" y="934075"/>
                <a:chExt cx="3337497" cy="2857500"/>
              </a:xfrm>
            </p:grpSpPr>
            <p:pic>
              <p:nvPicPr>
                <p:cNvPr id="12" name="Imagem 1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3434" y="934075"/>
                  <a:ext cx="3337497" cy="2857500"/>
                </a:xfrm>
                <a:prstGeom prst="rect">
                  <a:avLst/>
                </a:prstGeom>
              </p:spPr>
            </p:pic>
            <p:sp>
              <p:nvSpPr>
                <p:cNvPr id="13" name="CaixaDeTexto 12"/>
                <p:cNvSpPr txBox="1"/>
                <p:nvPr/>
              </p:nvSpPr>
              <p:spPr>
                <a:xfrm>
                  <a:off x="4731817" y="1162496"/>
                  <a:ext cx="1349114" cy="120032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400" b="1" dirty="0" smtClean="0"/>
                    <a:t>Soro </a:t>
                  </a:r>
                </a:p>
                <a:p>
                  <a:pPr algn="ctr"/>
                  <a:r>
                    <a:rPr lang="pt-BR" sz="2400" b="1" dirty="0" err="1" smtClean="0"/>
                    <a:t>Anti</a:t>
                  </a:r>
                  <a:r>
                    <a:rPr lang="pt-BR" sz="2400" b="1" dirty="0" smtClean="0"/>
                    <a:t> Rh</a:t>
                  </a:r>
                  <a:endParaRPr lang="pt-BR" sz="2400" b="1" dirty="0"/>
                </a:p>
              </p:txBody>
            </p:sp>
          </p:grpSp>
          <p:grpSp>
            <p:nvGrpSpPr>
              <p:cNvPr id="14" name="Agrupar 13"/>
              <p:cNvGrpSpPr/>
              <p:nvPr/>
            </p:nvGrpSpPr>
            <p:grpSpPr>
              <a:xfrm>
                <a:off x="2175531" y="2188681"/>
                <a:ext cx="2415719" cy="1692952"/>
                <a:chOff x="2743434" y="934075"/>
                <a:chExt cx="3337497" cy="2857500"/>
              </a:xfrm>
            </p:grpSpPr>
            <p:pic>
              <p:nvPicPr>
                <p:cNvPr id="15" name="Imagem 1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3434" y="934075"/>
                  <a:ext cx="3337497" cy="2857500"/>
                </a:xfrm>
                <a:prstGeom prst="rect">
                  <a:avLst/>
                </a:prstGeom>
              </p:spPr>
            </p:pic>
            <p:sp>
              <p:nvSpPr>
                <p:cNvPr id="16" name="CaixaDeTexto 15"/>
                <p:cNvSpPr txBox="1"/>
                <p:nvPr/>
              </p:nvSpPr>
              <p:spPr>
                <a:xfrm>
                  <a:off x="4731817" y="1162496"/>
                  <a:ext cx="1349114" cy="120032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2400" b="1" dirty="0" smtClean="0"/>
                    <a:t>Soro </a:t>
                  </a:r>
                </a:p>
                <a:p>
                  <a:pPr algn="ctr"/>
                  <a:r>
                    <a:rPr lang="pt-BR" sz="2400" b="1" dirty="0" err="1" smtClean="0"/>
                    <a:t>Anti</a:t>
                  </a:r>
                  <a:r>
                    <a:rPr lang="pt-BR" sz="2400" b="1" dirty="0" smtClean="0"/>
                    <a:t> Rh</a:t>
                  </a:r>
                  <a:endParaRPr lang="pt-BR" sz="2400" b="1" dirty="0"/>
                </a:p>
              </p:txBody>
            </p:sp>
          </p:grpSp>
        </p:grpSp>
        <p:sp>
          <p:nvSpPr>
            <p:cNvPr id="18" name="CaixaDeTexto 17"/>
            <p:cNvSpPr txBox="1"/>
            <p:nvPr/>
          </p:nvSpPr>
          <p:spPr>
            <a:xfrm>
              <a:off x="7015397" y="5130351"/>
              <a:ext cx="25033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Rh positivo</a:t>
              </a:r>
              <a:endParaRPr lang="pt-BR" b="1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2968052" y="5013123"/>
              <a:ext cx="25033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Rh negativo</a:t>
              </a:r>
              <a:endParaRPr lang="pt-BR" b="1" dirty="0"/>
            </a:p>
          </p:txBody>
        </p:sp>
      </p:grpSp>
      <p:sp>
        <p:nvSpPr>
          <p:cNvPr id="21" name="Título 19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 smtClean="0"/>
              <a:t>Laboratório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28127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3220" y="344624"/>
            <a:ext cx="11164117" cy="1325563"/>
          </a:xfrm>
        </p:spPr>
        <p:txBody>
          <a:bodyPr/>
          <a:lstStyle/>
          <a:p>
            <a:r>
              <a:rPr lang="pt-BR" dirty="0" err="1" smtClean="0"/>
              <a:t>Eritroblastose</a:t>
            </a:r>
            <a:r>
              <a:rPr lang="pt-BR" dirty="0" smtClean="0"/>
              <a:t> Fetal ( DHRN )</a:t>
            </a:r>
            <a:endParaRPr lang="pt-BR" dirty="0"/>
          </a:p>
        </p:txBody>
      </p:sp>
      <p:grpSp>
        <p:nvGrpSpPr>
          <p:cNvPr id="21" name="Agrupar 20"/>
          <p:cNvGrpSpPr/>
          <p:nvPr/>
        </p:nvGrpSpPr>
        <p:grpSpPr>
          <a:xfrm>
            <a:off x="625466" y="1549446"/>
            <a:ext cx="4572000" cy="4627530"/>
            <a:chOff x="877257" y="1496437"/>
            <a:chExt cx="4572000" cy="4627530"/>
          </a:xfrm>
        </p:grpSpPr>
        <p:sp>
          <p:nvSpPr>
            <p:cNvPr id="20" name="Retângulo Arredondado 19"/>
            <p:cNvSpPr/>
            <p:nvPr/>
          </p:nvSpPr>
          <p:spPr>
            <a:xfrm>
              <a:off x="877257" y="1496437"/>
              <a:ext cx="4572000" cy="462753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9" name="Agrupar 18"/>
            <p:cNvGrpSpPr/>
            <p:nvPr/>
          </p:nvGrpSpPr>
          <p:grpSpPr>
            <a:xfrm>
              <a:off x="1356834" y="1873421"/>
              <a:ext cx="3612846" cy="4047311"/>
              <a:chOff x="1528997" y="1670187"/>
              <a:chExt cx="3732551" cy="4047311"/>
            </a:xfrm>
          </p:grpSpPr>
          <p:sp>
            <p:nvSpPr>
              <p:cNvPr id="5" name="Elipse 4"/>
              <p:cNvSpPr/>
              <p:nvPr/>
            </p:nvSpPr>
            <p:spPr>
              <a:xfrm>
                <a:off x="4152275" y="1670187"/>
                <a:ext cx="1109273" cy="99153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" name="Elipse 5"/>
              <p:cNvSpPr/>
              <p:nvPr/>
            </p:nvSpPr>
            <p:spPr>
              <a:xfrm>
                <a:off x="2962333" y="4575399"/>
                <a:ext cx="1070021" cy="114209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Retângulo 6"/>
              <p:cNvSpPr/>
              <p:nvPr/>
            </p:nvSpPr>
            <p:spPr>
              <a:xfrm>
                <a:off x="1528997" y="1720261"/>
                <a:ext cx="1214203" cy="834345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1641422" y="1707619"/>
                <a:ext cx="9893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 smtClean="0">
                    <a:solidFill>
                      <a:schemeClr val="bg1"/>
                    </a:solidFill>
                  </a:rPr>
                  <a:t>Rh+</a:t>
                </a:r>
              </a:p>
              <a:p>
                <a:pPr algn="ctr"/>
                <a:r>
                  <a:rPr lang="pt-BR" sz="2800" b="1" dirty="0" smtClean="0">
                    <a:solidFill>
                      <a:schemeClr val="bg1"/>
                    </a:solidFill>
                  </a:rPr>
                  <a:t>R_</a:t>
                </a:r>
                <a:endParaRPr lang="pt-BR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3087973" y="4763391"/>
                <a:ext cx="103432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800" b="1" dirty="0" smtClean="0">
                    <a:solidFill>
                      <a:schemeClr val="bg1"/>
                    </a:solidFill>
                  </a:rPr>
                  <a:t>Rh+</a:t>
                </a:r>
              </a:p>
              <a:p>
                <a:r>
                  <a:rPr lang="pt-BR" sz="2800" b="1" dirty="0" err="1" smtClean="0">
                    <a:solidFill>
                      <a:schemeClr val="bg1"/>
                    </a:solidFill>
                  </a:rPr>
                  <a:t>Rr</a:t>
                </a:r>
                <a:endParaRPr lang="pt-BR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4272197" y="1778545"/>
                <a:ext cx="9893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 smtClean="0">
                    <a:solidFill>
                      <a:schemeClr val="bg1"/>
                    </a:solidFill>
                  </a:rPr>
                  <a:t>Rh-</a:t>
                </a:r>
              </a:p>
              <a:p>
                <a:pPr algn="ctr"/>
                <a:r>
                  <a:rPr lang="pt-BR" sz="2800" b="1" dirty="0" err="1" smtClean="0">
                    <a:solidFill>
                      <a:schemeClr val="bg1"/>
                    </a:solidFill>
                  </a:rPr>
                  <a:t>rr</a:t>
                </a:r>
                <a:endParaRPr lang="pt-BR" sz="2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" name="Conector reto 12"/>
              <p:cNvCxnSpPr>
                <a:endCxn id="5" idx="2"/>
              </p:cNvCxnSpPr>
              <p:nvPr/>
            </p:nvCxnSpPr>
            <p:spPr>
              <a:xfrm flipV="1">
                <a:off x="2758190" y="2165957"/>
                <a:ext cx="1394085" cy="761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ector reto 13"/>
              <p:cNvCxnSpPr/>
              <p:nvPr/>
            </p:nvCxnSpPr>
            <p:spPr>
              <a:xfrm flipV="1">
                <a:off x="3555701" y="2184672"/>
                <a:ext cx="49433" cy="256787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Seta para a Direita 21"/>
          <p:cNvSpPr/>
          <p:nvPr/>
        </p:nvSpPr>
        <p:spPr>
          <a:xfrm>
            <a:off x="4833965" y="2234650"/>
            <a:ext cx="2269200" cy="32302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22"/>
          <p:cNvSpPr/>
          <p:nvPr/>
        </p:nvSpPr>
        <p:spPr>
          <a:xfrm>
            <a:off x="3713011" y="5243665"/>
            <a:ext cx="2319130" cy="3180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have Esquerda 24"/>
          <p:cNvSpPr/>
          <p:nvPr/>
        </p:nvSpPr>
        <p:spPr>
          <a:xfrm>
            <a:off x="7103165" y="1549446"/>
            <a:ext cx="427263" cy="2134658"/>
          </a:xfrm>
          <a:prstGeom prst="leftBrace">
            <a:avLst>
              <a:gd name="adj1" fmla="val 8333"/>
              <a:gd name="adj2" fmla="val 4068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have Esquerda 25"/>
          <p:cNvSpPr/>
          <p:nvPr/>
        </p:nvSpPr>
        <p:spPr>
          <a:xfrm>
            <a:off x="6132513" y="4081670"/>
            <a:ext cx="467070" cy="2547376"/>
          </a:xfrm>
          <a:prstGeom prst="leftBrace">
            <a:avLst>
              <a:gd name="adj1" fmla="val 8333"/>
              <a:gd name="adj2" fmla="val 5213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5299031" y="1886674"/>
            <a:ext cx="180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Sensibilizadaa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7530428" y="1714774"/>
            <a:ext cx="30183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Gestação anterior</a:t>
            </a:r>
          </a:p>
          <a:p>
            <a:r>
              <a:rPr lang="pt-BR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Transfusão errada</a:t>
            </a:r>
          </a:p>
          <a:p>
            <a:r>
              <a:rPr lang="pt-BR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Agulhas injetáveis</a:t>
            </a:r>
          </a:p>
          <a:p>
            <a:r>
              <a:rPr lang="pt-BR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Acidente</a:t>
            </a:r>
          </a:p>
          <a:p>
            <a:r>
              <a:rPr lang="pt-BR" sz="2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Sexo Violenta</a:t>
            </a:r>
            <a:endParaRPr lang="pt-BR" sz="2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699955" y="4167553"/>
            <a:ext cx="384877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Hemólise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Icterícia 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Anemia </a:t>
            </a:r>
          </a:p>
          <a:p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Eritroblastose</a:t>
            </a:r>
            <a:endParaRPr lang="pt-BR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Atraso mental e motor</a:t>
            </a:r>
          </a:p>
          <a:p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Hepatopatias</a:t>
            </a:r>
          </a:p>
          <a:p>
            <a:r>
              <a:rPr lang="pt-BR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Nefropatias</a:t>
            </a:r>
            <a:endParaRPr lang="pt-BR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Alterações na cor da pele</a:t>
            </a:r>
          </a:p>
          <a:p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4" name="Seta em Curva para a Esquerda 3"/>
          <p:cNvSpPr/>
          <p:nvPr/>
        </p:nvSpPr>
        <p:spPr>
          <a:xfrm rot="1086842">
            <a:off x="3954324" y="3004705"/>
            <a:ext cx="531266" cy="2325696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644191" y="3704310"/>
            <a:ext cx="70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Ac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7129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30" grpId="0"/>
      <p:bldP spid="4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381" y="546989"/>
            <a:ext cx="6765123" cy="58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0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857" y="397633"/>
            <a:ext cx="10085378" cy="1325563"/>
          </a:xfrm>
        </p:spPr>
        <p:txBody>
          <a:bodyPr/>
          <a:lstStyle/>
          <a:p>
            <a:r>
              <a:rPr lang="pt-BR" dirty="0" smtClean="0">
                <a:latin typeface="Comic Sans MS" panose="030F0702030302020204" pitchFamily="66" charset="0"/>
              </a:rPr>
              <a:t>Como contornar esse problema?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857" y="1825625"/>
            <a:ext cx="11106398" cy="4351338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Comic Sans MS" panose="030F0702030302020204" pitchFamily="66" charset="0"/>
              </a:rPr>
              <a:t>1- se a mãe não foi ainda sensibilizada, e estiver gestando um filho +, logo após o nascimento do filho, </a:t>
            </a:r>
            <a:r>
              <a:rPr lang="pt-BR" sz="3600" dirty="0" err="1" smtClean="0">
                <a:latin typeface="Comic Sans MS" panose="030F0702030302020204" pitchFamily="66" charset="0"/>
              </a:rPr>
              <a:t>deve-sse</a:t>
            </a:r>
            <a:r>
              <a:rPr lang="pt-BR" sz="3600" dirty="0" smtClean="0">
                <a:latin typeface="Comic Sans MS" panose="030F0702030302020204" pitchFamily="66" charset="0"/>
              </a:rPr>
              <a:t> aplicar soro </a:t>
            </a:r>
            <a:r>
              <a:rPr lang="pt-BR" sz="3600" dirty="0" err="1" smtClean="0">
                <a:latin typeface="Comic Sans MS" panose="030F0702030302020204" pitchFamily="66" charset="0"/>
              </a:rPr>
              <a:t>anti-Rh</a:t>
            </a:r>
            <a:r>
              <a:rPr lang="pt-BR" sz="3600" dirty="0" smtClean="0">
                <a:latin typeface="Comic Sans MS" panose="030F0702030302020204" pitchFamily="66" charset="0"/>
              </a:rPr>
              <a:t> para que este mate todas as hemácias do filho que por </a:t>
            </a:r>
            <a:r>
              <a:rPr lang="pt-BR" sz="3600" dirty="0" err="1" smtClean="0">
                <a:latin typeface="Comic Sans MS" panose="030F0702030302020204" pitchFamily="66" charset="0"/>
              </a:rPr>
              <a:t>veentura</a:t>
            </a:r>
            <a:r>
              <a:rPr lang="pt-BR" sz="3600" dirty="0" smtClean="0">
                <a:latin typeface="Comic Sans MS" panose="030F0702030302020204" pitchFamily="66" charset="0"/>
              </a:rPr>
              <a:t> foram absorvidas, assim se evita a sensibilização da mãe</a:t>
            </a:r>
            <a:endParaRPr lang="pt-BR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6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ousa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aaaa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416</Words>
  <Application>Microsoft Office PowerPoint</Application>
  <PresentationFormat>Widescreen</PresentationFormat>
  <Paragraphs>157</Paragraphs>
  <Slides>18</Slides>
  <Notes>0</Notes>
  <HiddenSlides>0</HiddenSlides>
  <MMClips>3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Segoe Print</vt:lpstr>
      <vt:lpstr>lousa ppt</vt:lpstr>
      <vt:lpstr> Sist. RH</vt:lpstr>
      <vt:lpstr>Sistema Rh</vt:lpstr>
      <vt:lpstr>Sistema Rh</vt:lpstr>
      <vt:lpstr>Sistema Rh</vt:lpstr>
      <vt:lpstr>Doação Sanguínea</vt:lpstr>
      <vt:lpstr>Apresentação do PowerPoint</vt:lpstr>
      <vt:lpstr>Eritroblastose Fetal ( DHRN )</vt:lpstr>
      <vt:lpstr>Apresentação do PowerPoint</vt:lpstr>
      <vt:lpstr>Como contornar esse problema?</vt:lpstr>
      <vt:lpstr>Como contornar esse problema?</vt:lpstr>
      <vt:lpstr>Como contornar esse problema?</vt:lpstr>
      <vt:lpstr>Apresentação do PowerPoint</vt:lpstr>
      <vt:lpstr>Apresentação do PowerPoint</vt:lpstr>
      <vt:lpstr>Exercícios</vt:lpstr>
      <vt:lpstr>Apresentação do PowerPoint</vt:lpstr>
      <vt:lpstr>Exercíco – banco de sangue</vt:lpstr>
      <vt:lpstr>Exercíco – banco de sangue</vt:lpstr>
      <vt:lpstr>Fim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Tipagem Sanguinea Sist. RH</dc:title>
  <dc:creator>luis filho</dc:creator>
  <cp:lastModifiedBy>User</cp:lastModifiedBy>
  <cp:revision>29</cp:revision>
  <dcterms:created xsi:type="dcterms:W3CDTF">2020-04-28T13:24:35Z</dcterms:created>
  <dcterms:modified xsi:type="dcterms:W3CDTF">2020-09-12T03:47:45Z</dcterms:modified>
</cp:coreProperties>
</file>