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a Bertozzi" initials="CB" lastIdx="1" clrIdx="0">
    <p:extLst>
      <p:ext uri="{19B8F6BF-5375-455C-9EA6-DF929625EA0E}">
        <p15:presenceInfo xmlns:p15="http://schemas.microsoft.com/office/powerpoint/2012/main" userId="2a0e2cad2b25f7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A43"/>
    <a:srgbClr val="1B2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3" autoAdjust="0"/>
    <p:restoredTop sz="93896" autoAdjust="0"/>
  </p:normalViewPr>
  <p:slideViewPr>
    <p:cSldViewPr snapToGrid="0">
      <p:cViewPr varScale="1">
        <p:scale>
          <a:sx n="70" d="100"/>
          <a:sy n="70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9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47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54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40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52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55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7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92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95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65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49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BA06C-0552-4B8F-B9C8-90048F27EC04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55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ABCA1AAB-F93D-46F7-9BE9-A856EC2F2712}"/>
              </a:ext>
            </a:extLst>
          </p:cNvPr>
          <p:cNvGrpSpPr/>
          <p:nvPr/>
        </p:nvGrpSpPr>
        <p:grpSpPr>
          <a:xfrm>
            <a:off x="20" y="10"/>
            <a:ext cx="12191980" cy="6857990"/>
            <a:chOff x="20" y="10"/>
            <a:chExt cx="12191980" cy="6857990"/>
          </a:xfrm>
        </p:grpSpPr>
        <p:pic>
          <p:nvPicPr>
            <p:cNvPr id="11" name="Imagem 10" descr="Uma imagem contendo interior, parede, objeto, escuro&#10;&#10;Descrição gerada com alta confiança">
              <a:extLst>
                <a:ext uri="{FF2B5EF4-FFF2-40B4-BE49-F238E27FC236}">
                  <a16:creationId xmlns:a16="http://schemas.microsoft.com/office/drawing/2014/main" xmlns="" id="{EEB6CB6A-90C9-4402-8CD1-90B3FA205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14" r="9091" b="21609"/>
            <a:stretch/>
          </p:blipFill>
          <p:spPr>
            <a:xfrm>
              <a:off x="20" y="10"/>
              <a:ext cx="12191980" cy="685799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xmlns="" id="{338972D8-C23F-4434-9DEE-9594B60A5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990" y="457200"/>
              <a:ext cx="6232021" cy="3425116"/>
            </a:xfrm>
            <a:prstGeom prst="rect">
              <a:avLst/>
            </a:prstGeom>
          </p:spPr>
        </p:pic>
      </p:grpSp>
      <p:sp>
        <p:nvSpPr>
          <p:cNvPr id="32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6B58509-61AE-4F34-AE01-101F6620A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384" y="4514546"/>
            <a:ext cx="10918056" cy="1848476"/>
          </a:xfrm>
        </p:spPr>
        <p:txBody>
          <a:bodyPr>
            <a:normAutofit fontScale="47500" lnSpcReduction="20000"/>
          </a:bodyPr>
          <a:lstStyle/>
          <a:p>
            <a:r>
              <a:rPr lang="pt-BR" sz="9600" b="1" dirty="0">
                <a:solidFill>
                  <a:srgbClr val="C89A43"/>
                </a:solidFill>
                <a:latin typeface="Trajan Pro" panose="02020502050506020301" pitchFamily="18" charset="0"/>
              </a:rPr>
              <a:t>O que é o Conservadorismo?</a:t>
            </a:r>
            <a:endParaRPr lang="pt-BR" sz="9600" b="1" dirty="0">
              <a:solidFill>
                <a:srgbClr val="1B2758"/>
              </a:solidFill>
              <a:latin typeface="Trajan Pro" panose="02020502050506020301" pitchFamily="18" charset="0"/>
            </a:endParaRPr>
          </a:p>
          <a:p>
            <a:r>
              <a:rPr lang="pt-BR" sz="5400" b="1" dirty="0">
                <a:solidFill>
                  <a:srgbClr val="1B2758"/>
                </a:solidFill>
                <a:latin typeface="Trajan Pro" panose="02020502050506020301" pitchFamily="18" charset="0"/>
              </a:rPr>
              <a:t>Abraham </a:t>
            </a:r>
            <a:r>
              <a:rPr lang="pt-BR" sz="5400" b="1" dirty="0" err="1">
                <a:solidFill>
                  <a:srgbClr val="1B2758"/>
                </a:solidFill>
                <a:latin typeface="Trajan Pro" panose="02020502050506020301" pitchFamily="18" charset="0"/>
              </a:rPr>
              <a:t>Kuyper</a:t>
            </a:r>
            <a:r>
              <a:rPr lang="pt-BR" sz="5400" b="1" dirty="0">
                <a:solidFill>
                  <a:srgbClr val="1B2758"/>
                </a:solidFill>
                <a:latin typeface="Trajan Pro" panose="02020502050506020301" pitchFamily="18" charset="0"/>
              </a:rPr>
              <a:t>: Diálogo &amp; Antítese na Conservação - AULA 5</a:t>
            </a:r>
          </a:p>
          <a:p>
            <a:endParaRPr lang="pt-BR" sz="5400" b="1" dirty="0">
              <a:solidFill>
                <a:srgbClr val="1B2758"/>
              </a:solidFill>
              <a:latin typeface="Trajan Pro" panose="02020502050506020301" pitchFamily="18" charset="0"/>
            </a:endParaRPr>
          </a:p>
          <a:p>
            <a:pPr algn="r"/>
            <a:r>
              <a:rPr lang="pt-BR" sz="5400" b="1" dirty="0">
                <a:solidFill>
                  <a:srgbClr val="1B2758"/>
                </a:solidFill>
                <a:latin typeface="CastleTLig" panose="020B0402040704020204" pitchFamily="34" charset="0"/>
              </a:rPr>
              <a:t>Tiago Rossi Marques</a:t>
            </a:r>
          </a:p>
        </p:txBody>
      </p:sp>
    </p:spTree>
    <p:extLst>
      <p:ext uri="{BB962C8B-B14F-4D97-AF65-F5344CB8AC3E}">
        <p14:creationId xmlns:p14="http://schemas.microsoft.com/office/powerpoint/2010/main" val="206169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:a16="http://schemas.microsoft.com/office/drawing/2014/main" xmlns="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INTRODUÇÃO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7FD5253-4371-4B7E-9F3D-FFF56BFBCA0A}"/>
              </a:ext>
            </a:extLst>
          </p:cNvPr>
          <p:cNvSpPr txBox="1"/>
          <p:nvPr/>
        </p:nvSpPr>
        <p:spPr>
          <a:xfrm>
            <a:off x="449705" y="1469036"/>
            <a:ext cx="115276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CastleTLig" panose="020B0402040704020204" pitchFamily="34" charset="0"/>
              </a:rPr>
              <a:t>Olá,</a:t>
            </a:r>
          </a:p>
          <a:p>
            <a:pPr algn="just">
              <a:lnSpc>
                <a:spcPct val="150000"/>
              </a:lnSpc>
            </a:pPr>
            <a:endParaRPr lang="pt-BR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err="1">
                <a:latin typeface="CastleTLig" panose="020B0402040704020204" pitchFamily="34" charset="0"/>
              </a:rPr>
              <a:t>Kuyper</a:t>
            </a:r>
            <a:r>
              <a:rPr lang="pt-BR" b="1" dirty="0">
                <a:latin typeface="CastleTLig" panose="020B0402040704020204" pitchFamily="34" charset="0"/>
              </a:rPr>
              <a:t> têm sido identificado como um “Pluralista de Princípio” por James </a:t>
            </a:r>
            <a:r>
              <a:rPr lang="pt-BR" b="1" dirty="0" err="1">
                <a:latin typeface="CastleTLig" panose="020B0402040704020204" pitchFamily="34" charset="0"/>
              </a:rPr>
              <a:t>Skillen</a:t>
            </a:r>
            <a:r>
              <a:rPr lang="pt-BR" b="1" dirty="0">
                <a:latin typeface="CastleTLig" panose="020B0402040704020204" pitchFamily="34" charset="0"/>
              </a:rPr>
              <a:t>, termo esse que explica coisas de difícil apreensão, mas que aponta para a diversidade e amplitude de seu alcance político-filosófico-social.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CastleTLig" panose="020B0402040704020204" pitchFamily="34" charset="0"/>
              </a:rPr>
              <a:t>Há </a:t>
            </a:r>
            <a:r>
              <a:rPr lang="pt-BR" b="1" dirty="0" err="1">
                <a:latin typeface="CastleTLig" panose="020B0402040704020204" pitchFamily="34" charset="0"/>
              </a:rPr>
              <a:t>kuyperinaos</a:t>
            </a:r>
            <a:r>
              <a:rPr lang="pt-BR" b="1" dirty="0">
                <a:latin typeface="CastleTLig" panose="020B0402040704020204" pitchFamily="34" charset="0"/>
              </a:rPr>
              <a:t> que </a:t>
            </a:r>
            <a:r>
              <a:rPr lang="pt-BR" b="1" dirty="0" err="1">
                <a:latin typeface="CastleTLig" panose="020B0402040704020204" pitchFamily="34" charset="0"/>
              </a:rPr>
              <a:t>bucam</a:t>
            </a:r>
            <a:r>
              <a:rPr lang="pt-BR" b="1" dirty="0">
                <a:latin typeface="CastleTLig" panose="020B0402040704020204" pitchFamily="34" charset="0"/>
              </a:rPr>
              <a:t> associar a </a:t>
            </a:r>
            <a:r>
              <a:rPr lang="pt-BR" b="1" dirty="0" err="1">
                <a:latin typeface="CastleTLig" panose="020B0402040704020204" pitchFamily="34" charset="0"/>
              </a:rPr>
              <a:t>Kuyper</a:t>
            </a:r>
            <a:r>
              <a:rPr lang="pt-BR" b="1" dirty="0">
                <a:latin typeface="CastleTLig" panose="020B0402040704020204" pitchFamily="34" charset="0"/>
              </a:rPr>
              <a:t> ao pensamento mais progressista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CastleTLig" panose="020B0402040704020204" pitchFamily="34" charset="0"/>
              </a:rPr>
              <a:t>Há outros que buscam enquadra-lo como um espirito liberal conservador cujas raízes retornam a Edmund Burke na Inglaterra do século 18 ou ainda, aproxima-lo de Russell Kirk sendo este representante do conservadorismo Americano.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CastleTLig" panose="020B0402040704020204" pitchFamily="34" charset="0"/>
              </a:rPr>
              <a:t>O ponto aqui, é buscar apresentar parte do argumento mobilizado na contemporaneidade que buscam enquadrar </a:t>
            </a:r>
            <a:r>
              <a:rPr lang="pt-BR" b="1" dirty="0" err="1">
                <a:latin typeface="CastleTLig" panose="020B0402040704020204" pitchFamily="34" charset="0"/>
              </a:rPr>
              <a:t>Kuyper</a:t>
            </a:r>
            <a:r>
              <a:rPr lang="pt-BR" b="1" dirty="0">
                <a:latin typeface="CastleTLig" panose="020B0402040704020204" pitchFamily="34" charset="0"/>
              </a:rPr>
              <a:t> como um espirito antirrevolucionário, e por conseguinte, disposto a  reformar e conservar.</a:t>
            </a:r>
          </a:p>
          <a:p>
            <a:pPr algn="just">
              <a:lnSpc>
                <a:spcPct val="150000"/>
              </a:lnSpc>
            </a:pPr>
            <a:endParaRPr lang="pt-BR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CastleTLig" panose="020B0402040704020204" pitchFamily="34" charset="0"/>
              </a:rPr>
              <a:t>Vamos a aula!</a:t>
            </a:r>
          </a:p>
        </p:txBody>
      </p:sp>
    </p:spTree>
    <p:extLst>
      <p:ext uri="{BB962C8B-B14F-4D97-AF65-F5344CB8AC3E}">
        <p14:creationId xmlns:p14="http://schemas.microsoft.com/office/powerpoint/2010/main" val="125194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:a16="http://schemas.microsoft.com/office/drawing/2014/main" xmlns="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7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B2705C0-EE27-4E03-9CEE-64975E179759}"/>
              </a:ext>
            </a:extLst>
          </p:cNvPr>
          <p:cNvSpPr txBox="1"/>
          <p:nvPr/>
        </p:nvSpPr>
        <p:spPr>
          <a:xfrm>
            <a:off x="189875" y="136815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 VIDEOAULA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7FD5253-4371-4B7E-9F3D-FFF56BFBCA0A}"/>
              </a:ext>
            </a:extLst>
          </p:cNvPr>
          <p:cNvSpPr txBox="1"/>
          <p:nvPr/>
        </p:nvSpPr>
        <p:spPr>
          <a:xfrm>
            <a:off x="602661" y="1414360"/>
            <a:ext cx="11205675" cy="49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CastleTLig" panose="020B0402040704020204" pitchFamily="34" charset="0"/>
              </a:rPr>
              <a:t>ASSISTA A VIDEOAULA:</a:t>
            </a:r>
          </a:p>
        </p:txBody>
      </p:sp>
    </p:spTree>
    <p:extLst>
      <p:ext uri="{BB962C8B-B14F-4D97-AF65-F5344CB8AC3E}">
        <p14:creationId xmlns:p14="http://schemas.microsoft.com/office/powerpoint/2010/main" val="31357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:a16="http://schemas.microsoft.com/office/drawing/2014/main" xmlns="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8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EXERCÍCIO 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7FD5253-4371-4B7E-9F3D-FFF56BFBCA0A}"/>
              </a:ext>
            </a:extLst>
          </p:cNvPr>
          <p:cNvSpPr txBox="1"/>
          <p:nvPr/>
        </p:nvSpPr>
        <p:spPr>
          <a:xfrm>
            <a:off x="332176" y="1546309"/>
            <a:ext cx="1152764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Um dos princípios da plataforma do partido </a:t>
            </a:r>
            <a:r>
              <a:rPr lang="pt-BR" sz="2400" b="1" dirty="0" err="1" smtClean="0">
                <a:latin typeface="CastleTLig" panose="020B0402040704020204" pitchFamily="34" charset="0"/>
              </a:rPr>
              <a:t>anti-revolucionário</a:t>
            </a:r>
            <a:r>
              <a:rPr lang="pt-BR" sz="2400" b="1" dirty="0" smtClean="0">
                <a:latin typeface="CastleTLig" panose="020B0402040704020204" pitchFamily="34" charset="0"/>
              </a:rPr>
              <a:t> era: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CastleTLig" panose="020B0402040704020204" pitchFamily="34" charset="0"/>
              </a:rPr>
              <a:t>A – Poder absoluto do Estado.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CastleTLig" panose="020B0402040704020204" pitchFamily="34" charset="0"/>
              </a:rPr>
              <a:t>B – Autonomia de cada cidadão</a:t>
            </a:r>
            <a:r>
              <a:rPr lang="pt-BR" sz="2400" b="1" dirty="0" smtClean="0">
                <a:latin typeface="CastleTLig" panose="020B0402040704020204" pitchFamily="34" charset="0"/>
              </a:rPr>
              <a:t>.  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C – Soberania de cada esfera na sociedade.</a:t>
            </a: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9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:a16="http://schemas.microsoft.com/office/drawing/2014/main" xmlns="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FÓRUM  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7FD5253-4371-4B7E-9F3D-FFF56BFBCA0A}"/>
              </a:ext>
            </a:extLst>
          </p:cNvPr>
          <p:cNvSpPr txBox="1"/>
          <p:nvPr/>
        </p:nvSpPr>
        <p:spPr>
          <a:xfrm>
            <a:off x="332176" y="1559188"/>
            <a:ext cx="114885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fórum tem por finalidade, ajudá-lo a raciocinar e desenvolver o pensamento, sendo assim, evitaremos discussões e vamos nos concentrar no crescimento do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conhecimento.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Após assistir essa </a:t>
            </a:r>
            <a:r>
              <a:rPr lang="pt-B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videoaula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responder o exercício, descreva em suas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palavras o que é “soberania popular”. </a:t>
            </a:r>
            <a:endPara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4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:a16="http://schemas.microsoft.com/office/drawing/2014/main" xmlns="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9377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CONCLUSÃO   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7FD5253-4371-4B7E-9F3D-FFF56BFBCA0A}"/>
              </a:ext>
            </a:extLst>
          </p:cNvPr>
          <p:cNvSpPr txBox="1"/>
          <p:nvPr/>
        </p:nvSpPr>
        <p:spPr>
          <a:xfrm>
            <a:off x="351726" y="1388379"/>
            <a:ext cx="114885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+mj-lt"/>
                <a:cs typeface="Times New Roman" panose="02020603050405020304" pitchFamily="18" charset="0"/>
              </a:rPr>
              <a:t>Nessa aula vimos que é </a:t>
            </a:r>
            <a:r>
              <a:rPr lang="pt-BR" sz="2400" b="1" dirty="0">
                <a:latin typeface="+mj-lt"/>
                <a:cs typeface="Times New Roman" panose="02020603050405020304" pitchFamily="18" charset="0"/>
              </a:rPr>
              <a:t>prudente, a esta altura, reiteramos  que o calvinismo se constituiu como a base sólida do pensamento </a:t>
            </a:r>
            <a:r>
              <a:rPr lang="pt-BR" sz="2400" b="1" dirty="0" err="1">
                <a:latin typeface="+mj-lt"/>
                <a:cs typeface="Times New Roman" panose="02020603050405020304" pitchFamily="18" charset="0"/>
              </a:rPr>
              <a:t>kuyperiano</a:t>
            </a:r>
            <a:r>
              <a:rPr lang="pt-BR" sz="2400" b="1" dirty="0">
                <a:latin typeface="+mj-lt"/>
                <a:cs typeface="Times New Roman" panose="02020603050405020304" pitchFamily="18" charset="0"/>
              </a:rPr>
              <a:t>, bem como de sua crença. Que </a:t>
            </a:r>
            <a:r>
              <a:rPr lang="pt-BR" sz="2400" b="1" dirty="0" err="1">
                <a:latin typeface="+mj-lt"/>
                <a:cs typeface="Times New Roman" panose="02020603050405020304" pitchFamily="18" charset="0"/>
              </a:rPr>
              <a:t>Kuyper</a:t>
            </a:r>
            <a:r>
              <a:rPr lang="pt-BR" sz="2400" b="1" dirty="0">
                <a:latin typeface="+mj-lt"/>
                <a:cs typeface="Times New Roman" panose="02020603050405020304" pitchFamily="18" charset="0"/>
              </a:rPr>
              <a:t>, ao referir-se à sua pessoa e disposição política, social, filosófica e teológica, o fez mediante o uso do termo Calvinista ou Calvinismo. Para nós, esta seria a melhor descrição acerca de quem </a:t>
            </a:r>
            <a:r>
              <a:rPr lang="pt-BR" sz="2400" b="1" dirty="0" err="1">
                <a:latin typeface="+mj-lt"/>
                <a:cs typeface="Times New Roman" panose="02020603050405020304" pitchFamily="18" charset="0"/>
              </a:rPr>
              <a:t>Kuyper</a:t>
            </a:r>
            <a:r>
              <a:rPr lang="pt-BR" sz="2400" b="1" dirty="0">
                <a:latin typeface="+mj-lt"/>
                <a:cs typeface="Times New Roman" panose="02020603050405020304" pitchFamily="18" charset="0"/>
              </a:rPr>
              <a:t> era, seja quanto ao homem, ao pensador ou ao político; ainda que haja uma disposição conservadora em </a:t>
            </a:r>
            <a:r>
              <a:rPr lang="pt-BR" sz="2400" b="1" dirty="0" err="1">
                <a:latin typeface="+mj-lt"/>
                <a:cs typeface="Times New Roman" panose="02020603050405020304" pitchFamily="18" charset="0"/>
              </a:rPr>
              <a:t>Kuyper</a:t>
            </a:r>
            <a:r>
              <a:rPr lang="pt-BR" sz="2400" b="1" dirty="0">
                <a:latin typeface="+mj-lt"/>
                <a:cs typeface="Times New Roman" panose="02020603050405020304" pitchFamily="18" charset="0"/>
              </a:rPr>
              <a:t>, como aponta-nos </a:t>
            </a:r>
            <a:r>
              <a:rPr lang="pt-BR" sz="2400" b="1" dirty="0" err="1">
                <a:latin typeface="+mj-lt"/>
                <a:cs typeface="Times New Roman" panose="02020603050405020304" pitchFamily="18" charset="0"/>
              </a:rPr>
              <a:t>Larson</a:t>
            </a:r>
            <a:r>
              <a:rPr lang="pt-BR" sz="2400" b="1" dirty="0">
                <a:latin typeface="+mj-lt"/>
                <a:cs typeface="Times New Roman" panose="02020603050405020304" pitchFamily="18" charset="0"/>
              </a:rPr>
              <a:t>, ela seria relativa ao seu calvinismo e não o contrário. E isso, inclusive, seria talvez a razão pelo qual </a:t>
            </a:r>
            <a:r>
              <a:rPr lang="pt-BR" sz="2400" b="1" dirty="0" err="1">
                <a:latin typeface="+mj-lt"/>
                <a:cs typeface="Times New Roman" panose="02020603050405020304" pitchFamily="18" charset="0"/>
              </a:rPr>
              <a:t>Kuyper</a:t>
            </a:r>
            <a:r>
              <a:rPr lang="pt-BR" sz="2400" b="1" dirty="0">
                <a:latin typeface="+mj-lt"/>
                <a:cs typeface="Times New Roman" panose="02020603050405020304" pitchFamily="18" charset="0"/>
              </a:rPr>
              <a:t> transita tão bem e livremente nestas perspectivas políticas e filosóficas. Como </a:t>
            </a:r>
            <a:r>
              <a:rPr lang="pt-BR" sz="2400" b="1" dirty="0" err="1">
                <a:latin typeface="+mj-lt"/>
                <a:cs typeface="Times New Roman" panose="02020603050405020304" pitchFamily="18" charset="0"/>
              </a:rPr>
              <a:t>Larson</a:t>
            </a:r>
            <a:r>
              <a:rPr lang="pt-BR" sz="2400" b="1" dirty="0">
                <a:latin typeface="+mj-lt"/>
                <a:cs typeface="Times New Roman" panose="02020603050405020304" pitchFamily="18" charset="0"/>
              </a:rPr>
              <a:t> lucidamente pontua sobre </a:t>
            </a:r>
            <a:r>
              <a:rPr lang="pt-BR" sz="2400" b="1" dirty="0" err="1">
                <a:latin typeface="+mj-lt"/>
                <a:cs typeface="Times New Roman" panose="02020603050405020304" pitchFamily="18" charset="0"/>
              </a:rPr>
              <a:t>Kuyper</a:t>
            </a:r>
            <a:r>
              <a:rPr lang="pt-BR" sz="2400" b="1" dirty="0">
                <a:latin typeface="+mj-lt"/>
                <a:cs typeface="Times New Roman" panose="02020603050405020304" pitchFamily="18" charset="0"/>
              </a:rPr>
              <a:t>, seu compromisso último era com as Sagradas Escrituras e a Teologia Calvinista</a:t>
            </a:r>
            <a:r>
              <a:rPr lang="pt-BR" sz="2400" b="1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2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interior, parede, objeto, escuro&#10;&#10;Descrição gerada com alta confiança">
            <a:extLst>
              <a:ext uri="{FF2B5EF4-FFF2-40B4-BE49-F238E27FC236}">
                <a16:creationId xmlns:a16="http://schemas.microsoft.com/office/drawing/2014/main" xmlns="" id="{A5E8BE68-3E33-4CDE-AD77-2B77290E1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0AF8154-CD75-4BA2-847B-FD5D130203EB}"/>
              </a:ext>
            </a:extLst>
          </p:cNvPr>
          <p:cNvSpPr txBox="1"/>
          <p:nvPr/>
        </p:nvSpPr>
        <p:spPr>
          <a:xfrm>
            <a:off x="5230194" y="3868628"/>
            <a:ext cx="1731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C89A43"/>
                </a:solidFill>
                <a:latin typeface="Trajan Pro" panose="02020502050506020301" pitchFamily="18" charset="0"/>
              </a:rPr>
              <a:t>FIM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3A2CC45-AC20-43F5-8A06-BD3564C59CFE}"/>
              </a:ext>
            </a:extLst>
          </p:cNvPr>
          <p:cNvSpPr txBox="1"/>
          <p:nvPr/>
        </p:nvSpPr>
        <p:spPr>
          <a:xfrm>
            <a:off x="5069264" y="5220345"/>
            <a:ext cx="189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C89A43"/>
                </a:solidFill>
                <a:latin typeface="CastleTLig" panose="020B0402040704020204" pitchFamily="34" charset="0"/>
              </a:rPr>
              <a:t> AULA 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465EE58-8790-478C-86A0-A7AED4FED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29" y="340206"/>
            <a:ext cx="4996533" cy="27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87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_Aula.potx" id="{52AD98BC-ED10-4516-AD9A-BFBEA4EB45DA}" vid="{6A8C66E7-10EB-4DC3-BC20-AC4E0F0D65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Modelo_Aula</Template>
  <TotalTime>501</TotalTime>
  <Words>368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CastleTLig</vt:lpstr>
      <vt:lpstr>Times New Roman</vt:lpstr>
      <vt:lpstr>Trajan Pro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Bertozzi</dc:creator>
  <cp:lastModifiedBy>Wesley Felipe</cp:lastModifiedBy>
  <cp:revision>21</cp:revision>
  <dcterms:created xsi:type="dcterms:W3CDTF">2017-08-23T23:50:35Z</dcterms:created>
  <dcterms:modified xsi:type="dcterms:W3CDTF">2017-11-19T12:49:55Z</dcterms:modified>
</cp:coreProperties>
</file>