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639B9D-4314-41C5-B32B-081EDB40E7A4}" v="16" dt="2019-09-25T20:37:55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03C4D-1151-4C65-8D47-622566A9EFAB}" type="doc">
      <dgm:prSet loTypeId="urn:microsoft.com/office/officeart/2005/8/layout/cycle1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B658713-7AE8-4762-8F57-1AAA764681F1}">
      <dgm:prSet/>
      <dgm:spPr/>
      <dgm:t>
        <a:bodyPr/>
        <a:lstStyle/>
        <a:p>
          <a:r>
            <a:rPr lang="fr-FR"/>
            <a:t>J’ai appelé les enfants. </a:t>
          </a:r>
          <a:endParaRPr lang="en-US"/>
        </a:p>
      </dgm:t>
    </dgm:pt>
    <dgm:pt modelId="{1B0D3BF1-6854-4574-BE90-41B5C3944276}" type="parTrans" cxnId="{05A47A81-535D-4FD3-9971-7B337B83B140}">
      <dgm:prSet/>
      <dgm:spPr/>
      <dgm:t>
        <a:bodyPr/>
        <a:lstStyle/>
        <a:p>
          <a:endParaRPr lang="en-US"/>
        </a:p>
      </dgm:t>
    </dgm:pt>
    <dgm:pt modelId="{928A0E9F-9276-4946-B01F-6BCAAB926498}" type="sibTrans" cxnId="{05A47A81-535D-4FD3-9971-7B337B83B140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5E3B4F60-9185-4B3E-933E-552D446A707C}">
      <dgm:prSet/>
      <dgm:spPr/>
      <dgm:t>
        <a:bodyPr/>
        <a:lstStyle/>
        <a:p>
          <a:r>
            <a:rPr lang="fr-FR"/>
            <a:t>J’ai appelé qui ? Réponse : les enfants (remplacé par « les »).</a:t>
          </a:r>
          <a:endParaRPr lang="en-US"/>
        </a:p>
      </dgm:t>
    </dgm:pt>
    <dgm:pt modelId="{93B9C58F-2907-4D3D-BF9C-D52DA493BFB5}" type="parTrans" cxnId="{0D6DDF7D-E829-4E94-92FE-2EF0C9904F2F}">
      <dgm:prSet/>
      <dgm:spPr/>
      <dgm:t>
        <a:bodyPr/>
        <a:lstStyle/>
        <a:p>
          <a:endParaRPr lang="en-US"/>
        </a:p>
      </dgm:t>
    </dgm:pt>
    <dgm:pt modelId="{2248D0FD-7A82-43E6-807A-AA696E25D88E}" type="sibTrans" cxnId="{0D6DDF7D-E829-4E94-92FE-2EF0C9904F2F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3AA59EE0-E9D3-4B16-A7DB-16CAD9BB32A7}">
      <dgm:prSet/>
      <dgm:spPr/>
      <dgm:t>
        <a:bodyPr/>
        <a:lstStyle/>
        <a:p>
          <a:r>
            <a:rPr lang="fr-FR"/>
            <a:t>Je les ai appelés.</a:t>
          </a:r>
          <a:endParaRPr lang="en-US"/>
        </a:p>
      </dgm:t>
    </dgm:pt>
    <dgm:pt modelId="{A2D5EDF6-2640-461F-9E02-B90AE964155F}" type="parTrans" cxnId="{A5632153-71B3-463B-B990-50F818A82643}">
      <dgm:prSet/>
      <dgm:spPr/>
      <dgm:t>
        <a:bodyPr/>
        <a:lstStyle/>
        <a:p>
          <a:endParaRPr lang="en-US"/>
        </a:p>
      </dgm:t>
    </dgm:pt>
    <dgm:pt modelId="{7CAA30CC-4D2A-4A94-9D62-48807899D7CC}" type="sibTrans" cxnId="{A5632153-71B3-463B-B990-50F818A82643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0CDFDDC2-D9AA-4D5E-9466-83B712540479}" type="pres">
      <dgm:prSet presAssocID="{BB303C4D-1151-4C65-8D47-622566A9EFAB}" presName="cycle" presStyleCnt="0">
        <dgm:presLayoutVars>
          <dgm:dir/>
          <dgm:resizeHandles val="exact"/>
        </dgm:presLayoutVars>
      </dgm:prSet>
      <dgm:spPr/>
    </dgm:pt>
    <dgm:pt modelId="{F82C8588-676B-42E1-B764-688BAEE52DA6}" type="pres">
      <dgm:prSet presAssocID="{3B658713-7AE8-4762-8F57-1AAA764681F1}" presName="dummy" presStyleCnt="0"/>
      <dgm:spPr/>
    </dgm:pt>
    <dgm:pt modelId="{7908F375-BC21-4491-944D-6F24F3502A11}" type="pres">
      <dgm:prSet presAssocID="{3B658713-7AE8-4762-8F57-1AAA764681F1}" presName="node" presStyleLbl="revTx" presStyleIdx="0" presStyleCnt="3">
        <dgm:presLayoutVars>
          <dgm:bulletEnabled val="1"/>
        </dgm:presLayoutVars>
      </dgm:prSet>
      <dgm:spPr/>
    </dgm:pt>
    <dgm:pt modelId="{CCB43D73-B83D-48D7-B834-35D00EFEC12D}" type="pres">
      <dgm:prSet presAssocID="{928A0E9F-9276-4946-B01F-6BCAAB926498}" presName="sibTrans" presStyleLbl="node1" presStyleIdx="0" presStyleCnt="3"/>
      <dgm:spPr/>
    </dgm:pt>
    <dgm:pt modelId="{C2263B75-C339-40E3-A028-F93EB6A34A11}" type="pres">
      <dgm:prSet presAssocID="{5E3B4F60-9185-4B3E-933E-552D446A707C}" presName="dummy" presStyleCnt="0"/>
      <dgm:spPr/>
    </dgm:pt>
    <dgm:pt modelId="{97C53B39-5952-4E03-BF03-EA73F8E826A3}" type="pres">
      <dgm:prSet presAssocID="{5E3B4F60-9185-4B3E-933E-552D446A707C}" presName="node" presStyleLbl="revTx" presStyleIdx="1" presStyleCnt="3">
        <dgm:presLayoutVars>
          <dgm:bulletEnabled val="1"/>
        </dgm:presLayoutVars>
      </dgm:prSet>
      <dgm:spPr/>
    </dgm:pt>
    <dgm:pt modelId="{DFEC887B-316A-4DF1-A656-1992AB838F88}" type="pres">
      <dgm:prSet presAssocID="{2248D0FD-7A82-43E6-807A-AA696E25D88E}" presName="sibTrans" presStyleLbl="node1" presStyleIdx="1" presStyleCnt="3"/>
      <dgm:spPr/>
    </dgm:pt>
    <dgm:pt modelId="{7DA11476-1D77-4BBC-B6C5-6A15689494FC}" type="pres">
      <dgm:prSet presAssocID="{3AA59EE0-E9D3-4B16-A7DB-16CAD9BB32A7}" presName="dummy" presStyleCnt="0"/>
      <dgm:spPr/>
    </dgm:pt>
    <dgm:pt modelId="{375E2F7A-5AA4-406F-9A58-CE6833D45F86}" type="pres">
      <dgm:prSet presAssocID="{3AA59EE0-E9D3-4B16-A7DB-16CAD9BB32A7}" presName="node" presStyleLbl="revTx" presStyleIdx="2" presStyleCnt="3">
        <dgm:presLayoutVars>
          <dgm:bulletEnabled val="1"/>
        </dgm:presLayoutVars>
      </dgm:prSet>
      <dgm:spPr/>
    </dgm:pt>
    <dgm:pt modelId="{DD6D2F66-D5B2-4D76-B453-D51E4342832A}" type="pres">
      <dgm:prSet presAssocID="{7CAA30CC-4D2A-4A94-9D62-48807899D7CC}" presName="sibTrans" presStyleLbl="node1" presStyleIdx="2" presStyleCnt="3"/>
      <dgm:spPr/>
    </dgm:pt>
  </dgm:ptLst>
  <dgm:cxnLst>
    <dgm:cxn modelId="{BD213F32-74C6-4473-B32C-034F2B70A354}" type="presOf" srcId="{2248D0FD-7A82-43E6-807A-AA696E25D88E}" destId="{DFEC887B-316A-4DF1-A656-1992AB838F88}" srcOrd="0" destOrd="0" presId="urn:microsoft.com/office/officeart/2005/8/layout/cycle1"/>
    <dgm:cxn modelId="{6686F052-536C-49E8-B75B-23454F70B896}" type="presOf" srcId="{928A0E9F-9276-4946-B01F-6BCAAB926498}" destId="{CCB43D73-B83D-48D7-B834-35D00EFEC12D}" srcOrd="0" destOrd="0" presId="urn:microsoft.com/office/officeart/2005/8/layout/cycle1"/>
    <dgm:cxn modelId="{A5632153-71B3-463B-B990-50F818A82643}" srcId="{BB303C4D-1151-4C65-8D47-622566A9EFAB}" destId="{3AA59EE0-E9D3-4B16-A7DB-16CAD9BB32A7}" srcOrd="2" destOrd="0" parTransId="{A2D5EDF6-2640-461F-9E02-B90AE964155F}" sibTransId="{7CAA30CC-4D2A-4A94-9D62-48807899D7CC}"/>
    <dgm:cxn modelId="{0D6DDF7D-E829-4E94-92FE-2EF0C9904F2F}" srcId="{BB303C4D-1151-4C65-8D47-622566A9EFAB}" destId="{5E3B4F60-9185-4B3E-933E-552D446A707C}" srcOrd="1" destOrd="0" parTransId="{93B9C58F-2907-4D3D-BF9C-D52DA493BFB5}" sibTransId="{2248D0FD-7A82-43E6-807A-AA696E25D88E}"/>
    <dgm:cxn modelId="{05A47A81-535D-4FD3-9971-7B337B83B140}" srcId="{BB303C4D-1151-4C65-8D47-622566A9EFAB}" destId="{3B658713-7AE8-4762-8F57-1AAA764681F1}" srcOrd="0" destOrd="0" parTransId="{1B0D3BF1-6854-4574-BE90-41B5C3944276}" sibTransId="{928A0E9F-9276-4946-B01F-6BCAAB926498}"/>
    <dgm:cxn modelId="{0CB8AF8F-C0E7-4F05-B34B-6A4B7432B48C}" type="presOf" srcId="{BB303C4D-1151-4C65-8D47-622566A9EFAB}" destId="{0CDFDDC2-D9AA-4D5E-9466-83B712540479}" srcOrd="0" destOrd="0" presId="urn:microsoft.com/office/officeart/2005/8/layout/cycle1"/>
    <dgm:cxn modelId="{2CECF9A2-AAA0-4235-9E56-0BC7842CDF6C}" type="presOf" srcId="{3B658713-7AE8-4762-8F57-1AAA764681F1}" destId="{7908F375-BC21-4491-944D-6F24F3502A11}" srcOrd="0" destOrd="0" presId="urn:microsoft.com/office/officeart/2005/8/layout/cycle1"/>
    <dgm:cxn modelId="{0599DCAA-4770-4BB2-A6A7-8CA4AF202851}" type="presOf" srcId="{5E3B4F60-9185-4B3E-933E-552D446A707C}" destId="{97C53B39-5952-4E03-BF03-EA73F8E826A3}" srcOrd="0" destOrd="0" presId="urn:microsoft.com/office/officeart/2005/8/layout/cycle1"/>
    <dgm:cxn modelId="{D9C692E2-5027-41D2-86EA-7FABBE9C7489}" type="presOf" srcId="{3AA59EE0-E9D3-4B16-A7DB-16CAD9BB32A7}" destId="{375E2F7A-5AA4-406F-9A58-CE6833D45F86}" srcOrd="0" destOrd="0" presId="urn:microsoft.com/office/officeart/2005/8/layout/cycle1"/>
    <dgm:cxn modelId="{345501F5-D702-4E37-9597-59FB1C961A4D}" type="presOf" srcId="{7CAA30CC-4D2A-4A94-9D62-48807899D7CC}" destId="{DD6D2F66-D5B2-4D76-B453-D51E4342832A}" srcOrd="0" destOrd="0" presId="urn:microsoft.com/office/officeart/2005/8/layout/cycle1"/>
    <dgm:cxn modelId="{976CAA67-9565-4B19-8EF2-B6F4F0D9E5C2}" type="presParOf" srcId="{0CDFDDC2-D9AA-4D5E-9466-83B712540479}" destId="{F82C8588-676B-42E1-B764-688BAEE52DA6}" srcOrd="0" destOrd="0" presId="urn:microsoft.com/office/officeart/2005/8/layout/cycle1"/>
    <dgm:cxn modelId="{B5195799-DF1D-4E96-A7C2-998442477AE8}" type="presParOf" srcId="{0CDFDDC2-D9AA-4D5E-9466-83B712540479}" destId="{7908F375-BC21-4491-944D-6F24F3502A11}" srcOrd="1" destOrd="0" presId="urn:microsoft.com/office/officeart/2005/8/layout/cycle1"/>
    <dgm:cxn modelId="{DE83DA16-8345-45DF-BAE8-198118ABB844}" type="presParOf" srcId="{0CDFDDC2-D9AA-4D5E-9466-83B712540479}" destId="{CCB43D73-B83D-48D7-B834-35D00EFEC12D}" srcOrd="2" destOrd="0" presId="urn:microsoft.com/office/officeart/2005/8/layout/cycle1"/>
    <dgm:cxn modelId="{FFF1C543-70C3-41BC-B335-96AED809FA48}" type="presParOf" srcId="{0CDFDDC2-D9AA-4D5E-9466-83B712540479}" destId="{C2263B75-C339-40E3-A028-F93EB6A34A11}" srcOrd="3" destOrd="0" presId="urn:microsoft.com/office/officeart/2005/8/layout/cycle1"/>
    <dgm:cxn modelId="{937CE79F-0050-405E-B367-A3939D73378A}" type="presParOf" srcId="{0CDFDDC2-D9AA-4D5E-9466-83B712540479}" destId="{97C53B39-5952-4E03-BF03-EA73F8E826A3}" srcOrd="4" destOrd="0" presId="urn:microsoft.com/office/officeart/2005/8/layout/cycle1"/>
    <dgm:cxn modelId="{4EADEA74-F041-483E-AD57-9F5C456A38BF}" type="presParOf" srcId="{0CDFDDC2-D9AA-4D5E-9466-83B712540479}" destId="{DFEC887B-316A-4DF1-A656-1992AB838F88}" srcOrd="5" destOrd="0" presId="urn:microsoft.com/office/officeart/2005/8/layout/cycle1"/>
    <dgm:cxn modelId="{D0859293-4A3B-43F2-B1DA-310E740106FC}" type="presParOf" srcId="{0CDFDDC2-D9AA-4D5E-9466-83B712540479}" destId="{7DA11476-1D77-4BBC-B6C5-6A15689494FC}" srcOrd="6" destOrd="0" presId="urn:microsoft.com/office/officeart/2005/8/layout/cycle1"/>
    <dgm:cxn modelId="{3EE18DAE-1754-498C-BCAB-8A7830D7F249}" type="presParOf" srcId="{0CDFDDC2-D9AA-4D5E-9466-83B712540479}" destId="{375E2F7A-5AA4-406F-9A58-CE6833D45F86}" srcOrd="7" destOrd="0" presId="urn:microsoft.com/office/officeart/2005/8/layout/cycle1"/>
    <dgm:cxn modelId="{39F6A5C8-9C0D-48EF-B39C-116AF0E3F705}" type="presParOf" srcId="{0CDFDDC2-D9AA-4D5E-9466-83B712540479}" destId="{DD6D2F66-D5B2-4D76-B453-D51E4342832A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8F375-BC21-4491-944D-6F24F3502A11}">
      <dsp:nvSpPr>
        <dsp:cNvPr id="0" name=""/>
        <dsp:cNvSpPr/>
      </dsp:nvSpPr>
      <dsp:spPr>
        <a:xfrm>
          <a:off x="4141247" y="409414"/>
          <a:ext cx="2087567" cy="2087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J’ai appelé les enfants. </a:t>
          </a:r>
          <a:endParaRPr lang="en-US" sz="2800" kern="1200"/>
        </a:p>
      </dsp:txBody>
      <dsp:txXfrm>
        <a:off x="4141247" y="409414"/>
        <a:ext cx="2087567" cy="2087567"/>
      </dsp:txXfrm>
    </dsp:sp>
    <dsp:sp modelId="{CCB43D73-B83D-48D7-B834-35D00EFEC12D}">
      <dsp:nvSpPr>
        <dsp:cNvPr id="0" name=""/>
        <dsp:cNvSpPr/>
      </dsp:nvSpPr>
      <dsp:spPr>
        <a:xfrm>
          <a:off x="965160" y="-345"/>
          <a:ext cx="4932180" cy="4932180"/>
        </a:xfrm>
        <a:prstGeom prst="circularArrow">
          <a:avLst>
            <a:gd name="adj1" fmla="val 8253"/>
            <a:gd name="adj2" fmla="val 576544"/>
            <a:gd name="adj3" fmla="val 2961903"/>
            <a:gd name="adj4" fmla="val 53031"/>
            <a:gd name="adj5" fmla="val 9629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C53B39-5952-4E03-BF03-EA73F8E826A3}">
      <dsp:nvSpPr>
        <dsp:cNvPr id="0" name=""/>
        <dsp:cNvSpPr/>
      </dsp:nvSpPr>
      <dsp:spPr>
        <a:xfrm>
          <a:off x="2387466" y="3447052"/>
          <a:ext cx="2087567" cy="2087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J’ai appelé qui ? Réponse : les enfants (remplacé par « les »).</a:t>
          </a:r>
          <a:endParaRPr lang="en-US" sz="2800" kern="1200"/>
        </a:p>
      </dsp:txBody>
      <dsp:txXfrm>
        <a:off x="2387466" y="3447052"/>
        <a:ext cx="2087567" cy="2087567"/>
      </dsp:txXfrm>
    </dsp:sp>
    <dsp:sp modelId="{DFEC887B-316A-4DF1-A656-1992AB838F88}">
      <dsp:nvSpPr>
        <dsp:cNvPr id="0" name=""/>
        <dsp:cNvSpPr/>
      </dsp:nvSpPr>
      <dsp:spPr>
        <a:xfrm>
          <a:off x="965160" y="-345"/>
          <a:ext cx="4932180" cy="4932180"/>
        </a:xfrm>
        <a:prstGeom prst="circularArrow">
          <a:avLst>
            <a:gd name="adj1" fmla="val 8253"/>
            <a:gd name="adj2" fmla="val 576544"/>
            <a:gd name="adj3" fmla="val 10170425"/>
            <a:gd name="adj4" fmla="val 7261554"/>
            <a:gd name="adj5" fmla="val 9629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5E2F7A-5AA4-406F-9A58-CE6833D45F86}">
      <dsp:nvSpPr>
        <dsp:cNvPr id="0" name=""/>
        <dsp:cNvSpPr/>
      </dsp:nvSpPr>
      <dsp:spPr>
        <a:xfrm>
          <a:off x="633686" y="409414"/>
          <a:ext cx="2087567" cy="2087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Je les ai appelés.</a:t>
          </a:r>
          <a:endParaRPr lang="en-US" sz="2800" kern="1200"/>
        </a:p>
      </dsp:txBody>
      <dsp:txXfrm>
        <a:off x="633686" y="409414"/>
        <a:ext cx="2087567" cy="2087567"/>
      </dsp:txXfrm>
    </dsp:sp>
    <dsp:sp modelId="{DD6D2F66-D5B2-4D76-B453-D51E4342832A}">
      <dsp:nvSpPr>
        <dsp:cNvPr id="0" name=""/>
        <dsp:cNvSpPr/>
      </dsp:nvSpPr>
      <dsp:spPr>
        <a:xfrm>
          <a:off x="965160" y="-345"/>
          <a:ext cx="4932180" cy="4932180"/>
        </a:xfrm>
        <a:prstGeom prst="circularArrow">
          <a:avLst>
            <a:gd name="adj1" fmla="val 8253"/>
            <a:gd name="adj2" fmla="val 576544"/>
            <a:gd name="adj3" fmla="val 16854897"/>
            <a:gd name="adj4" fmla="val 14968559"/>
            <a:gd name="adj5" fmla="val 9629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BBEDA-8085-4089-82F0-253BBFE3A723}" type="datetimeFigureOut">
              <a:rPr lang="pt-BR" smtClean="0"/>
              <a:t>25/09/2019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90DE9-5F7A-4FDE-AB11-A23A1004E2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23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2CC6-6171-415C-B237-7E5EF4B8E593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036F-D113-4AB1-8740-6C4ABB5E04EC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4F58-1F90-458D-A33C-1FEAAE72A235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74D9-1599-4EFC-A6B6-D046A26992C6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D1C8-2CC6-4CB6-9394-C3BE4CACF087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B34B-9FD1-481B-AA27-DBEBF4908120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F7A3-8A6D-4803-B037-74F71435E4D5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B2A5-321A-4FF9-9E52-8F1F25356B3A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E4BC-B5C5-4831-87C1-8E84DB0DA27C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00AD-23EE-4F03-9C87-6FF7D982103F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F48C-3765-4373-A17A-486CF6BC57A9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37C6-5E8F-4131-83EB-36F0E0C8CAA5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3029-1488-4D81-BA8B-46DF1295F0CA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B593-8CC4-4B24-96D8-8419605B7AA6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7F06-B9A9-4AF5-91F8-9658065FD759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02F1-409D-4390-8A90-7D3F67B4328F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6004-D006-4FC0-B1A4-7A6A47356233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D9E7EEB-8A95-4810-9AFC-B7BA5508A34E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Aula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Tour_Eiffel,_Paris,_France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o ar livre, céu, grama, torre&#10;&#10;Descrição gerada automaticamente">
            <a:extLst>
              <a:ext uri="{FF2B5EF4-FFF2-40B4-BE49-F238E27FC236}">
                <a16:creationId xmlns:a16="http://schemas.microsoft.com/office/drawing/2014/main" id="{65A2C426-3988-4132-9BB9-69265C085C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12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091" t="61679" r="1" b="405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955CF6-1CAF-4FC1-862A-D14E62C62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>
            <a:normAutofit/>
          </a:bodyPr>
          <a:lstStyle/>
          <a:p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9D40D6-D5A5-4D90-9FC3-E60DD7D19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>
            <a:normAutofit/>
          </a:bodyPr>
          <a:lstStyle/>
          <a:p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AA04224-8458-4B8A-9D8E-FA140713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Aula 4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2B47C53-E62C-43CA-A7F4-025E116E8BB0}"/>
              </a:ext>
            </a:extLst>
          </p:cNvPr>
          <p:cNvSpPr txBox="1"/>
          <p:nvPr/>
        </p:nvSpPr>
        <p:spPr>
          <a:xfrm>
            <a:off x="9682980" y="6657946"/>
            <a:ext cx="250902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700">
                <a:solidFill>
                  <a:srgbClr val="FFFFFF"/>
                </a:solidFill>
                <a:hlinkClick r:id="rId4" tooltip="https://commons.wikimedia.org/wiki/File:Tour_Eiffel,_Paris,_France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pt-BR" sz="700">
                <a:solidFill>
                  <a:srgbClr val="FFFFFF"/>
                </a:solidFill>
              </a:rPr>
              <a:t> de Autor Desconhecido está licenciado em </a:t>
            </a:r>
            <a:r>
              <a:rPr lang="pt-BR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t-B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9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23EA3-85B1-483A-9CEF-E54D9A3A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Intermédiaire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809757-F98E-48E5-A042-5DC0A896D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Les</a:t>
            </a:r>
            <a:r>
              <a:rPr lang="pt-BR" dirty="0"/>
              <a:t> </a:t>
            </a:r>
            <a:r>
              <a:rPr lang="pt-BR" dirty="0" err="1"/>
              <a:t>pronoms</a:t>
            </a:r>
            <a:r>
              <a:rPr lang="pt-BR" dirty="0"/>
              <a:t> </a:t>
            </a:r>
            <a:r>
              <a:rPr lang="pt-BR" dirty="0" err="1"/>
              <a:t>personnels</a:t>
            </a:r>
            <a:r>
              <a:rPr lang="pt-BR"/>
              <a:t> COD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BC0DDC-4135-46FF-8A98-D67E7843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1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23EA3-85B1-483A-9CEF-E54D9A3A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/>
              <a:t>Intermédiaire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809757-F98E-48E5-A042-5DC0A896D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Un pronom personnel COD est un </a:t>
            </a:r>
            <a:r>
              <a:rPr lang="fr-FR" dirty="0" err="1"/>
              <a:t>pron</a:t>
            </a:r>
            <a:r>
              <a:rPr lang="fr-FR" dirty="0"/>
              <a:t>. personnel qui remplace un COD</a:t>
            </a:r>
          </a:p>
          <a:p>
            <a:r>
              <a:rPr lang="fr-FR" dirty="0"/>
              <a:t>Il se place devant le verbe.</a:t>
            </a:r>
          </a:p>
          <a:p>
            <a:r>
              <a:rPr lang="fr-FR" dirty="0"/>
              <a:t>Il précise sur qui ou sur quoi porte l’action et répond à la question : « Qui ? » ou  « Quoi ? ».</a:t>
            </a:r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BC0DDC-4135-46FF-8A98-D67E7843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43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23EA3-85B1-483A-9CEF-E54D9A3A2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5932"/>
            <a:ext cx="10515600" cy="959586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algn="r"/>
            <a:r>
              <a:rPr lang="en-US" sz="40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Cours de Français – Niveau Intermédiaire</a:t>
            </a:r>
          </a:p>
        </p:txBody>
      </p:sp>
      <p:pic>
        <p:nvPicPr>
          <p:cNvPr id="1026" name="Picture 2" descr="Tableau : liste des pron. personnels COD me, m', te, t', le, l', en, nous, vous, les">
            <a:extLst>
              <a:ext uri="{FF2B5EF4-FFF2-40B4-BE49-F238E27FC236}">
                <a16:creationId xmlns:a16="http://schemas.microsoft.com/office/drawing/2014/main" id="{6E1A6B41-D2C8-4577-9177-E293BE7804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1" y="1772744"/>
            <a:ext cx="10515598" cy="276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BC0DDC-4135-46FF-8A98-D67E7843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rPr>
              <a:t>Aula 4</a:t>
            </a:r>
          </a:p>
        </p:txBody>
      </p:sp>
    </p:spTree>
    <p:extLst>
      <p:ext uri="{BB962C8B-B14F-4D97-AF65-F5344CB8AC3E}">
        <p14:creationId xmlns:p14="http://schemas.microsoft.com/office/powerpoint/2010/main" val="212443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0">
            <a:extLst>
              <a:ext uri="{FF2B5EF4-FFF2-40B4-BE49-F238E27FC236}">
                <a16:creationId xmlns:a16="http://schemas.microsoft.com/office/drawing/2014/main" id="{B79107D3-232D-48C0-BDD0-F8F3A6C71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4" y="0"/>
            <a:ext cx="8116488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12">
            <a:extLst>
              <a:ext uri="{FF2B5EF4-FFF2-40B4-BE49-F238E27FC236}">
                <a16:creationId xmlns:a16="http://schemas.microsoft.com/office/drawing/2014/main" id="{491ED9F1-AADB-44A5-A997-CF2A713E1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1"/>
            <a:ext cx="4062127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023EA3-85B1-483A-9CEF-E54D9A3A2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650" y="1349680"/>
            <a:ext cx="2931320" cy="4827278"/>
          </a:xfrm>
        </p:spPr>
        <p:txBody>
          <a:bodyPr anchor="t">
            <a:normAutofit/>
          </a:bodyPr>
          <a:lstStyle/>
          <a:p>
            <a:r>
              <a:rPr lang="pt-BR" sz="3700">
                <a:solidFill>
                  <a:schemeClr val="tx1"/>
                </a:solidFill>
              </a:rPr>
              <a:t>Cours de Français – Niveau Intermédiaire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BC0DDC-4135-46FF-8A98-D67E7843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1713" y="6356350"/>
            <a:ext cx="41148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Aula 4</a:t>
            </a:r>
          </a:p>
        </p:txBody>
      </p:sp>
      <p:graphicFrame>
        <p:nvGraphicFramePr>
          <p:cNvPr id="28" name="Espaço Reservado para Conteúdo 2">
            <a:extLst>
              <a:ext uri="{FF2B5EF4-FFF2-40B4-BE49-F238E27FC236}">
                <a16:creationId xmlns:a16="http://schemas.microsoft.com/office/drawing/2014/main" id="{F582C700-2399-4F87-92C1-F318AA3A4C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501060"/>
              </p:ext>
            </p:extLst>
          </p:nvPr>
        </p:nvGraphicFramePr>
        <p:xfrm>
          <a:off x="627290" y="640075"/>
          <a:ext cx="6862501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472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8EAD4B-1714-4507-B2D8-1F34FAEB1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199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408590-87D0-4AA3-AFFD-3207C71C5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7"/>
            <a:ext cx="12192000" cy="2285999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023EA3-85B1-483A-9CEF-E54D9A3A2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97924"/>
            <a:ext cx="10515600" cy="1279035"/>
          </a:xfrm>
        </p:spPr>
        <p:txBody>
          <a:bodyPr anchor="t">
            <a:normAutofit/>
          </a:bodyPr>
          <a:lstStyle/>
          <a:p>
            <a:r>
              <a:rPr lang="pt-BR" sz="4800">
                <a:solidFill>
                  <a:schemeClr val="tx1"/>
                </a:solidFill>
              </a:rPr>
              <a:t>Cours de Français – Niveau Intermédiaire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BC0DDC-4135-46FF-8A98-D67E7843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Aula 4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B794FC0B-C5C3-47AD-8B0C-9F291F50FC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349810"/>
              </p:ext>
            </p:extLst>
          </p:nvPr>
        </p:nvGraphicFramePr>
        <p:xfrm>
          <a:off x="2078252" y="1398703"/>
          <a:ext cx="8035496" cy="2076342"/>
        </p:xfrm>
        <a:graphic>
          <a:graphicData uri="http://schemas.openxmlformats.org/drawingml/2006/table">
            <a:tbl>
              <a:tblPr/>
              <a:tblGrid>
                <a:gridCol w="3952264">
                  <a:extLst>
                    <a:ext uri="{9D8B030D-6E8A-4147-A177-3AD203B41FA5}">
                      <a16:colId xmlns:a16="http://schemas.microsoft.com/office/drawing/2014/main" val="2728291606"/>
                    </a:ext>
                  </a:extLst>
                </a:gridCol>
                <a:gridCol w="4083232">
                  <a:extLst>
                    <a:ext uri="{9D8B030D-6E8A-4147-A177-3AD203B41FA5}">
                      <a16:colId xmlns:a16="http://schemas.microsoft.com/office/drawing/2014/main" val="2979397565"/>
                    </a:ext>
                  </a:extLst>
                </a:gridCol>
              </a:tblGrid>
              <a:tr h="1038171">
                <a:tc>
                  <a:txBody>
                    <a:bodyPr/>
                    <a:lstStyle/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300" b="0" i="1" u="none" strike="noStrike">
                          <a:effectLst/>
                          <a:latin typeface="inherit"/>
                        </a:rPr>
                        <a:t>Tu prends </a:t>
                      </a:r>
                      <a:r>
                        <a:rPr lang="pt-BR" sz="3300" b="1" i="1" u="none" strike="noStrike">
                          <a:solidFill>
                            <a:srgbClr val="FF6600"/>
                          </a:solidFill>
                          <a:effectLst/>
                          <a:latin typeface="inherit"/>
                        </a:rPr>
                        <a:t>le pain</a:t>
                      </a:r>
                      <a:r>
                        <a:rPr lang="pt-BR" sz="3300" b="0" i="1" u="none" strike="noStrike">
                          <a:effectLst/>
                          <a:latin typeface="inherit"/>
                        </a:rPr>
                        <a:t> ?</a:t>
                      </a:r>
                      <a:endParaRPr lang="pt-BR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4518" marR="224518" marT="224518" marB="224518" anchor="ctr">
                    <a:lnL w="19050" cap="flat" cmpd="sng" algn="ctr">
                      <a:solidFill>
                        <a:srgbClr val="8D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D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D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D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300" b="0" i="1" u="none" strike="noStrike">
                          <a:effectLst/>
                          <a:latin typeface="inherit"/>
                        </a:rPr>
                        <a:t>Tu prends </a:t>
                      </a:r>
                      <a:r>
                        <a:rPr lang="pt-BR" sz="3300" b="1" i="1" u="none" strike="noStrike">
                          <a:solidFill>
                            <a:srgbClr val="33CCCC"/>
                          </a:solidFill>
                          <a:effectLst/>
                          <a:latin typeface="inherit"/>
                        </a:rPr>
                        <a:t>du pain</a:t>
                      </a:r>
                      <a:r>
                        <a:rPr lang="pt-BR" sz="3300" b="0" i="1" u="none" strike="noStrike">
                          <a:effectLst/>
                          <a:latin typeface="inherit"/>
                        </a:rPr>
                        <a:t> ?</a:t>
                      </a:r>
                      <a:endParaRPr lang="pt-BR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4518" marR="224518" marT="224518" marB="224518" anchor="ctr">
                    <a:lnL w="19050" cap="flat" cmpd="sng" algn="ctr">
                      <a:solidFill>
                        <a:srgbClr val="8D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D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D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D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122367"/>
                  </a:ext>
                </a:extLst>
              </a:tr>
              <a:tr h="1038171">
                <a:tc>
                  <a:txBody>
                    <a:bodyPr/>
                    <a:lstStyle/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300" b="0" i="1" u="none" strike="noStrike">
                          <a:effectLst/>
                          <a:latin typeface="inherit"/>
                        </a:rPr>
                        <a:t>Oui, je </a:t>
                      </a:r>
                      <a:r>
                        <a:rPr lang="pt-BR" sz="3300" b="1" i="1" u="none" strike="noStrike">
                          <a:solidFill>
                            <a:srgbClr val="FF6600"/>
                          </a:solidFill>
                          <a:effectLst/>
                          <a:latin typeface="inherit"/>
                        </a:rPr>
                        <a:t>le</a:t>
                      </a:r>
                      <a:r>
                        <a:rPr lang="pt-BR" sz="3300" b="0" i="1" u="none" strike="noStrike">
                          <a:solidFill>
                            <a:srgbClr val="FF6600"/>
                          </a:solidFill>
                          <a:effectLst/>
                          <a:latin typeface="inherit"/>
                        </a:rPr>
                        <a:t> </a:t>
                      </a:r>
                      <a:r>
                        <a:rPr lang="pt-BR" sz="3300" b="0" i="1" u="none" strike="noStrike">
                          <a:effectLst/>
                          <a:latin typeface="inherit"/>
                        </a:rPr>
                        <a:t>prends.</a:t>
                      </a:r>
                      <a:endParaRPr lang="pt-BR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4518" marR="224518" marT="224518" marB="224518" anchor="ctr">
                    <a:lnL w="19050" cap="flat" cmpd="sng" algn="ctr">
                      <a:solidFill>
                        <a:srgbClr val="8D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D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D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D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300" b="0" i="1" u="none" strike="noStrike">
                          <a:effectLst/>
                          <a:latin typeface="inherit"/>
                        </a:rPr>
                        <a:t>Oui, j’</a:t>
                      </a:r>
                      <a:r>
                        <a:rPr lang="pt-BR" sz="3300" b="1" i="1" u="none" strike="noStrike">
                          <a:solidFill>
                            <a:srgbClr val="33CCCC"/>
                          </a:solidFill>
                          <a:effectLst/>
                          <a:latin typeface="inherit"/>
                        </a:rPr>
                        <a:t>en</a:t>
                      </a:r>
                      <a:r>
                        <a:rPr lang="pt-BR" sz="3300" b="0" i="1" u="none" strike="noStrike">
                          <a:effectLst/>
                          <a:latin typeface="inherit"/>
                        </a:rPr>
                        <a:t> prends.</a:t>
                      </a:r>
                      <a:endParaRPr lang="pt-BR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4518" marR="224518" marT="224518" marB="224518" anchor="ctr">
                    <a:lnL w="19050" cap="flat" cmpd="sng" algn="ctr">
                      <a:solidFill>
                        <a:srgbClr val="8D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D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D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D95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621437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25DB9FF2-7FE4-4B54-B161-A634520C3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30887"/>
            <a:ext cx="9946249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400" b="0" i="0" u="none" strike="noStrike" cap="none" normalizeH="0" baseline="0">
                <a:ln>
                  <a:noFill/>
                </a:ln>
                <a:solidFill>
                  <a:srgbClr val="404040"/>
                </a:solidFill>
                <a:effectLst/>
                <a:latin typeface="inherit"/>
                <a:cs typeface="Arial" panose="020B0604020202020204" pitchFamily="34" charset="0"/>
              </a:rPr>
              <a:t>Le pronom COD est utilisé seulement quand le nom est précédé d’un article défini, d’un adjectif possessif ou d’un adjectif démonstratif.</a:t>
            </a:r>
            <a:endParaRPr kumimoji="0" lang="pt-BR" altLang="pt-BR" sz="1200" b="0" i="0" u="none" strike="noStrike" cap="none" normalizeH="0" baseline="0">
              <a:ln>
                <a:noFill/>
              </a:ln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>
                <a:ln>
                  <a:noFill/>
                </a:ln>
                <a:solidFill>
                  <a:srgbClr val="404040"/>
                </a:solidFill>
                <a:effectLst/>
                <a:latin typeface="inherit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99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23EA3-85B1-483A-9CEF-E54D9A3A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/>
              <a:t>Intermédiaire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809757-F98E-48E5-A042-5DC0A896D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fr-FR" dirty="0"/>
              <a:t>Souvent, avec les verbes qui expriment les goûts (aimer, adorer, détester, etc.), on ne peut pas utiliser les pronoms COD pour des choses :</a:t>
            </a:r>
          </a:p>
          <a:p>
            <a:pPr fontAlgn="base"/>
            <a:r>
              <a:rPr lang="fr-FR" i="1" dirty="0"/>
              <a:t>J’aime </a:t>
            </a:r>
            <a:r>
              <a:rPr lang="fr-FR" b="1" i="1" dirty="0"/>
              <a:t>le chocolat</a:t>
            </a:r>
            <a:r>
              <a:rPr lang="fr-FR" i="1" dirty="0"/>
              <a:t> ! </a:t>
            </a:r>
            <a:r>
              <a:rPr lang="fr-FR" i="1" strike="sngStrike" dirty="0"/>
              <a:t>Je l’aime</a:t>
            </a:r>
            <a:r>
              <a:rPr lang="fr-FR" b="1" i="1" strike="sngStrike" dirty="0"/>
              <a:t> </a:t>
            </a:r>
            <a:r>
              <a:rPr lang="fr-FR" i="1" strike="sngStrike" dirty="0"/>
              <a:t>!</a:t>
            </a:r>
            <a:r>
              <a:rPr lang="fr-FR" i="1" dirty="0"/>
              <a:t> J’aime </a:t>
            </a:r>
            <a:r>
              <a:rPr lang="fr-FR" b="1" i="1" dirty="0"/>
              <a:t>ça</a:t>
            </a:r>
            <a:r>
              <a:rPr lang="fr-FR" i="1" dirty="0"/>
              <a:t> !</a:t>
            </a:r>
            <a:endParaRPr lang="fr-FR" dirty="0"/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BC0DDC-4135-46FF-8A98-D67E7843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21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23EA3-85B1-483A-9CEF-E54D9A3A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/>
              <a:t>Intermédiaire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809757-F98E-48E5-A042-5DC0A896D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Mon frère m’a parlé de toi. Il …….admire beaucoup. </a:t>
            </a:r>
          </a:p>
          <a:p>
            <a:r>
              <a:rPr lang="fr-FR" dirty="0"/>
              <a:t> Ma mère m’a acheté le blouson de mes rêves. Je ……. mets tout le temps. </a:t>
            </a:r>
          </a:p>
          <a:p>
            <a:r>
              <a:rPr lang="fr-FR" dirty="0"/>
              <a:t>N’oubliez pas de penser à moi ! Vous …….préviendrez à temps.</a:t>
            </a:r>
          </a:p>
          <a:p>
            <a:r>
              <a:rPr lang="fr-FR" dirty="0"/>
              <a:t> Tu lui as montré ta leçon ? Il te …….a expliquée ? </a:t>
            </a:r>
          </a:p>
          <a:p>
            <a:r>
              <a:rPr lang="fr-FR" dirty="0"/>
              <a:t> Ils ont vu le modèle que j’ai proposé. Ils …….ont tous choisi. </a:t>
            </a:r>
          </a:p>
          <a:p>
            <a:r>
              <a:rPr lang="fr-FR" dirty="0"/>
              <a:t>Je rentrerai avec mes camarades. Je te ……. présenterai.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BC0DDC-4135-46FF-8A98-D67E7843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63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23EA3-85B1-483A-9CEF-E54D9A3A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r>
              <a:rPr lang="pt-BR" dirty="0"/>
              <a:t> – </a:t>
            </a:r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/>
              <a:t>Intermédiaire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809757-F98E-48E5-A042-5DC0A896D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Mon frère m’a parlé de toi. Il </a:t>
            </a:r>
            <a:r>
              <a:rPr lang="fr-FR" b="1" i="1" dirty="0"/>
              <a:t>t’</a:t>
            </a:r>
            <a:r>
              <a:rPr lang="fr-FR" dirty="0"/>
              <a:t>admire beaucoup. </a:t>
            </a:r>
          </a:p>
          <a:p>
            <a:r>
              <a:rPr lang="fr-FR" dirty="0"/>
              <a:t> Ma mère m’a acheté le blouson de mes rêves. Je </a:t>
            </a:r>
            <a:r>
              <a:rPr lang="fr-FR" b="1" i="1" dirty="0"/>
              <a:t>le</a:t>
            </a:r>
            <a:r>
              <a:rPr lang="fr-FR" dirty="0"/>
              <a:t> mets tout le temps. </a:t>
            </a:r>
          </a:p>
          <a:p>
            <a:r>
              <a:rPr lang="fr-FR" dirty="0"/>
              <a:t>N’oubliez pas de penser à moi ! Vous </a:t>
            </a:r>
            <a:r>
              <a:rPr lang="fr-FR" b="1" i="1" dirty="0"/>
              <a:t>en </a:t>
            </a:r>
            <a:r>
              <a:rPr lang="fr-FR" dirty="0"/>
              <a:t>préviendrez à temps.</a:t>
            </a:r>
          </a:p>
          <a:p>
            <a:r>
              <a:rPr lang="fr-FR" dirty="0"/>
              <a:t> Tu lui as montré ta leçon ? Il te </a:t>
            </a:r>
            <a:r>
              <a:rPr lang="fr-FR" b="1" i="1" dirty="0"/>
              <a:t>l’</a:t>
            </a:r>
            <a:r>
              <a:rPr lang="fr-FR" dirty="0"/>
              <a:t>a expliquée ? </a:t>
            </a:r>
          </a:p>
          <a:p>
            <a:r>
              <a:rPr lang="fr-FR" dirty="0"/>
              <a:t> Ils ont vu le modèle que j’ai proposé. Ils </a:t>
            </a:r>
            <a:r>
              <a:rPr lang="fr-FR" b="1" i="1" dirty="0"/>
              <a:t>l’</a:t>
            </a:r>
            <a:r>
              <a:rPr lang="fr-FR" dirty="0"/>
              <a:t>ont tous choisi. </a:t>
            </a:r>
          </a:p>
          <a:p>
            <a:r>
              <a:rPr lang="fr-FR" dirty="0"/>
              <a:t>Je rentrerai avec mes camarades. Je te </a:t>
            </a:r>
            <a:r>
              <a:rPr lang="fr-FR" b="1" i="1" dirty="0"/>
              <a:t>les</a:t>
            </a:r>
            <a:r>
              <a:rPr lang="fr-FR" dirty="0"/>
              <a:t> présenterai.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BC0DDC-4135-46FF-8A98-D67E7843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76380"/>
      </p:ext>
    </p:extLst>
  </p:cSld>
  <p:clrMapOvr>
    <a:masterClrMapping/>
  </p:clrMapOvr>
</p:sld>
</file>

<file path=ppt/theme/theme1.xml><?xml version="1.0" encoding="utf-8"?>
<a:theme xmlns:a="http://schemas.openxmlformats.org/drawingml/2006/main" name="Profundidad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Corbel</vt:lpstr>
      <vt:lpstr>inherit</vt:lpstr>
      <vt:lpstr>Profundidade</vt:lpstr>
      <vt:lpstr>Cours de Français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  <vt:lpstr>Cours de Français – Niveau Intermédiaire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de Français</dc:title>
  <dc:creator>Noemia Cecilia Santos</dc:creator>
  <cp:lastModifiedBy>Noemia Cecilia Santos</cp:lastModifiedBy>
  <cp:revision>1</cp:revision>
  <dcterms:created xsi:type="dcterms:W3CDTF">2019-09-25T20:38:01Z</dcterms:created>
  <dcterms:modified xsi:type="dcterms:W3CDTF">2019-09-25T20:38:47Z</dcterms:modified>
</cp:coreProperties>
</file>