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82" r:id="rId7"/>
    <p:sldId id="263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63" y="62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99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8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3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C6882-EF6A-4C6D-88C2-1F6F0863A3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78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1" y="344624"/>
            <a:ext cx="5344886" cy="1325563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25625"/>
            <a:ext cx="5344886" cy="435133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0"/>
          </p:nvPr>
        </p:nvSpPr>
        <p:spPr>
          <a:xfrm>
            <a:off x="6357257" y="733698"/>
            <a:ext cx="5170339" cy="54432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em Curva 4"/>
          <p:cNvCxnSpPr/>
          <p:nvPr userDrawn="1"/>
        </p:nvCxnSpPr>
        <p:spPr>
          <a:xfrm rot="5400000">
            <a:off x="3138949" y="3473245"/>
            <a:ext cx="5914103" cy="12700"/>
          </a:xfrm>
          <a:prstGeom prst="curvedConnector3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6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76474"/>
            <a:ext cx="174171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83143" y="92869"/>
            <a:ext cx="24023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6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1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4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1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4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65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3865-5F3D-443A-B720-742EF32EB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 MN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667999" y="4944141"/>
            <a:ext cx="1106129" cy="1655762"/>
          </a:xfrm>
        </p:spPr>
        <p:txBody>
          <a:bodyPr/>
          <a:lstStyle/>
          <a:p>
            <a:r>
              <a:rPr lang="pt-BR" dirty="0" err="1" smtClean="0"/>
              <a:t>zyzo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4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(FUVEST) Um banco de sangue possui 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5 </a:t>
            </a:r>
            <a:r>
              <a:rPr lang="pt-BR" dirty="0">
                <a:solidFill>
                  <a:srgbClr val="FFFF00"/>
                </a:solidFill>
              </a:rPr>
              <a:t>litros </a:t>
            </a:r>
            <a:r>
              <a:rPr lang="pt-BR" dirty="0" smtClean="0">
                <a:solidFill>
                  <a:srgbClr val="FFFF00"/>
                </a:solidFill>
              </a:rPr>
              <a:t>de tipo </a:t>
            </a:r>
            <a:r>
              <a:rPr lang="pt-BR" dirty="0">
                <a:solidFill>
                  <a:srgbClr val="FFFF00"/>
                </a:solidFill>
              </a:rPr>
              <a:t>AB,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3 </a:t>
            </a:r>
            <a:r>
              <a:rPr lang="pt-BR" dirty="0">
                <a:solidFill>
                  <a:srgbClr val="FFFF00"/>
                </a:solidFill>
              </a:rPr>
              <a:t>litros tipo A,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8 </a:t>
            </a:r>
            <a:r>
              <a:rPr lang="pt-BR" dirty="0">
                <a:solidFill>
                  <a:srgbClr val="FFFF00"/>
                </a:solidFill>
              </a:rPr>
              <a:t>litros tipo B e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2 </a:t>
            </a:r>
            <a:r>
              <a:rPr lang="pt-BR" dirty="0">
                <a:solidFill>
                  <a:srgbClr val="FFFF00"/>
                </a:solidFill>
              </a:rPr>
              <a:t>litros tipo O. 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/>
              <a:t>Para </a:t>
            </a:r>
            <a:r>
              <a:rPr lang="pt-BR" dirty="0"/>
              <a:t>transfusões em indivíduos dos tipos O, A, B e AB estão disponíveis, respectivamente: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357257" y="1142999"/>
            <a:ext cx="5170339" cy="3276601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a) 2, 5, 10 e 18 litros;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b) 2, 3, 5 e 8 litros;</a:t>
            </a:r>
            <a:br>
              <a:rPr lang="pt-BR" dirty="0"/>
            </a:br>
            <a:r>
              <a:rPr lang="pt-BR" dirty="0"/>
              <a:t>c) 2, 3, 8 e 16 litros;</a:t>
            </a:r>
            <a:br>
              <a:rPr lang="pt-BR" dirty="0"/>
            </a:br>
            <a:r>
              <a:rPr lang="pt-BR" dirty="0"/>
              <a:t>d) 18, 8, 13 e 5 litros;</a:t>
            </a:r>
            <a:br>
              <a:rPr lang="pt-BR" dirty="0"/>
            </a:br>
            <a:r>
              <a:rPr lang="pt-BR" dirty="0"/>
              <a:t>e) 7, 5, 10 e 11 litros.</a:t>
            </a:r>
          </a:p>
          <a:p>
            <a:endParaRPr lang="pt-BR" dirty="0"/>
          </a:p>
        </p:txBody>
      </p:sp>
      <p:pic>
        <p:nvPicPr>
          <p:cNvPr id="5" name="Cronômetro de 1 minuto sem alar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8607" y="4838699"/>
            <a:ext cx="4968989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8886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8526607" cy="1325563"/>
          </a:xfrm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333500"/>
            <a:ext cx="5344886" cy="48434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UNESP - 2018/2 - 1ª fase - O heredograma mostra os tipos sanguíneos do sistema ABO de alguns familiares de </a:t>
            </a:r>
            <a:r>
              <a:rPr lang="pt-BR" sz="2800" dirty="0"/>
              <a:t>João e de Maria</a:t>
            </a:r>
            <a:r>
              <a:rPr lang="pt-BR" sz="2800" dirty="0" smtClean="0"/>
              <a:t>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157733" y="514350"/>
            <a:ext cx="5369864" cy="5662613"/>
          </a:xfrm>
        </p:spPr>
        <p:txBody>
          <a:bodyPr>
            <a:normAutofit/>
          </a:bodyPr>
          <a:lstStyle/>
          <a:p>
            <a:pPr lvl="1"/>
            <a:r>
              <a:rPr lang="pt-BR" sz="2400" dirty="0"/>
              <a:t>A probabilidade de João e Maria terem uma criança com o mesmo tipo sanguíneo da mãe de Maria é</a:t>
            </a:r>
            <a:endParaRPr lang="pt-BR" sz="2400" dirty="0">
              <a:solidFill>
                <a:srgbClr val="FFC000"/>
              </a:solidFill>
            </a:endParaRPr>
          </a:p>
          <a:p>
            <a:pPr lvl="1"/>
            <a:r>
              <a:rPr lang="pt-BR" sz="2400" dirty="0" smtClean="0"/>
              <a:t>A</a:t>
            </a:r>
            <a:r>
              <a:rPr lang="pt-BR" sz="2400" dirty="0"/>
              <a:t>) 1/8.</a:t>
            </a:r>
            <a:br>
              <a:rPr lang="pt-BR" sz="2400" dirty="0"/>
            </a:br>
            <a:r>
              <a:rPr lang="pt-BR" sz="2400" dirty="0"/>
              <a:t>(B) 1/2.</a:t>
            </a:r>
            <a:br>
              <a:rPr lang="pt-BR" sz="2400" dirty="0"/>
            </a:br>
            <a:r>
              <a:rPr lang="pt-BR" sz="2400" dirty="0"/>
              <a:t>(C) 1/4.</a:t>
            </a:r>
            <a:br>
              <a:rPr lang="pt-BR" sz="2400" dirty="0"/>
            </a:br>
            <a:r>
              <a:rPr lang="pt-BR" sz="2400" dirty="0"/>
              <a:t>(D) 1/16.</a:t>
            </a:r>
            <a:br>
              <a:rPr lang="pt-BR" sz="2400" dirty="0"/>
            </a:br>
            <a:r>
              <a:rPr lang="pt-BR" sz="2400" dirty="0"/>
              <a:t>(E) 1/32.</a:t>
            </a:r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8" y="4020243"/>
            <a:ext cx="5000625" cy="2362200"/>
          </a:xfrm>
          <a:prstGeom prst="rect">
            <a:avLst/>
          </a:prstGeom>
        </p:spPr>
      </p:pic>
      <p:pic>
        <p:nvPicPr>
          <p:cNvPr id="10" name="y2mate.com - 3 Minute Timer_UIrLyE7iz50_10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38899" y="3755231"/>
            <a:ext cx="5411688" cy="21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809" y="355342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89814" y="3589245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91207" y="3646027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3436" y="1692926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65784" y="1692344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43017" y="3635543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39610" y="1801931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74966" y="2479611"/>
            <a:ext cx="64575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87262" y="174087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96971" y="2479610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822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809" y="355342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89814" y="3589245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91207" y="3646027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3436" y="1692926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65784" y="1692344"/>
            <a:ext cx="9643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endParaRPr lang="pt-BR" sz="3200" baseline="30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43017" y="3635543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39610" y="1801931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74966" y="2479611"/>
            <a:ext cx="64575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87262" y="1740879"/>
            <a:ext cx="78707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96971" y="2479610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018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11" y="591093"/>
            <a:ext cx="9367275" cy="36336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51809" y="3553429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89814" y="3589245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491207" y="3646027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3436" y="1692926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65784" y="1692344"/>
            <a:ext cx="9643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a</a:t>
            </a:r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endParaRPr lang="pt-BR" sz="3200" baseline="30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43017" y="3635543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39610" y="1801931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/>
              <a:t>i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74966" y="2479611"/>
            <a:ext cx="64575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87262" y="1740879"/>
            <a:ext cx="78707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I</a:t>
            </a:r>
            <a:r>
              <a:rPr lang="pt-BR" sz="3200" baseline="30000" dirty="0" err="1" smtClean="0"/>
              <a:t>b</a:t>
            </a:r>
            <a:r>
              <a:rPr lang="pt-BR" sz="3200" dirty="0" err="1" smtClean="0"/>
              <a:t>i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96971" y="2479610"/>
            <a:ext cx="78707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??</a:t>
            </a: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146634" y="4547539"/>
            <a:ext cx="5765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1- P(João = </a:t>
            </a:r>
            <a:r>
              <a:rPr lang="pt-BR" sz="2800" dirty="0" err="1" smtClean="0">
                <a:solidFill>
                  <a:schemeClr val="bg1"/>
                </a:solidFill>
              </a:rPr>
              <a:t>Ibi</a:t>
            </a:r>
            <a:r>
              <a:rPr lang="pt-BR" sz="2800" dirty="0" smtClean="0">
                <a:solidFill>
                  <a:schemeClr val="bg1"/>
                </a:solidFill>
              </a:rPr>
              <a:t>) ?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2- P Maria = </a:t>
            </a:r>
            <a:r>
              <a:rPr lang="pt-BR" sz="2800" dirty="0" err="1" smtClean="0">
                <a:solidFill>
                  <a:schemeClr val="bg1"/>
                </a:solidFill>
              </a:rPr>
              <a:t>Iai</a:t>
            </a:r>
            <a:r>
              <a:rPr lang="pt-BR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3- P(João x Maria = </a:t>
            </a:r>
            <a:r>
              <a:rPr lang="pt-BR" sz="2800" dirty="0" err="1" smtClean="0">
                <a:solidFill>
                  <a:schemeClr val="bg1"/>
                </a:solidFill>
              </a:rPr>
              <a:t>IaIb</a:t>
            </a:r>
            <a:r>
              <a:rPr lang="pt-BR" sz="2800" dirty="0" smtClean="0">
                <a:solidFill>
                  <a:schemeClr val="bg1"/>
                </a:solidFill>
              </a:rPr>
              <a:t>) = ?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0433" y="697902"/>
            <a:ext cx="3900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1- P(João = </a:t>
            </a:r>
            <a:r>
              <a:rPr lang="pt-BR" sz="3200" dirty="0" err="1">
                <a:solidFill>
                  <a:schemeClr val="bg1"/>
                </a:solidFill>
              </a:rPr>
              <a:t>Ibi</a:t>
            </a:r>
            <a:r>
              <a:rPr lang="pt-BR" sz="3200" dirty="0">
                <a:solidFill>
                  <a:schemeClr val="bg1"/>
                </a:solidFill>
              </a:rPr>
              <a:t>) ?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00913" y="1946583"/>
          <a:ext cx="4160457" cy="267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19">
                  <a:extLst>
                    <a:ext uri="{9D8B030D-6E8A-4147-A177-3AD203B41FA5}">
                      <a16:colId xmlns:a16="http://schemas.microsoft.com/office/drawing/2014/main" val="4258477566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3756222902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2577131843"/>
                    </a:ext>
                  </a:extLst>
                </a:gridCol>
              </a:tblGrid>
              <a:tr h="890572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/>
                        <a:t>Ib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6738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Ibi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07011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Ibi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5513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55166" y="5282205"/>
            <a:ext cx="185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R = 1/2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23823" y="759457"/>
            <a:ext cx="499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2- P(Maria = </a:t>
            </a:r>
            <a:r>
              <a:rPr lang="pt-BR" sz="2800" dirty="0" err="1" smtClean="0">
                <a:solidFill>
                  <a:schemeClr val="bg1"/>
                </a:solidFill>
              </a:rPr>
              <a:t>Iai</a:t>
            </a:r>
            <a:r>
              <a:rPr lang="pt-BR" sz="2800" dirty="0" smtClean="0">
                <a:solidFill>
                  <a:schemeClr val="bg1"/>
                </a:solidFill>
              </a:rPr>
              <a:t>) = ?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742895" y="1946583"/>
          <a:ext cx="4160457" cy="267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19">
                  <a:extLst>
                    <a:ext uri="{9D8B030D-6E8A-4147-A177-3AD203B41FA5}">
                      <a16:colId xmlns:a16="http://schemas.microsoft.com/office/drawing/2014/main" val="4258477566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3756222902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2577131843"/>
                    </a:ext>
                  </a:extLst>
                </a:gridCol>
              </a:tblGrid>
              <a:tr h="890572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6738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07011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55132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656012" y="5282205"/>
            <a:ext cx="185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R = 1/2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5871" y="1152965"/>
            <a:ext cx="5363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1- P(João </a:t>
            </a:r>
            <a:r>
              <a:rPr lang="pt-BR" sz="2400" dirty="0" smtClean="0">
                <a:solidFill>
                  <a:schemeClr val="bg1"/>
                </a:solidFill>
              </a:rPr>
              <a:t>x Maria = </a:t>
            </a:r>
            <a:r>
              <a:rPr lang="pt-BR" sz="2400" dirty="0" err="1" smtClean="0">
                <a:solidFill>
                  <a:schemeClr val="bg1"/>
                </a:solidFill>
              </a:rPr>
              <a:t>IaIb</a:t>
            </a:r>
            <a:r>
              <a:rPr lang="pt-BR" sz="2400" dirty="0" smtClean="0">
                <a:solidFill>
                  <a:schemeClr val="bg1"/>
                </a:solidFill>
              </a:rPr>
              <a:t>) = ?</a:t>
            </a:r>
            <a:endParaRPr lang="pt-B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00913" y="1946583"/>
          <a:ext cx="4160457" cy="267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19">
                  <a:extLst>
                    <a:ext uri="{9D8B030D-6E8A-4147-A177-3AD203B41FA5}">
                      <a16:colId xmlns:a16="http://schemas.microsoft.com/office/drawing/2014/main" val="4258477566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3756222902"/>
                    </a:ext>
                  </a:extLst>
                </a:gridCol>
                <a:gridCol w="1386819">
                  <a:extLst>
                    <a:ext uri="{9D8B030D-6E8A-4147-A177-3AD203B41FA5}">
                      <a16:colId xmlns:a16="http://schemas.microsoft.com/office/drawing/2014/main" val="2577131843"/>
                    </a:ext>
                  </a:extLst>
                </a:gridCol>
              </a:tblGrid>
              <a:tr h="890572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6738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err="1" smtClean="0"/>
                        <a:t>Ib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IaIb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Ibi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07011"/>
                  </a:ext>
                </a:extLst>
              </a:tr>
              <a:tr h="89057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 smtClean="0"/>
                        <a:t>Iai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ii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45513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855166" y="5282205"/>
            <a:ext cx="185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R = 1/4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19147" y="1728169"/>
            <a:ext cx="60535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Resultado final </a:t>
            </a:r>
          </a:p>
          <a:p>
            <a:endParaRPr lang="pt-BR" sz="2800" b="1" dirty="0" smtClean="0">
              <a:solidFill>
                <a:srgbClr val="FFFF00"/>
              </a:solidFill>
            </a:endParaRPr>
          </a:p>
          <a:p>
            <a:r>
              <a:rPr lang="pt-BR" sz="2800" b="1" dirty="0">
                <a:solidFill>
                  <a:srgbClr val="FFFF00"/>
                </a:solidFill>
              </a:rPr>
              <a:t> </a:t>
            </a:r>
            <a:r>
              <a:rPr lang="pt-BR" sz="2800" b="1" dirty="0" smtClean="0">
                <a:solidFill>
                  <a:srgbClr val="FFFF00"/>
                </a:solidFill>
              </a:rPr>
              <a:t>R final = P(1) x P(2) x P(3) = ?</a:t>
            </a:r>
          </a:p>
          <a:p>
            <a:endParaRPr lang="pt-BR" sz="2800" b="1" dirty="0">
              <a:solidFill>
                <a:srgbClr val="FFFF00"/>
              </a:solidFill>
            </a:endParaRPr>
          </a:p>
          <a:p>
            <a:endParaRPr lang="pt-BR" sz="2800" b="1" dirty="0" smtClean="0">
              <a:solidFill>
                <a:srgbClr val="FFFF00"/>
              </a:solidFill>
            </a:endParaRPr>
          </a:p>
          <a:p>
            <a:r>
              <a:rPr lang="pt-BR" sz="2800" b="1" dirty="0" smtClean="0">
                <a:solidFill>
                  <a:srgbClr val="FFFF00"/>
                </a:solidFill>
              </a:rPr>
              <a:t>R = ½ x ½ x ¼ = 1/16</a:t>
            </a:r>
            <a:endParaRPr lang="pt-BR" sz="2800" b="1" dirty="0">
              <a:solidFill>
                <a:srgbClr val="FFFF00"/>
              </a:solidFill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8526607" cy="1325563"/>
          </a:xfrm>
        </p:spPr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333500"/>
            <a:ext cx="5344886" cy="48434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UNESP - 2018/2 - 1ª fase - O heredograma mostra os tipos sanguíneos do sistema ABO de alguns familiares de </a:t>
            </a:r>
            <a:r>
              <a:rPr lang="pt-BR" sz="2800" dirty="0"/>
              <a:t>João e de Maria</a:t>
            </a:r>
            <a:r>
              <a:rPr lang="pt-BR" sz="2800" dirty="0" smtClean="0"/>
              <a:t>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157733" y="514350"/>
            <a:ext cx="5369864" cy="5662613"/>
          </a:xfrm>
        </p:spPr>
        <p:txBody>
          <a:bodyPr>
            <a:normAutofit/>
          </a:bodyPr>
          <a:lstStyle/>
          <a:p>
            <a:pPr lvl="1"/>
            <a:r>
              <a:rPr lang="pt-BR" sz="2400" dirty="0"/>
              <a:t>A probabilidade de João e Maria terem uma criança com o mesmo tipo sanguíneo da mãe de Maria é</a:t>
            </a:r>
            <a:endParaRPr lang="pt-BR" sz="2400" dirty="0">
              <a:solidFill>
                <a:srgbClr val="FFC000"/>
              </a:solidFill>
            </a:endParaRPr>
          </a:p>
          <a:p>
            <a:pPr lvl="1"/>
            <a:r>
              <a:rPr lang="pt-BR" sz="2400" dirty="0" smtClean="0"/>
              <a:t>A</a:t>
            </a:r>
            <a:r>
              <a:rPr lang="pt-BR" sz="2400" dirty="0"/>
              <a:t>) 1/8.</a:t>
            </a:r>
            <a:br>
              <a:rPr lang="pt-BR" sz="2400" dirty="0"/>
            </a:br>
            <a:r>
              <a:rPr lang="pt-BR" sz="2400" dirty="0"/>
              <a:t>(B) 1/2.</a:t>
            </a:r>
            <a:br>
              <a:rPr lang="pt-BR" sz="2400" dirty="0"/>
            </a:br>
            <a:r>
              <a:rPr lang="pt-BR" sz="2400" dirty="0"/>
              <a:t>(C) 1/4.</a:t>
            </a:r>
            <a:br>
              <a:rPr lang="pt-BR" sz="2400" dirty="0"/>
            </a:br>
            <a:r>
              <a:rPr lang="pt-BR" sz="2400" dirty="0">
                <a:solidFill>
                  <a:srgbClr val="FFFF00"/>
                </a:solidFill>
              </a:rPr>
              <a:t>(D) 1/16.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(E) 1/32.</a:t>
            </a:r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8" y="4020243"/>
            <a:ext cx="5000625" cy="2362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2" y="3276207"/>
            <a:ext cx="4609498" cy="33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2" y="365125"/>
            <a:ext cx="9560481" cy="610391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38133" y="2167467"/>
            <a:ext cx="3318934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1 minut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2154" y="4864037"/>
            <a:ext cx="2022020" cy="11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200" dirty="0"/>
              <a:t>Esse sistema foi descoberto, em 1927, </a:t>
            </a:r>
          </a:p>
          <a:p>
            <a:r>
              <a:rPr lang="pt-BR" sz="2200" dirty="0" err="1" smtClean="0"/>
              <a:t>Landsteiner</a:t>
            </a:r>
            <a:r>
              <a:rPr lang="pt-BR" sz="2200" dirty="0" smtClean="0"/>
              <a:t> </a:t>
            </a:r>
            <a:r>
              <a:rPr lang="pt-BR" sz="2200" dirty="0"/>
              <a:t>e seu colaborador Levine, </a:t>
            </a:r>
            <a:br>
              <a:rPr lang="pt-BR" sz="2200" dirty="0"/>
            </a:br>
            <a:r>
              <a:rPr lang="pt-BR" sz="2200" dirty="0"/>
              <a:t>As letras M e N foram representações aos antígenos produzidos</a:t>
            </a:r>
          </a:p>
          <a:p>
            <a:r>
              <a:rPr lang="pt-BR" sz="2200" dirty="0"/>
              <a:t> genes alelos </a:t>
            </a:r>
            <a:r>
              <a:rPr lang="pt-BR" sz="2200" dirty="0" err="1"/>
              <a:t>L</a:t>
            </a:r>
            <a:r>
              <a:rPr lang="pt-BR" sz="2200" baseline="30000" dirty="0" err="1"/>
              <a:t>m</a:t>
            </a:r>
            <a:r>
              <a:rPr lang="pt-BR" sz="2200" dirty="0"/>
              <a:t> e </a:t>
            </a:r>
            <a:r>
              <a:rPr lang="pt-BR" sz="2200" dirty="0" err="1"/>
              <a:t>L</a:t>
            </a:r>
            <a:r>
              <a:rPr lang="pt-BR" sz="2200" baseline="30000" dirty="0" err="1"/>
              <a:t>n</a:t>
            </a:r>
            <a:r>
              <a:rPr lang="pt-BR" sz="2200" dirty="0"/>
              <a:t> (“L” em homenagem aos cientistas), </a:t>
            </a:r>
          </a:p>
          <a:p>
            <a:r>
              <a:rPr lang="pt-BR" sz="2200" dirty="0"/>
              <a:t>não havendo relação de dominância ou recessividade entre eles, </a:t>
            </a:r>
          </a:p>
          <a:p>
            <a:r>
              <a:rPr lang="pt-BR" sz="2200" dirty="0"/>
              <a:t>mas sim uma herança </a:t>
            </a:r>
            <a:r>
              <a:rPr lang="pt-BR" sz="2400" dirty="0"/>
              <a:t>codominante.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diferente do  sistema ABO,  não existem aglutininas presentes no plasma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357257" y="1909823"/>
            <a:ext cx="5170339" cy="426714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não há restrições quanto à transfusão </a:t>
            </a:r>
            <a:r>
              <a:rPr lang="pt-BR" dirty="0" err="1"/>
              <a:t>sangüínea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permite a possibilidade da existência de três grupos: g</a:t>
            </a:r>
          </a:p>
          <a:p>
            <a:r>
              <a:rPr lang="pt-BR" dirty="0"/>
              <a:t>grupo M (produz antígeno M), </a:t>
            </a:r>
          </a:p>
          <a:p>
            <a:r>
              <a:rPr lang="pt-BR" dirty="0"/>
              <a:t>grupo N (produz antígeno N) </a:t>
            </a:r>
          </a:p>
          <a:p>
            <a:r>
              <a:rPr lang="pt-BR" dirty="0"/>
              <a:t> grupo MN (que produz tanto o antígeno M quanto o N na membrana das hemácias).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3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2" y="365125"/>
            <a:ext cx="9560481" cy="60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26" y="3466105"/>
            <a:ext cx="6238875" cy="20002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212556" y="1638078"/>
            <a:ext cx="749262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Qual o fenótipo e genótipo desta família</a:t>
            </a:r>
            <a:endParaRPr lang="pt-BR" sz="2800" dirty="0"/>
          </a:p>
        </p:txBody>
      </p:sp>
      <p:pic>
        <p:nvPicPr>
          <p:cNvPr id="3" name="3 minut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5177" y="5092700"/>
            <a:ext cx="2240843" cy="12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2976562" y="1770399"/>
            <a:ext cx="6238875" cy="3384768"/>
            <a:chOff x="2976562" y="1770399"/>
            <a:chExt cx="6238875" cy="338476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562" y="2428875"/>
              <a:ext cx="6238875" cy="200025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233490" y="4508836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–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736603" y="4454292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 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233489" y="1770399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 </a:t>
              </a:r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811816" y="1771835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- </a:t>
              </a:r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067888" y="4429125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024891" y="4508836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70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Exercíco</a:t>
            </a:r>
            <a:r>
              <a:rPr lang="pt-BR" dirty="0" smtClean="0"/>
              <a:t> – banco de sangue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937491" y="1690688"/>
          <a:ext cx="8128000" cy="452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>
                  <a:extLst>
                    <a:ext uri="{9D8B030D-6E8A-4147-A177-3AD203B41FA5}">
                      <a16:colId xmlns:a16="http://schemas.microsoft.com/office/drawing/2014/main" val="370387754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18884558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86055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182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Banco de Sangue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Disponivel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Paciente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Disponivel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21547"/>
                  </a:ext>
                </a:extLst>
              </a:tr>
              <a:tr h="4512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28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3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3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5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8778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6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6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30150"/>
                  </a:ext>
                </a:extLst>
              </a:tr>
            </a:tbl>
          </a:graphicData>
        </a:graphic>
      </p:graphicFrame>
      <p:pic>
        <p:nvPicPr>
          <p:cNvPr id="4" name="3 minut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8086" y="4955648"/>
            <a:ext cx="2240843" cy="12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Exercíco</a:t>
            </a:r>
            <a:r>
              <a:rPr lang="pt-BR" dirty="0" smtClean="0"/>
              <a:t> – banco de sangue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032000" y="1888066"/>
          <a:ext cx="8128000" cy="452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>
                  <a:extLst>
                    <a:ext uri="{9D8B030D-6E8A-4147-A177-3AD203B41FA5}">
                      <a16:colId xmlns:a16="http://schemas.microsoft.com/office/drawing/2014/main" val="370387754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18884558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86055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182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Banco de Sangue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Disponivel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Paciente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Disponivel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2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3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3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5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8778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6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6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3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0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8000" b="1" dirty="0" smtClean="0"/>
              <a:t>Fim</a:t>
            </a:r>
            <a:endParaRPr lang="pt-BR" sz="80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9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74842"/>
              </p:ext>
            </p:extLst>
          </p:nvPr>
        </p:nvGraphicFramePr>
        <p:xfrm>
          <a:off x="671330" y="1670187"/>
          <a:ext cx="5683172" cy="315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793">
                  <a:extLst>
                    <a:ext uri="{9D8B030D-6E8A-4147-A177-3AD203B41FA5}">
                      <a16:colId xmlns:a16="http://schemas.microsoft.com/office/drawing/2014/main" val="2820800801"/>
                    </a:ext>
                  </a:extLst>
                </a:gridCol>
                <a:gridCol w="1420793">
                  <a:extLst>
                    <a:ext uri="{9D8B030D-6E8A-4147-A177-3AD203B41FA5}">
                      <a16:colId xmlns:a16="http://schemas.microsoft.com/office/drawing/2014/main" val="235858992"/>
                    </a:ext>
                  </a:extLst>
                </a:gridCol>
                <a:gridCol w="1420793">
                  <a:extLst>
                    <a:ext uri="{9D8B030D-6E8A-4147-A177-3AD203B41FA5}">
                      <a16:colId xmlns:a16="http://schemas.microsoft.com/office/drawing/2014/main" val="1865094496"/>
                    </a:ext>
                  </a:extLst>
                </a:gridCol>
                <a:gridCol w="1420793">
                  <a:extLst>
                    <a:ext uri="{9D8B030D-6E8A-4147-A177-3AD203B41FA5}">
                      <a16:colId xmlns:a16="http://schemas.microsoft.com/office/drawing/2014/main" val="2804943846"/>
                    </a:ext>
                  </a:extLst>
                </a:gridCol>
              </a:tblGrid>
              <a:tr h="1268370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Tipo M (L</a:t>
                      </a:r>
                      <a:r>
                        <a:rPr lang="pt-BR" sz="2000" baseline="30000" dirty="0" smtClean="0"/>
                        <a:t>M</a:t>
                      </a:r>
                      <a:r>
                        <a:rPr lang="pt-BR" sz="2000" dirty="0" smtClean="0"/>
                        <a:t>L</a:t>
                      </a:r>
                      <a:r>
                        <a:rPr lang="pt-BR" sz="2000" baseline="30000" dirty="0" smtClean="0"/>
                        <a:t>M)</a:t>
                      </a:r>
                      <a:endParaRPr lang="pt-BR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Tipo N (L</a:t>
                      </a:r>
                      <a:r>
                        <a:rPr lang="pt-BR" sz="2000" baseline="30000" dirty="0" smtClean="0"/>
                        <a:t>N</a:t>
                      </a:r>
                      <a:r>
                        <a:rPr lang="pt-BR" sz="2000" dirty="0" smtClean="0"/>
                        <a:t>L</a:t>
                      </a:r>
                      <a:r>
                        <a:rPr lang="pt-BR" sz="2000" baseline="30000" dirty="0" smtClean="0"/>
                        <a:t>N)</a:t>
                      </a:r>
                      <a:endParaRPr lang="pt-BR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 smtClean="0"/>
                        <a:t>Tipo MN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aseline="0" dirty="0" smtClean="0"/>
                        <a:t>(L</a:t>
                      </a:r>
                      <a:r>
                        <a:rPr lang="pt-BR" sz="2000" baseline="30000" dirty="0" smtClean="0"/>
                        <a:t>M</a:t>
                      </a:r>
                      <a:r>
                        <a:rPr lang="pt-BR" sz="2000" baseline="0" dirty="0" smtClean="0"/>
                        <a:t>L</a:t>
                      </a:r>
                      <a:r>
                        <a:rPr lang="pt-BR" sz="2000" baseline="30000" dirty="0" smtClean="0"/>
                        <a:t>N</a:t>
                      </a:r>
                      <a:r>
                        <a:rPr lang="pt-BR" sz="2000" baseline="0" dirty="0" smtClean="0"/>
                        <a:t>)</a:t>
                      </a:r>
                      <a:endParaRPr lang="pt-BR" sz="2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35007"/>
                  </a:ext>
                </a:extLst>
              </a:tr>
              <a:tr h="77097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Aglutinogênio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Tipo M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Tipo N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Tipo M e Tipo N</a:t>
                      </a:r>
                      <a:endParaRPr lang="pt-B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91066"/>
                  </a:ext>
                </a:extLst>
              </a:tr>
              <a:tr h="111915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Aglutinina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Nenhuma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Nenhuma</a:t>
                      </a:r>
                    </a:p>
                    <a:p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Nenhuma</a:t>
                      </a:r>
                    </a:p>
                    <a:p>
                      <a:endParaRPr lang="pt-B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865769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57" y="1670187"/>
            <a:ext cx="5044440" cy="31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Transfusão </a:t>
            </a:r>
            <a:r>
              <a:rPr lang="pt-BR" dirty="0" err="1" smtClean="0"/>
              <a:t>sanguinea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69580" y="2905780"/>
            <a:ext cx="166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TIPO M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62623" y="5256835"/>
            <a:ext cx="193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TIPO MN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430228" y="3100836"/>
            <a:ext cx="166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TIPO N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Seta em Curva para Cima 8"/>
          <p:cNvSpPr/>
          <p:nvPr/>
        </p:nvSpPr>
        <p:spPr>
          <a:xfrm>
            <a:off x="3009418" y="3429000"/>
            <a:ext cx="590309" cy="95780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Cima 9"/>
          <p:cNvSpPr/>
          <p:nvPr/>
        </p:nvSpPr>
        <p:spPr>
          <a:xfrm rot="10800000">
            <a:off x="5935883" y="4176049"/>
            <a:ext cx="590309" cy="95780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Cima 10"/>
          <p:cNvSpPr/>
          <p:nvPr/>
        </p:nvSpPr>
        <p:spPr>
          <a:xfrm>
            <a:off x="8968449" y="3546676"/>
            <a:ext cx="590309" cy="95780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para a Esquerda e para a Direita 12"/>
          <p:cNvSpPr/>
          <p:nvPr/>
        </p:nvSpPr>
        <p:spPr>
          <a:xfrm>
            <a:off x="4236333" y="3100836"/>
            <a:ext cx="4193895" cy="32816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Esquerda e para a Direita 13"/>
          <p:cNvSpPr/>
          <p:nvPr/>
        </p:nvSpPr>
        <p:spPr>
          <a:xfrm rot="18794089">
            <a:off x="6666052" y="4342166"/>
            <a:ext cx="2162538" cy="32462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Esquerda e para a Direita 14"/>
          <p:cNvSpPr/>
          <p:nvPr/>
        </p:nvSpPr>
        <p:spPr>
          <a:xfrm rot="13876613">
            <a:off x="3689367" y="4145251"/>
            <a:ext cx="2162538" cy="32462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13221" y="1539902"/>
            <a:ext cx="5344886" cy="500278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t-BR" altLang="zh-CN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altLang="zh-CN" sz="29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altLang="zh-CN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pt-BR" altLang="zh-CN" sz="2900" b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Uftm</a:t>
            </a:r>
            <a:r>
              <a:rPr lang="pt-BR" altLang="zh-CN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2012)  Um casal e sua filha única fizeram o teste para descobrir as </a:t>
            </a:r>
            <a:r>
              <a:rPr lang="pt-BR" altLang="zh-CN" sz="2900" b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tipagens</a:t>
            </a:r>
            <a:r>
              <a:rPr lang="pt-BR" altLang="zh-CN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sanguíneas, os resultados foram indicados nas lâminas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Em relação aos resultados obtidos, responda:</a:t>
            </a:r>
            <a:endParaRPr lang="pt-BR" altLang="pt-BR" sz="3800" b="0" dirty="0">
              <a:latin typeface="+mj-lt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r>
              <a:rPr lang="pt-BR" altLang="pt-BR" sz="29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Qual deles, pai, mãe ou filha, pode ser considerado doador universal para o sistema ABO? Justifique sua resposta.</a:t>
            </a:r>
            <a:endParaRPr lang="pt-BR" altLang="pt-BR" sz="3800" b="0" dirty="0">
              <a:latin typeface="+mj-lt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lang="pt-BR" altLang="pt-BR" sz="29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Sabendo que a mãe nunca recebeu sangue em uma transfusão, explique por que a filha não teria a possibilidade de desenvolver a </a:t>
            </a:r>
            <a:r>
              <a:rPr lang="pt-BR" altLang="pt-BR" sz="2900" b="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eritroblastose</a:t>
            </a:r>
            <a:r>
              <a:rPr lang="pt-BR" altLang="pt-BR" sz="29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fetal</a:t>
            </a:r>
            <a:endParaRPr lang="pt-BR" sz="2900" dirty="0">
              <a:latin typeface="+mj-lt"/>
            </a:endParaRPr>
          </a:p>
          <a:p>
            <a:endParaRPr lang="pt-BR" dirty="0"/>
          </a:p>
        </p:txBody>
      </p:sp>
      <p:pic>
        <p:nvPicPr>
          <p:cNvPr id="1028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07" y="736271"/>
            <a:ext cx="5744454" cy="154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4"/>
          <p:cNvSpPr>
            <a:spLocks noGrp="1"/>
          </p:cNvSpPr>
          <p:nvPr>
            <p:ph idx="1"/>
          </p:nvPr>
        </p:nvSpPr>
        <p:spPr>
          <a:xfrm>
            <a:off x="6416753" y="2480578"/>
            <a:ext cx="5344886" cy="3589146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Gabarito:  </a:t>
            </a:r>
          </a:p>
          <a:p>
            <a:r>
              <a:rPr lang="en-US" dirty="0">
                <a:solidFill>
                  <a:srgbClr val="FFFF00"/>
                </a:solidFill>
              </a:rPr>
              <a:t> </a:t>
            </a:r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Resposta da questão 1: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> a) A filha. Os glóbulos vermelhos de um indivíduo do grupo O não aglutinam quando em contato com os soros </a:t>
            </a:r>
            <a:r>
              <a:rPr lang="pt-BR" dirty="0" err="1">
                <a:solidFill>
                  <a:srgbClr val="FFFF00"/>
                </a:solidFill>
              </a:rPr>
              <a:t>anti-A</a:t>
            </a:r>
            <a:r>
              <a:rPr lang="pt-BR" dirty="0">
                <a:solidFill>
                  <a:srgbClr val="FFFF00"/>
                </a:solidFill>
              </a:rPr>
              <a:t> e </a:t>
            </a:r>
            <a:r>
              <a:rPr lang="pt-BR" dirty="0" err="1">
                <a:solidFill>
                  <a:srgbClr val="FFFF00"/>
                </a:solidFill>
              </a:rPr>
              <a:t>anti-B</a:t>
            </a:r>
            <a:r>
              <a:rPr lang="pt-BR" dirty="0">
                <a:solidFill>
                  <a:srgbClr val="FFFF00"/>
                </a:solidFill>
              </a:rPr>
              <a:t> por não conterem os aglutinogênios A e B.</a:t>
            </a:r>
          </a:p>
          <a:p>
            <a:r>
              <a:rPr lang="pt-BR" dirty="0">
                <a:solidFill>
                  <a:srgbClr val="FFFF00"/>
                </a:solidFill>
              </a:rPr>
              <a:t>b) A mãe Rh</a:t>
            </a:r>
            <a:r>
              <a:rPr lang="pt-BR" baseline="30000" dirty="0">
                <a:solidFill>
                  <a:srgbClr val="FFFF00"/>
                </a:solidFill>
              </a:rPr>
              <a:t>–</a:t>
            </a:r>
            <a:r>
              <a:rPr lang="pt-BR" dirty="0">
                <a:solidFill>
                  <a:srgbClr val="FFFF00"/>
                </a:solidFill>
              </a:rPr>
              <a:t> não possuía anticorpos </a:t>
            </a:r>
            <a:r>
              <a:rPr lang="pt-BR" dirty="0" err="1">
                <a:solidFill>
                  <a:srgbClr val="FFFF00"/>
                </a:solidFill>
              </a:rPr>
              <a:t>anti-Rh</a:t>
            </a:r>
            <a:r>
              <a:rPr lang="pt-BR" dirty="0">
                <a:solidFill>
                  <a:srgbClr val="FFFF00"/>
                </a:solidFill>
              </a:rPr>
              <a:t> que poderiam desencadear a </a:t>
            </a:r>
            <a:r>
              <a:rPr lang="pt-BR" dirty="0" err="1">
                <a:solidFill>
                  <a:srgbClr val="FFFF00"/>
                </a:solidFill>
              </a:rPr>
              <a:t>eritroblastose</a:t>
            </a:r>
            <a:r>
              <a:rPr lang="pt-BR" dirty="0">
                <a:solidFill>
                  <a:srgbClr val="FFFF00"/>
                </a:solidFill>
              </a:rPr>
              <a:t> fetal na filha única.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60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11304531" cy="1325563"/>
          </a:xfrm>
        </p:spPr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58" y="2081495"/>
            <a:ext cx="11033235" cy="2957459"/>
          </a:xfrm>
          <a:prstGeom prst="rect">
            <a:avLst/>
          </a:prstGeom>
        </p:spPr>
      </p:pic>
      <p:sp>
        <p:nvSpPr>
          <p:cNvPr id="2" name="Retângulo Arredondado 1"/>
          <p:cNvSpPr/>
          <p:nvPr/>
        </p:nvSpPr>
        <p:spPr>
          <a:xfrm>
            <a:off x="927558" y="3444422"/>
            <a:ext cx="3251621" cy="5000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2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grpSp>
        <p:nvGrpSpPr>
          <p:cNvPr id="2" name="Agrupar 1"/>
          <p:cNvGrpSpPr/>
          <p:nvPr/>
        </p:nvGrpSpPr>
        <p:grpSpPr>
          <a:xfrm>
            <a:off x="3628697" y="2358340"/>
            <a:ext cx="4934606" cy="3326034"/>
            <a:chOff x="3641835" y="1515378"/>
            <a:chExt cx="4934606" cy="3326034"/>
          </a:xfrm>
        </p:grpSpPr>
        <p:sp>
          <p:nvSpPr>
            <p:cNvPr id="4" name="Elipse 3"/>
            <p:cNvSpPr/>
            <p:nvPr/>
          </p:nvSpPr>
          <p:spPr>
            <a:xfrm>
              <a:off x="6905296" y="1690687"/>
              <a:ext cx="1245476" cy="9579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Arredondado 4"/>
            <p:cNvSpPr/>
            <p:nvPr/>
          </p:nvSpPr>
          <p:spPr>
            <a:xfrm>
              <a:off x="3641835" y="1515378"/>
              <a:ext cx="1545021" cy="13085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reto 6"/>
            <p:cNvCxnSpPr>
              <a:stCxn id="5" idx="3"/>
              <a:endCxn id="4" idx="2"/>
            </p:cNvCxnSpPr>
            <p:nvPr/>
          </p:nvCxnSpPr>
          <p:spPr>
            <a:xfrm>
              <a:off x="5186856" y="2169647"/>
              <a:ext cx="17184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V="1">
              <a:off x="6088117" y="2219872"/>
              <a:ext cx="0" cy="19864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Elipse 15"/>
            <p:cNvSpPr/>
            <p:nvPr/>
          </p:nvSpPr>
          <p:spPr>
            <a:xfrm>
              <a:off x="5379924" y="3671690"/>
              <a:ext cx="1332304" cy="11697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905296" y="203520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O Rh- M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334628" y="410158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</a:t>
              </a:r>
              <a:r>
                <a:rPr lang="pt-BR" dirty="0" smtClean="0"/>
                <a:t> Rh+ MN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022853" y="1984980"/>
              <a:ext cx="831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? ? ?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914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grpSp>
        <p:nvGrpSpPr>
          <p:cNvPr id="2" name="Agrupar 1"/>
          <p:cNvGrpSpPr/>
          <p:nvPr/>
        </p:nvGrpSpPr>
        <p:grpSpPr>
          <a:xfrm>
            <a:off x="3628697" y="2358340"/>
            <a:ext cx="4934606" cy="3326034"/>
            <a:chOff x="3641835" y="1515378"/>
            <a:chExt cx="4934606" cy="3326034"/>
          </a:xfrm>
        </p:grpSpPr>
        <p:sp>
          <p:nvSpPr>
            <p:cNvPr id="4" name="Elipse 3"/>
            <p:cNvSpPr/>
            <p:nvPr/>
          </p:nvSpPr>
          <p:spPr>
            <a:xfrm>
              <a:off x="6905296" y="1690687"/>
              <a:ext cx="1245476" cy="9579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Arredondado 4"/>
            <p:cNvSpPr/>
            <p:nvPr/>
          </p:nvSpPr>
          <p:spPr>
            <a:xfrm>
              <a:off x="3641835" y="1515378"/>
              <a:ext cx="1545021" cy="13085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reto 6"/>
            <p:cNvCxnSpPr>
              <a:stCxn id="5" idx="3"/>
              <a:endCxn id="4" idx="2"/>
            </p:cNvCxnSpPr>
            <p:nvPr/>
          </p:nvCxnSpPr>
          <p:spPr>
            <a:xfrm>
              <a:off x="5186856" y="2169647"/>
              <a:ext cx="17184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V="1">
              <a:off x="6088117" y="2219872"/>
              <a:ext cx="0" cy="19864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Elipse 15"/>
            <p:cNvSpPr/>
            <p:nvPr/>
          </p:nvSpPr>
          <p:spPr>
            <a:xfrm>
              <a:off x="5379924" y="3671690"/>
              <a:ext cx="1332304" cy="11697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905296" y="203520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O Rh- M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334628" y="4101586"/>
              <a:ext cx="167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</a:t>
              </a:r>
              <a:r>
                <a:rPr lang="pt-BR" dirty="0" smtClean="0"/>
                <a:t> Rh+ MN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022853" y="1984980"/>
              <a:ext cx="831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? ? ?</a:t>
              </a:r>
              <a:endParaRPr lang="pt-BR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8292392" y="2815536"/>
            <a:ext cx="6920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err="1" smtClean="0"/>
              <a:t>ii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12477" y="2320110"/>
            <a:ext cx="88106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err="1" smtClean="0"/>
              <a:t>I</a:t>
            </a:r>
            <a:r>
              <a:rPr lang="pt-BR" sz="2400" b="1" baseline="30000" dirty="0" err="1" smtClean="0"/>
              <a:t>b</a:t>
            </a:r>
            <a:r>
              <a:rPr lang="pt-BR" sz="2400" b="1" dirty="0" err="1" smtClean="0"/>
              <a:t>I</a:t>
            </a:r>
            <a:r>
              <a:rPr lang="pt-BR" sz="2400" b="1" baseline="30000" dirty="0" err="1" smtClean="0"/>
              <a:t>b</a:t>
            </a:r>
            <a:endParaRPr lang="pt-BR" sz="2400" b="1" baseline="30000" dirty="0" smtClean="0"/>
          </a:p>
          <a:p>
            <a:r>
              <a:rPr lang="pt-BR" sz="2400" b="1" dirty="0" err="1" smtClean="0"/>
              <a:t>I</a:t>
            </a:r>
            <a:r>
              <a:rPr lang="pt-BR" sz="2400" b="1" baseline="30000" dirty="0" err="1" smtClean="0"/>
              <a:t>b</a:t>
            </a:r>
            <a:r>
              <a:rPr lang="pt-BR" sz="2400" b="1" dirty="0" err="1" smtClean="0"/>
              <a:t>i</a:t>
            </a:r>
            <a:endParaRPr lang="pt-BR" sz="2400" b="1" dirty="0" smtClean="0"/>
          </a:p>
          <a:p>
            <a:r>
              <a:rPr lang="pt-BR" sz="2400" b="1" dirty="0" err="1" smtClean="0"/>
              <a:t>I</a:t>
            </a:r>
            <a:r>
              <a:rPr lang="pt-BR" sz="2400" b="1" baseline="30000" dirty="0" err="1" smtClean="0"/>
              <a:t>a</a:t>
            </a:r>
            <a:r>
              <a:rPr lang="pt-BR" sz="2400" b="1" dirty="0" err="1" smtClean="0"/>
              <a:t>I</a:t>
            </a:r>
            <a:r>
              <a:rPr lang="pt-BR" sz="2400" b="1" baseline="30000" dirty="0" err="1" smtClean="0"/>
              <a:t>b</a:t>
            </a:r>
            <a:endParaRPr lang="pt-BR" sz="2400" b="1" baseline="30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22855" y="4945431"/>
            <a:ext cx="69204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err="1" smtClean="0"/>
              <a:t>I</a:t>
            </a:r>
            <a:r>
              <a:rPr lang="pt-BR" sz="2000" b="1" baseline="30000" dirty="0" err="1" smtClean="0"/>
              <a:t>b</a:t>
            </a:r>
            <a:r>
              <a:rPr lang="pt-BR" sz="2000" b="1" dirty="0" err="1" smtClean="0"/>
              <a:t>i</a:t>
            </a:r>
            <a:endParaRPr lang="pt-BR" sz="2000" b="1" baseline="30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38655" y="2861702"/>
            <a:ext cx="69204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err="1" smtClean="0"/>
              <a:t>rr</a:t>
            </a:r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670796" y="2347777"/>
            <a:ext cx="86327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RR</a:t>
            </a:r>
          </a:p>
          <a:p>
            <a:r>
              <a:rPr lang="pt-BR" sz="2400" b="1" dirty="0" err="1" smtClean="0"/>
              <a:t>Rr</a:t>
            </a:r>
            <a:endParaRPr lang="pt-BR" sz="2400" b="1" dirty="0" smtClean="0"/>
          </a:p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600351" y="4945431"/>
            <a:ext cx="69204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err="1" smtClean="0"/>
              <a:t>Rr</a:t>
            </a:r>
            <a:endParaRPr lang="pt-BR" sz="20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856074" y="2815536"/>
            <a:ext cx="69204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MM</a:t>
            </a:r>
            <a:endParaRPr lang="pt-BR" sz="20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596759" y="2313784"/>
            <a:ext cx="78884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NN</a:t>
            </a:r>
          </a:p>
          <a:p>
            <a:r>
              <a:rPr lang="pt-BR" sz="2400" b="1" dirty="0"/>
              <a:t>M</a:t>
            </a:r>
            <a:r>
              <a:rPr lang="pt-BR" sz="2400" b="1" dirty="0" smtClean="0"/>
              <a:t>N</a:t>
            </a:r>
            <a:endParaRPr lang="pt-BR" sz="2400" b="1" dirty="0" smtClean="0"/>
          </a:p>
          <a:p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352718" y="4944548"/>
            <a:ext cx="69204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MN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5963" y="3666876"/>
            <a:ext cx="3799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Resposta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Pai suspeito: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B ou  AB, Rh+,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N ou MN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(FUVEST) Um banco de sangue possui 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5 </a:t>
            </a:r>
            <a:r>
              <a:rPr lang="pt-BR" dirty="0">
                <a:solidFill>
                  <a:srgbClr val="FFFF00"/>
                </a:solidFill>
              </a:rPr>
              <a:t>litros </a:t>
            </a:r>
            <a:r>
              <a:rPr lang="pt-BR" dirty="0" smtClean="0">
                <a:solidFill>
                  <a:srgbClr val="FFFF00"/>
                </a:solidFill>
              </a:rPr>
              <a:t>de tipo </a:t>
            </a:r>
            <a:r>
              <a:rPr lang="pt-BR" dirty="0">
                <a:solidFill>
                  <a:srgbClr val="FFFF00"/>
                </a:solidFill>
              </a:rPr>
              <a:t>AB,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3 </a:t>
            </a:r>
            <a:r>
              <a:rPr lang="pt-BR" dirty="0">
                <a:solidFill>
                  <a:srgbClr val="FFFF00"/>
                </a:solidFill>
              </a:rPr>
              <a:t>litros tipo A,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8 </a:t>
            </a:r>
            <a:r>
              <a:rPr lang="pt-BR" dirty="0">
                <a:solidFill>
                  <a:srgbClr val="FFFF00"/>
                </a:solidFill>
              </a:rPr>
              <a:t>litros tipo B e 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2 </a:t>
            </a:r>
            <a:r>
              <a:rPr lang="pt-BR" dirty="0">
                <a:solidFill>
                  <a:srgbClr val="FFFF00"/>
                </a:solidFill>
              </a:rPr>
              <a:t>litros tipo O. 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/>
              <a:t>Para </a:t>
            </a:r>
            <a:r>
              <a:rPr lang="pt-BR" dirty="0"/>
              <a:t>transfusões em indivíduos dos tipos O, A, B e AB estão disponíveis, respectivamente: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6357257" y="838201"/>
            <a:ext cx="5170339" cy="3714750"/>
          </a:xfrm>
        </p:spPr>
        <p:txBody>
          <a:bodyPr>
            <a:normAutofit/>
          </a:bodyPr>
          <a:lstStyle/>
          <a:p>
            <a:r>
              <a:rPr lang="pt-BR" dirty="0"/>
              <a:t>a) 2, 5, 10 e 18 litros;</a:t>
            </a:r>
            <a:br>
              <a:rPr lang="pt-BR" dirty="0"/>
            </a:br>
            <a:r>
              <a:rPr lang="pt-BR" dirty="0"/>
              <a:t>b) 2, 3, 5 e 8 litros;</a:t>
            </a:r>
            <a:br>
              <a:rPr lang="pt-BR" dirty="0"/>
            </a:br>
            <a:r>
              <a:rPr lang="pt-BR" dirty="0"/>
              <a:t>c) 2, 3, 8 e 16 litros;</a:t>
            </a:r>
            <a:br>
              <a:rPr lang="pt-BR" dirty="0"/>
            </a:br>
            <a:r>
              <a:rPr lang="pt-BR" dirty="0"/>
              <a:t>d) 18, 8, 13 e 5 litros;</a:t>
            </a:r>
            <a:br>
              <a:rPr lang="pt-BR" dirty="0"/>
            </a:br>
            <a:r>
              <a:rPr lang="pt-BR" dirty="0"/>
              <a:t>e) 7, 5, 10 e 11 litros.</a:t>
            </a:r>
          </a:p>
          <a:p>
            <a:endParaRPr lang="pt-BR" dirty="0"/>
          </a:p>
        </p:txBody>
      </p:sp>
      <p:pic>
        <p:nvPicPr>
          <p:cNvPr id="5" name="Cronômetro de 1 minuto sem alar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8607" y="4838699"/>
            <a:ext cx="4968989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446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ousa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aaaa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981</Words>
  <Application>Microsoft Office PowerPoint</Application>
  <PresentationFormat>Widescreen</PresentationFormat>
  <Paragraphs>244</Paragraphs>
  <Slides>25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Segoe Print</vt:lpstr>
      <vt:lpstr>Times New Roman</vt:lpstr>
      <vt:lpstr>lousa ppt</vt:lpstr>
      <vt:lpstr>Sistema MN</vt:lpstr>
      <vt:lpstr>Apresentação</vt:lpstr>
      <vt:lpstr>Apresentação</vt:lpstr>
      <vt:lpstr>Transfusão sanguinea</vt:lpstr>
      <vt:lpstr>Exercício</vt:lpstr>
      <vt:lpstr>Exercício</vt:lpstr>
      <vt:lpstr>Exercício</vt:lpstr>
      <vt:lpstr>Exercício</vt:lpstr>
      <vt:lpstr>Exercício</vt:lpstr>
      <vt:lpstr>Exercício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Exercícios</vt:lpstr>
      <vt:lpstr>Apresentação do PowerPoint</vt:lpstr>
      <vt:lpstr>Exercíco – banco de sangue</vt:lpstr>
      <vt:lpstr>Exercíco – banco de sangue</vt:lpstr>
      <vt:lpstr>Fim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MN</dc:title>
  <dc:creator>luis filho</dc:creator>
  <cp:lastModifiedBy>luis filho</cp:lastModifiedBy>
  <cp:revision>15</cp:revision>
  <dcterms:created xsi:type="dcterms:W3CDTF">2020-05-01T03:16:41Z</dcterms:created>
  <dcterms:modified xsi:type="dcterms:W3CDTF">2020-05-06T12:00:17Z</dcterms:modified>
</cp:coreProperties>
</file>