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D81EF-F9B5-4A21-A353-BEC903186D53}" type="datetimeFigureOut">
              <a:rPr lang="pt-BR" smtClean="0"/>
              <a:t>02/11/2019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4C365-B5C6-4CA8-874D-F5306363CC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0487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F520-6A79-42BA-B26E-A3A723CF2764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4BA67-A931-4123-864D-F4DBAED362A9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C888-C5B6-4FBA-A65D-56193EBC95A3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AA242-C6CA-486E-968B-90253C54653E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ADB3-108C-419F-B49E-924EC50903C0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4862-F928-4C55-B1A8-9D4526919708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E04B6-58E7-4154-AAA6-1E79C1842F57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83682-5552-421E-A574-D2D7274ECA95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BE4D7-FAEC-4B5E-A439-0EA4D1A9639E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3021-16A3-47BE-86C5-4429C2DD49DA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20198-DC08-4306-A5DD-065596B41E2E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CD5C-244C-4DF2-89EF-579F5B9115D2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9B458-FAE6-44F5-B853-FA098C25DE1E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45CE-E2E8-47D0-80D3-F2D9A4AEB561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C5A9-537F-47B5-B8CE-38467AE5D243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6C60-0679-41AD-848E-1095773AEAF0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515C6-E58B-48F3-B11B-B74EF1F304F6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49AC6E19-5829-4650-B187-858F1C0B9001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B476DA-2D36-4D67-8684-0394693E40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7F8A261-FFE8-44D4-8D80-41C9780BDE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79FD706-813F-4A0F-BE4A-461A06FA5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784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F860FE-F8F8-4640-988F-F6825905A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9982F54-3706-4489-A05B-73B00FE5A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BEA27452-4B19-499F-9FEE-A734C7952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/>
              <a:t>Attention aux verbes irréguliers:</a:t>
            </a:r>
            <a:endParaRPr lang="fr-FR" dirty="0"/>
          </a:p>
          <a:p>
            <a:r>
              <a:rPr lang="fr-FR" dirty="0"/>
              <a:t>Aller: j'irais</a:t>
            </a:r>
          </a:p>
          <a:p>
            <a:r>
              <a:rPr lang="fr-FR" dirty="0"/>
              <a:t>Dire: je dirais</a:t>
            </a:r>
          </a:p>
          <a:p>
            <a:r>
              <a:rPr lang="fr-FR" dirty="0"/>
              <a:t>Devoir: je devrais</a:t>
            </a:r>
            <a:br>
              <a:rPr lang="fr-FR" dirty="0"/>
            </a:br>
            <a:endParaRPr lang="fr-FR" dirty="0"/>
          </a:p>
          <a:p>
            <a:r>
              <a:rPr lang="fr-FR" dirty="0"/>
              <a:t>Faire: je ferais</a:t>
            </a:r>
          </a:p>
          <a:p>
            <a:r>
              <a:rPr lang="fr-FR" dirty="0"/>
              <a:t>Falloir: il faudrait</a:t>
            </a:r>
          </a:p>
          <a:p>
            <a:r>
              <a:rPr lang="fr-FR" dirty="0"/>
              <a:t>Pouvoir: je pourrais</a:t>
            </a:r>
          </a:p>
          <a:p>
            <a:r>
              <a:rPr lang="fr-FR" dirty="0"/>
              <a:t>Savoir: je saurais</a:t>
            </a:r>
          </a:p>
          <a:p>
            <a:r>
              <a:rPr lang="fr-FR" dirty="0"/>
              <a:t>Vouloir: je voudrais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5890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F860FE-F8F8-4640-988F-F6825905A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9982F54-3706-4489-A05B-73B00FE5A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7A1A0E98-61CC-43B4-A7FE-90189D363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Je pensais que tu </a:t>
            </a:r>
            <a:r>
              <a:rPr lang="fr-FR" i="1" dirty="0"/>
              <a:t>(être)</a:t>
            </a:r>
            <a:r>
              <a:rPr lang="fr-FR" dirty="0"/>
              <a:t>  à la maison dimanche.</a:t>
            </a:r>
          </a:p>
          <a:p>
            <a:r>
              <a:rPr lang="fr-FR" dirty="0"/>
              <a:t>Elle </a:t>
            </a:r>
            <a:r>
              <a:rPr lang="fr-FR" i="1" dirty="0"/>
              <a:t>(vouloir)</a:t>
            </a:r>
            <a:r>
              <a:rPr lang="fr-FR" dirty="0"/>
              <a:t>  un nouveau vélo.</a:t>
            </a:r>
          </a:p>
          <a:p>
            <a:r>
              <a:rPr lang="fr-FR" dirty="0"/>
              <a:t>Selon les sondages, les Français </a:t>
            </a:r>
            <a:r>
              <a:rPr lang="fr-FR" i="1" dirty="0"/>
              <a:t>(boire)</a:t>
            </a:r>
            <a:r>
              <a:rPr lang="fr-FR" dirty="0"/>
              <a:t>  plus de vin que les Allemands.</a:t>
            </a:r>
          </a:p>
          <a:p>
            <a:r>
              <a:rPr lang="fr-FR" dirty="0"/>
              <a:t>Est-ce que vous </a:t>
            </a:r>
            <a:r>
              <a:rPr lang="fr-FR" i="1" dirty="0"/>
              <a:t>(pouvoir)</a:t>
            </a:r>
            <a:r>
              <a:rPr lang="fr-FR" dirty="0"/>
              <a:t>  fermer la porte ?</a:t>
            </a:r>
          </a:p>
          <a:p>
            <a:r>
              <a:rPr lang="fr-FR" dirty="0"/>
              <a:t>David croyait que nous </a:t>
            </a:r>
            <a:r>
              <a:rPr lang="fr-FR" i="1" dirty="0"/>
              <a:t>(prendre)</a:t>
            </a:r>
            <a:r>
              <a:rPr lang="fr-FR" dirty="0"/>
              <a:t>  l’avion.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56113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F860FE-F8F8-4640-988F-F6825905A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9982F54-3706-4489-A05B-73B00FE5A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7A1A0E98-61CC-43B4-A7FE-90189D363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Je pensais que tu serais à la maison dimanche.</a:t>
            </a:r>
          </a:p>
          <a:p>
            <a:r>
              <a:rPr lang="fr-FR" dirty="0"/>
              <a:t>Elle voudrait un nouveau vélo.</a:t>
            </a:r>
          </a:p>
          <a:p>
            <a:r>
              <a:rPr lang="fr-FR" dirty="0"/>
              <a:t>Selon les sondages, les Français boiraient plus de vin que les Allemands.</a:t>
            </a:r>
          </a:p>
          <a:p>
            <a:r>
              <a:rPr lang="fr-FR" dirty="0"/>
              <a:t>Est-ce que vous pourriez fermer la porte ?</a:t>
            </a:r>
          </a:p>
          <a:p>
            <a:r>
              <a:rPr lang="fr-FR" dirty="0"/>
              <a:t>David croyait que nous prendrions l’avion.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1227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F860FE-F8F8-4640-988F-F6825905A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9982F54-3706-4489-A05B-73B00FE5A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7A1A0E98-61CC-43B4-A7FE-90189D363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Si je gagnais au loto, j’</a:t>
            </a:r>
            <a:r>
              <a:rPr lang="fr-FR" i="1" dirty="0"/>
              <a:t>(acheter)</a:t>
            </a:r>
            <a:r>
              <a:rPr lang="fr-FR" dirty="0"/>
              <a:t>  une Porsche.</a:t>
            </a:r>
          </a:p>
          <a:p>
            <a:r>
              <a:rPr lang="fr-FR" dirty="0"/>
              <a:t>Si tu m’aidais, nous </a:t>
            </a:r>
            <a:r>
              <a:rPr lang="fr-FR" i="1" dirty="0"/>
              <a:t>(finir)</a:t>
            </a:r>
            <a:r>
              <a:rPr lang="fr-FR" dirty="0"/>
              <a:t>  plus vite.</a:t>
            </a:r>
          </a:p>
          <a:p>
            <a:r>
              <a:rPr lang="fr-FR" dirty="0"/>
              <a:t>S’ils avaient du temps, ils </a:t>
            </a:r>
            <a:r>
              <a:rPr lang="fr-FR" i="1" dirty="0"/>
              <a:t>(venir)</a:t>
            </a:r>
            <a:r>
              <a:rPr lang="fr-FR" dirty="0"/>
              <a:t>  me rendre visite en février.</a:t>
            </a:r>
          </a:p>
          <a:p>
            <a:r>
              <a:rPr lang="fr-FR" dirty="0"/>
              <a:t>S’il faisait beau, vous </a:t>
            </a:r>
            <a:r>
              <a:rPr lang="fr-FR" i="1" dirty="0"/>
              <a:t>(pouvoir)</a:t>
            </a:r>
            <a:r>
              <a:rPr lang="fr-FR" dirty="0"/>
              <a:t>  aller dans le parc.</a:t>
            </a:r>
          </a:p>
          <a:p>
            <a:r>
              <a:rPr lang="fr-FR" dirty="0"/>
              <a:t>Si tu faisais attention, tu ne </a:t>
            </a:r>
            <a:r>
              <a:rPr lang="fr-FR" i="1" dirty="0"/>
              <a:t>(casser)</a:t>
            </a:r>
            <a:r>
              <a:rPr lang="fr-FR" dirty="0"/>
              <a:t>  pas les verres.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6519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F860FE-F8F8-4640-988F-F6825905A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9982F54-3706-4489-A05B-73B00FE5A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7A1A0E98-61CC-43B4-A7FE-90189D363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Si je gagnais au loto, j’achèterais une Porsche.</a:t>
            </a:r>
          </a:p>
          <a:p>
            <a:r>
              <a:rPr lang="fr-FR" dirty="0"/>
              <a:t>Si tu m’aidais, nous finirions plus vite.</a:t>
            </a:r>
          </a:p>
          <a:p>
            <a:r>
              <a:rPr lang="fr-FR" dirty="0"/>
              <a:t>S’ils avaient du temps, ils viendraient me rendre visite en février.</a:t>
            </a:r>
          </a:p>
          <a:p>
            <a:r>
              <a:rPr lang="fr-FR" dirty="0"/>
              <a:t>S’il faisait beau, vous pourriez aller dans le parc.</a:t>
            </a:r>
          </a:p>
          <a:p>
            <a:r>
              <a:rPr lang="fr-FR"/>
              <a:t>Si tu faisais attention, tu ne casserais pas les verres.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2447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F860FE-F8F8-4640-988F-F6825905A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FEBBC0-94E4-475E-AEE2-F72DEC251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Le </a:t>
            </a:r>
            <a:r>
              <a:rPr lang="pt-BR" dirty="0" err="1"/>
              <a:t>conditionnel</a:t>
            </a:r>
            <a:r>
              <a:rPr lang="pt-BR" dirty="0"/>
              <a:t> </a:t>
            </a:r>
            <a:r>
              <a:rPr lang="pt-BR"/>
              <a:t>présent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2CA6633-15A7-4618-A153-6BD30CAFD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915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F860FE-F8F8-4640-988F-F6825905A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FEBBC0-94E4-475E-AEE2-F72DEC251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 Le conditionnel permet d'exprimer des</a:t>
            </a:r>
            <a:r>
              <a:rPr lang="fr-FR" dirty="0"/>
              <a:t> </a:t>
            </a:r>
            <a:r>
              <a:rPr lang="fr-FR" b="1" dirty="0"/>
              <a:t>faits dont la réalisation est soumise à condition</a:t>
            </a:r>
            <a:r>
              <a:rPr lang="fr-FR" dirty="0"/>
              <a:t>.</a:t>
            </a:r>
          </a:p>
          <a:p>
            <a:r>
              <a:rPr lang="fr-FR" dirty="0"/>
              <a:t>J'</a:t>
            </a:r>
            <a:r>
              <a:rPr lang="fr-FR" b="1" dirty="0"/>
              <a:t>aimerais</a:t>
            </a:r>
            <a:r>
              <a:rPr lang="fr-FR" dirty="0"/>
              <a:t> qu'il vienne nous rendre visite.</a:t>
            </a:r>
          </a:p>
          <a:p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FBCAACA-A553-4725-8D62-4708FFDDE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13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F860FE-F8F8-4640-988F-F6825905A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FEBBC0-94E4-475E-AEE2-F72DEC251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Il est généralement introduit dans une phrase avec un "si</a:t>
            </a:r>
            <a:r>
              <a:rPr lang="fr-FR" dirty="0"/>
              <a:t>". Dans ce cas, le verbe de la </a:t>
            </a:r>
            <a:r>
              <a:rPr lang="fr-FR" b="1" dirty="0"/>
              <a:t>principale est à l'imparfait</a:t>
            </a:r>
            <a:r>
              <a:rPr lang="fr-FR" dirty="0"/>
              <a:t> et le verbe de la </a:t>
            </a:r>
            <a:r>
              <a:rPr lang="fr-FR" b="1" dirty="0"/>
              <a:t>subordonnée au conditionnel.</a:t>
            </a:r>
            <a:endParaRPr lang="fr-FR" dirty="0"/>
          </a:p>
          <a:p>
            <a:r>
              <a:rPr lang="fr-FR" b="1" dirty="0"/>
              <a:t>Si + imparfait + conditionnel</a:t>
            </a:r>
            <a:endParaRPr lang="fr-FR" dirty="0"/>
          </a:p>
          <a:p>
            <a:r>
              <a:rPr lang="fr-FR" dirty="0"/>
              <a:t>S'il </a:t>
            </a:r>
            <a:r>
              <a:rPr lang="fr-FR" b="1" dirty="0"/>
              <a:t>pleuvait</a:t>
            </a:r>
            <a:r>
              <a:rPr lang="fr-FR" dirty="0"/>
              <a:t> plus souvent, la pelouse </a:t>
            </a:r>
            <a:r>
              <a:rPr lang="fr-FR" b="1" dirty="0"/>
              <a:t>serait </a:t>
            </a:r>
            <a:r>
              <a:rPr lang="fr-FR" dirty="0"/>
              <a:t>plus verte.</a:t>
            </a:r>
          </a:p>
          <a:p>
            <a:r>
              <a:rPr lang="fr-FR" b="1" dirty="0"/>
              <a:t>imparfait conditionnel</a:t>
            </a:r>
            <a:endParaRPr lang="fr-FR" dirty="0"/>
          </a:p>
          <a:p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C2E2FCE-F130-42C0-98B7-498B99396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636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F860FE-F8F8-4640-988F-F6825905A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FEBBC0-94E4-475E-AEE2-F72DEC251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peut être utilisé dans une</a:t>
            </a:r>
            <a:r>
              <a:rPr lang="fr-FR" dirty="0"/>
              <a:t> </a:t>
            </a:r>
            <a:r>
              <a:rPr lang="fr-FR" b="1" dirty="0"/>
              <a:t>formule de politesse</a:t>
            </a:r>
            <a:endParaRPr lang="fr-FR" dirty="0"/>
          </a:p>
          <a:p>
            <a:r>
              <a:rPr lang="fr-FR" b="1" dirty="0"/>
              <a:t>Auriez</a:t>
            </a:r>
            <a:r>
              <a:rPr lang="fr-FR" dirty="0"/>
              <a:t>-vous l'amabilité de fermer la porte, s'il-vous-plait?</a:t>
            </a:r>
          </a:p>
          <a:p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0FFBE17-6ABA-427B-9B22-2E99592E2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661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F860FE-F8F8-4640-988F-F6825905A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FEBBC0-94E4-475E-AEE2-F72DEC251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Il peut également servir à donner:</a:t>
            </a:r>
            <a:endParaRPr lang="fr-FR" dirty="0"/>
          </a:p>
          <a:p>
            <a:r>
              <a:rPr lang="fr-FR" dirty="0"/>
              <a:t>- une </a:t>
            </a:r>
            <a:r>
              <a:rPr lang="fr-FR" b="1" dirty="0"/>
              <a:t>information, sans certitude</a:t>
            </a:r>
            <a:r>
              <a:rPr lang="fr-FR" dirty="0"/>
              <a:t>: il se </a:t>
            </a:r>
            <a:r>
              <a:rPr lang="fr-FR" b="1" dirty="0"/>
              <a:t>pourrait </a:t>
            </a:r>
            <a:r>
              <a:rPr lang="fr-FR" dirty="0"/>
              <a:t>qu'il aille la voir.</a:t>
            </a:r>
          </a:p>
          <a:p>
            <a:r>
              <a:rPr lang="fr-FR" dirty="0"/>
              <a:t>- un </a:t>
            </a:r>
            <a:r>
              <a:rPr lang="fr-FR" b="1" dirty="0"/>
              <a:t>conseil</a:t>
            </a:r>
            <a:r>
              <a:rPr lang="fr-FR" dirty="0"/>
              <a:t>: tu </a:t>
            </a:r>
            <a:r>
              <a:rPr lang="fr-FR" b="1" dirty="0"/>
              <a:t>devrais </a:t>
            </a:r>
            <a:r>
              <a:rPr lang="fr-FR" dirty="0"/>
              <a:t>réviser si tu veux réussir tes examens.</a:t>
            </a:r>
          </a:p>
          <a:p>
            <a:r>
              <a:rPr lang="fr-FR" dirty="0"/>
              <a:t>- une </a:t>
            </a:r>
            <a:r>
              <a:rPr lang="fr-FR" b="1" dirty="0"/>
              <a:t>suggestion</a:t>
            </a:r>
            <a:r>
              <a:rPr lang="fr-FR" dirty="0"/>
              <a:t>: est-ce que ça te </a:t>
            </a:r>
            <a:r>
              <a:rPr lang="fr-FR" b="1" dirty="0"/>
              <a:t>dirait</a:t>
            </a:r>
            <a:r>
              <a:rPr lang="fr-FR" dirty="0"/>
              <a:t> d'aller au cinéma ce soir?</a:t>
            </a:r>
          </a:p>
          <a:p>
            <a:r>
              <a:rPr lang="fr-FR" dirty="0"/>
              <a:t>- un </a:t>
            </a:r>
            <a:r>
              <a:rPr lang="fr-FR" b="1" dirty="0"/>
              <a:t>souhait</a:t>
            </a:r>
            <a:r>
              <a:rPr lang="fr-FR" dirty="0"/>
              <a:t>: je </a:t>
            </a:r>
            <a:r>
              <a:rPr lang="fr-FR" b="1" dirty="0"/>
              <a:t>préférerais</a:t>
            </a:r>
            <a:r>
              <a:rPr lang="fr-FR" dirty="0"/>
              <a:t> une tasse de ca</a:t>
            </a:r>
          </a:p>
          <a:p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B7F6875-7DD0-44E4-B26E-23E2A9DAC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710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F860FE-F8F8-4640-988F-F6825905A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FEBBC0-94E4-475E-AEE2-F72DEC251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Infinitif du verbe + terminaisons ci-dessous</a:t>
            </a:r>
            <a:endParaRPr lang="fr-FR" dirty="0"/>
          </a:p>
          <a:p>
            <a:r>
              <a:rPr lang="fr-FR" dirty="0"/>
              <a:t>Le conditionnel présent est formé sur la base du futur simple, c'est-à-dire qu'on conserve le verbe à l'infinitif mais on ajoute les terminaisons de l'imparfait: </a:t>
            </a:r>
            <a:r>
              <a:rPr lang="fr-FR" b="1" dirty="0"/>
              <a:t>ais, ais, ait, ions, </a:t>
            </a:r>
            <a:r>
              <a:rPr lang="fr-FR" b="1" dirty="0" err="1"/>
              <a:t>iez</a:t>
            </a:r>
            <a:r>
              <a:rPr lang="fr-FR" b="1" dirty="0"/>
              <a:t>, aient</a:t>
            </a:r>
            <a:r>
              <a:rPr lang="fr-FR" dirty="0"/>
              <a:t>. On retrouve ainsi toutes les irrégularités et les exceptions du futur.</a:t>
            </a:r>
          </a:p>
          <a:p>
            <a:r>
              <a:rPr lang="fr-FR" dirty="0"/>
              <a:t>Par exemple, le verbe aller au futur : </a:t>
            </a:r>
            <a:r>
              <a:rPr lang="fr-FR" i="1" dirty="0"/>
              <a:t>J'</a:t>
            </a:r>
            <a:r>
              <a:rPr lang="fr-FR" i="1" dirty="0" err="1"/>
              <a:t>ir-ai</a:t>
            </a:r>
            <a:r>
              <a:rPr lang="fr-FR" dirty="0"/>
              <a:t>. Le verbe aller au conditionnel : </a:t>
            </a:r>
            <a:r>
              <a:rPr lang="fr-FR" i="1" dirty="0"/>
              <a:t>J'</a:t>
            </a:r>
            <a:r>
              <a:rPr lang="fr-FR" i="1" dirty="0" err="1"/>
              <a:t>ir-ais</a:t>
            </a:r>
            <a:r>
              <a:rPr lang="fr-FR" i="1" dirty="0"/>
              <a:t>.</a:t>
            </a:r>
            <a:endParaRPr lang="fr-FR" dirty="0"/>
          </a:p>
          <a:p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D1C6A51-0624-467C-8ED5-5152AF810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938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F860FE-F8F8-4640-988F-F6825905A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FEBBC0-94E4-475E-AEE2-F72DEC251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Personne	Verbe du 1er groupe : Manger	Verbe du 2e groupe : Finir	Verbe du 3e groupe : Partir</a:t>
            </a:r>
          </a:p>
          <a:p>
            <a:r>
              <a:rPr lang="fr-FR" dirty="0"/>
              <a:t>je	manger + ais	finir + ais	partir + ais</a:t>
            </a:r>
          </a:p>
          <a:p>
            <a:r>
              <a:rPr lang="fr-FR" dirty="0"/>
              <a:t>tu	manger + ais	finir + ais	partir + ais</a:t>
            </a:r>
          </a:p>
          <a:p>
            <a:r>
              <a:rPr lang="fr-FR" dirty="0"/>
              <a:t>il/elle/on	manger + ait	finir + ait	partir + ait</a:t>
            </a:r>
          </a:p>
          <a:p>
            <a:r>
              <a:rPr lang="fr-FR" dirty="0"/>
              <a:t>nous	manger + ions	finir + ions	partir + ions</a:t>
            </a:r>
          </a:p>
          <a:p>
            <a:r>
              <a:rPr lang="fr-FR" dirty="0"/>
              <a:t>vous	manger + </a:t>
            </a:r>
            <a:r>
              <a:rPr lang="fr-FR" dirty="0" err="1"/>
              <a:t>iez</a:t>
            </a:r>
            <a:r>
              <a:rPr lang="fr-FR" dirty="0"/>
              <a:t>	finir + </a:t>
            </a:r>
            <a:r>
              <a:rPr lang="fr-FR" dirty="0" err="1"/>
              <a:t>iez</a:t>
            </a:r>
            <a:r>
              <a:rPr lang="fr-FR" dirty="0"/>
              <a:t>	partir + </a:t>
            </a:r>
            <a:r>
              <a:rPr lang="fr-FR" dirty="0" err="1"/>
              <a:t>iez</a:t>
            </a:r>
            <a:endParaRPr lang="fr-FR" dirty="0"/>
          </a:p>
          <a:p>
            <a:r>
              <a:rPr lang="fr-FR" dirty="0"/>
              <a:t>ils/elles	manger + aient	finir + aient	partir + aient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F0BC2EB-1984-4973-A8B4-B5B88FFC1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419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F860FE-F8F8-4640-988F-F6825905A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2B35093A-FD6A-4BE8-9340-10AF93C16E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7092836"/>
              </p:ext>
            </p:extLst>
          </p:nvPr>
        </p:nvGraphicFramePr>
        <p:xfrm>
          <a:off x="2355850" y="2751614"/>
          <a:ext cx="7762875" cy="2499360"/>
        </p:xfrm>
        <a:graphic>
          <a:graphicData uri="http://schemas.openxmlformats.org/drawingml/2006/table">
            <a:tbl>
              <a:tblPr/>
              <a:tblGrid>
                <a:gridCol w="2587625">
                  <a:extLst>
                    <a:ext uri="{9D8B030D-6E8A-4147-A177-3AD203B41FA5}">
                      <a16:colId xmlns:a16="http://schemas.microsoft.com/office/drawing/2014/main" val="3322040049"/>
                    </a:ext>
                  </a:extLst>
                </a:gridCol>
                <a:gridCol w="2587625">
                  <a:extLst>
                    <a:ext uri="{9D8B030D-6E8A-4147-A177-3AD203B41FA5}">
                      <a16:colId xmlns:a16="http://schemas.microsoft.com/office/drawing/2014/main" val="303264580"/>
                    </a:ext>
                  </a:extLst>
                </a:gridCol>
                <a:gridCol w="2587625">
                  <a:extLst>
                    <a:ext uri="{9D8B030D-6E8A-4147-A177-3AD203B41FA5}">
                      <a16:colId xmlns:a16="http://schemas.microsoft.com/office/drawing/2014/main" val="39467705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pt-BR" b="1" dirty="0" err="1">
                          <a:solidFill>
                            <a:schemeClr val="bg1"/>
                          </a:solidFill>
                          <a:effectLst/>
                        </a:rPr>
                        <a:t>Personne</a:t>
                      </a:r>
                      <a:endParaRPr lang="pt-BR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b="1">
                          <a:solidFill>
                            <a:schemeClr val="bg1"/>
                          </a:solidFill>
                          <a:effectLst/>
                        </a:rPr>
                        <a:t>Avoir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b="1">
                          <a:solidFill>
                            <a:schemeClr val="bg1"/>
                          </a:solidFill>
                          <a:effectLst/>
                        </a:rPr>
                        <a:t>Être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1034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  <a:t>j'</a:t>
                      </a:r>
                      <a:b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  <a:t>tu</a:t>
                      </a:r>
                      <a:b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  <a:t>il</a:t>
                      </a:r>
                      <a:b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  <a:t>nous</a:t>
                      </a:r>
                      <a:b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  <a:t>vous</a:t>
                      </a:r>
                      <a:b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  <a:t>ils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  <a:t>aurais</a:t>
                      </a:r>
                      <a:b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fr-FR" dirty="0" err="1">
                          <a:solidFill>
                            <a:schemeClr val="bg1"/>
                          </a:solidFill>
                          <a:effectLst/>
                        </a:rPr>
                        <a:t>aurais</a:t>
                      </a:r>
                      <a:b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  <a:t>aurait</a:t>
                      </a:r>
                      <a:b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  <a:t>aurions</a:t>
                      </a:r>
                      <a:b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  <a:t>auriez</a:t>
                      </a:r>
                      <a:b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  <a:t>auraient</a:t>
                      </a:r>
                      <a:b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</a:br>
                      <a:endParaRPr lang="fr-FR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  <a:t>serais</a:t>
                      </a:r>
                      <a:b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fr-FR" dirty="0" err="1">
                          <a:solidFill>
                            <a:schemeClr val="bg1"/>
                          </a:solidFill>
                          <a:effectLst/>
                        </a:rPr>
                        <a:t>serais</a:t>
                      </a:r>
                      <a:b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  <a:t>serait</a:t>
                      </a:r>
                      <a:b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  <a:t>serions</a:t>
                      </a:r>
                      <a:b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  <a:t>seriez</a:t>
                      </a:r>
                      <a:b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fr-FR" dirty="0">
                          <a:solidFill>
                            <a:schemeClr val="bg1"/>
                          </a:solidFill>
                          <a:effectLst/>
                        </a:rPr>
                        <a:t>seraient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444602"/>
                  </a:ext>
                </a:extLst>
              </a:tr>
            </a:tbl>
          </a:graphicData>
        </a:graphic>
      </p:graphicFrame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9982F54-3706-4489-A05B-73B00FE5A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612588"/>
      </p:ext>
    </p:extLst>
  </p:cSld>
  <p:clrMapOvr>
    <a:masterClrMapping/>
  </p:clrMapOvr>
</p:sld>
</file>

<file path=ppt/theme/theme1.xml><?xml version="1.0" encoding="utf-8"?>
<a:theme xmlns:a="http://schemas.openxmlformats.org/drawingml/2006/main" name="Profundidade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Profundidade</Template>
  <TotalTime>2850</TotalTime>
  <Words>230</Words>
  <Application>Microsoft Office PowerPoint</Application>
  <PresentationFormat>Widescreen</PresentationFormat>
  <Paragraphs>88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Corbel</vt:lpstr>
      <vt:lpstr>Profundidade</vt:lpstr>
      <vt:lpstr>Cours de Français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7</cp:revision>
  <dcterms:created xsi:type="dcterms:W3CDTF">2019-10-27T23:33:37Z</dcterms:created>
  <dcterms:modified xsi:type="dcterms:W3CDTF">2019-11-04T07:12:51Z</dcterms:modified>
</cp:coreProperties>
</file>